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8" r:id="rId2"/>
    <p:sldId id="300" r:id="rId3"/>
    <p:sldId id="256" r:id="rId4"/>
    <p:sldId id="293" r:id="rId5"/>
    <p:sldId id="459" r:id="rId6"/>
    <p:sldId id="460" r:id="rId7"/>
    <p:sldId id="461" r:id="rId8"/>
    <p:sldId id="462" r:id="rId9"/>
    <p:sldId id="463" r:id="rId10"/>
    <p:sldId id="262" r:id="rId11"/>
    <p:sldId id="297" r:id="rId12"/>
    <p:sldId id="464" r:id="rId13"/>
    <p:sldId id="465" r:id="rId14"/>
    <p:sldId id="466" r:id="rId15"/>
    <p:sldId id="299" r:id="rId16"/>
    <p:sldId id="294" r:id="rId17"/>
    <p:sldId id="301" r:id="rId18"/>
    <p:sldId id="298" r:id="rId1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11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2D3D5A-9E50-4D22-8A9B-CAFC85D33A9A}" type="datetimeFigureOut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02D013-E491-47EA-B664-C2E4EC6FA0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1489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>
                <a:latin typeface="Arial" charset="0"/>
              </a:rPr>
              <a:t>The most basic instruction of three address code is designed to represent the evaluation of arithmetic expressions.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DBC038-AEDC-4041-9B5F-CF9D8380DFEB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0848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/>
              <a:t>those instructions that need fewer than three addresses, one or more of the address fields is given a null or </a:t>
            </a:r>
            <a:r>
              <a:rPr lang="en-US" altLang="zh-CN" sz="1200" b="1" dirty="0">
                <a:latin typeface="Arial"/>
              </a:rPr>
              <a:t>“</a:t>
            </a:r>
            <a:r>
              <a:rPr lang="en-US" altLang="zh-CN" sz="1200" b="1" dirty="0"/>
              <a:t>empty</a:t>
            </a:r>
            <a:r>
              <a:rPr lang="en-US" altLang="zh-CN" sz="1200" b="1" dirty="0">
                <a:latin typeface="Arial"/>
              </a:rPr>
              <a:t>”</a:t>
            </a:r>
            <a:r>
              <a:rPr lang="en-US" altLang="zh-CN" sz="1200" b="1" dirty="0"/>
              <a:t> value.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DBC038-AEDC-4041-9B5F-CF9D8380DFEB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73657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zh-CN" b="1" dirty="0"/>
              <a:t>A good intermediate representation has several qualities:</a:t>
            </a:r>
          </a:p>
          <a:p>
            <a:pPr>
              <a:lnSpc>
                <a:spcPct val="90000"/>
              </a:lnSpc>
              <a:buClr>
                <a:srgbClr val="0000CC"/>
              </a:buClr>
              <a:buSzPct val="120000"/>
              <a:buFont typeface="Wingdings" pitchFamily="2" charset="2"/>
              <a:buChar char="§"/>
            </a:pPr>
            <a:r>
              <a:rPr lang="en-US" altLang="zh-CN" b="1" dirty="0"/>
              <a:t>It must be convenient for the semantic analysis phase to produce. </a:t>
            </a:r>
          </a:p>
          <a:p>
            <a:pPr>
              <a:lnSpc>
                <a:spcPct val="90000"/>
              </a:lnSpc>
              <a:buClr>
                <a:srgbClr val="0000CC"/>
              </a:buClr>
              <a:buSzPct val="120000"/>
              <a:buFont typeface="Wingdings" pitchFamily="2" charset="2"/>
              <a:buChar char="§"/>
            </a:pPr>
            <a:r>
              <a:rPr lang="en-US" altLang="zh-CN" b="1" dirty="0"/>
              <a:t>It must be convenient to translate into real machine language, for all the desired target machines.</a:t>
            </a:r>
          </a:p>
          <a:p>
            <a:pPr>
              <a:lnSpc>
                <a:spcPct val="90000"/>
              </a:lnSpc>
              <a:buClr>
                <a:srgbClr val="0000CC"/>
              </a:buClr>
              <a:buSzPct val="120000"/>
              <a:buFont typeface="Wingdings" pitchFamily="2" charset="2"/>
              <a:buChar char="§"/>
            </a:pPr>
            <a:r>
              <a:rPr lang="en-US" altLang="zh-CN" b="1" dirty="0"/>
              <a:t>Each construct must have a clear and simple meaning, so that optimizing transformations that rewrite the intermediate representation can easily be specified and implemented.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DBC038-AEDC-4041-9B5F-CF9D8380DFEB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37203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02D013-E491-47EA-B664-C2E4EC6FA0AD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27406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b="1" dirty="0">
                <a:latin typeface="Arial" charset="0"/>
              </a:rPr>
              <a:t>The symbolic constant </a:t>
            </a:r>
            <a:r>
              <a:rPr lang="en-US" altLang="zh-CN" b="1" i="1" dirty="0">
                <a:latin typeface="Arial" charset="0"/>
              </a:rPr>
              <a:t>n</a:t>
            </a:r>
            <a:r>
              <a:rPr lang="en-US" altLang="zh-CN" b="1" dirty="0">
                <a:latin typeface="Arial" charset="0"/>
              </a:rPr>
              <a:t> (corresponding to an assembly language label).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b="1" dirty="0">
                <a:latin typeface="Arial" charset="0"/>
              </a:rPr>
              <a:t>A temporary in the abstract machine is similar to a register in a real machine. However, the abstract machine has an infinite number of temporaries.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DBC038-AEDC-4041-9B5F-CF9D8380DFEB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6485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BA13F6-7A5A-C16C-AD4D-A7D3BED752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55D9327-F894-1051-6CF9-990DD0E09C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E0FB1E1-A1CB-1FCA-1FD4-0E704944F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AD54894-9C91-30BF-FFBB-1454D9BD2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A07919E-B5D7-3AEE-F386-8C1812FFA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FE1B3216-44A1-FD89-B8EE-52170D6E2CA5}"/>
              </a:ext>
            </a:extLst>
          </p:cNvPr>
          <p:cNvSpPr/>
          <p:nvPr userDrawn="1"/>
        </p:nvSpPr>
        <p:spPr>
          <a:xfrm>
            <a:off x="0" y="7141"/>
            <a:ext cx="9144000" cy="3502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06029ECE-E8E4-270D-3960-58EAA4ADF0FE}"/>
              </a:ext>
            </a:extLst>
          </p:cNvPr>
          <p:cNvCxnSpPr/>
          <p:nvPr userDrawn="1"/>
        </p:nvCxnSpPr>
        <p:spPr>
          <a:xfrm>
            <a:off x="0" y="3543295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>
            <a:extLst>
              <a:ext uri="{FF2B5EF4-FFF2-40B4-BE49-F238E27FC236}">
                <a16:creationId xmlns:a16="http://schemas.microsoft.com/office/drawing/2014/main" id="{EA632087-F3BF-4F8F-CE35-DCD04212DA1C}"/>
              </a:ext>
            </a:extLst>
          </p:cNvPr>
          <p:cNvSpPr/>
          <p:nvPr userDrawn="1"/>
        </p:nvSpPr>
        <p:spPr>
          <a:xfrm flipV="1">
            <a:off x="5410200" y="356790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814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F4F8255-6E42-19B0-297F-608870582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6F0E8F1-15BB-1246-52B1-5FCC15B3DC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A23D294-E4FA-E256-7C62-8B5D2EF0B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DF98A1F-3E69-73E5-0E47-C9964E8BD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C571AF6-127F-B71A-F3CE-6074BCCCC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0295540F-D3F3-ED01-A390-6C8D584AF949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25776818-6ADC-8247-74D9-B29A53996484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69451B74-B859-5E97-C5FA-F13D4D43ED42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0601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98CD061-6B0A-3489-050F-5CEF03A23C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1C04D09-5A30-DBA0-5FAE-61F3D6E820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4584120-6993-29C6-104F-772C5E6A6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0651E93-35E3-145B-3427-D96B8A3FA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CD22C14-03DD-1237-C53B-8B4A15468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7A4F1039-36BC-0DA5-1C80-FB05B829A262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5E097946-5A2A-3221-F4C2-C8D1C868A4B6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E2008FF2-333C-52B1-C69D-A1F65B285263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2695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CBC95C-2716-192C-65B7-8C7922100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61D7A9D-8495-B754-2B36-DD6E4BD3B9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1FF7DB4-C1ED-16E1-D58B-4BA75CAC8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0494E23-6576-309E-3FC0-FA5DB0771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6AA6135-CC31-2C7D-7CCD-93B89BDB7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2A6F2AFF-C565-D242-BC3D-AFFB649FBA96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38A67F79-C54B-5DA5-6D5F-EDC1DBB9DCE8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316761FF-0F91-44B3-35F7-049EF1C7030E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1272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C55BE92-2CAD-B8F1-CFD1-9133DB90C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8292157-387D-A337-4CA8-491FFAF27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8EE043A-474D-07BF-7701-A144F36D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AC08D88-F302-72C2-2DE5-8C9D679CA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658CD68-E1BF-C9C7-F745-5033988F9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FA6223C8-E7E1-0528-5328-1D009E9FC246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3B719C5C-E9A6-F138-5EB0-512F9B3EC64A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A41DFCB6-258C-817D-5D4F-B4525727A704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7456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181F37-8A25-1B1B-D1F1-ECAF2FEDA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D99FDD0-E6C2-62C9-74EE-7189BB8E32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485F7ED-5DD8-389F-6046-BFAE226E8D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647A9A6-65B4-700E-7A1A-55221B2CF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89C8769-1056-3246-D4A1-6573C4666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ED182FE-63D6-1D73-4289-E3F8B538A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FD706918-23ED-1ED8-A9D3-8566C45AA4BE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0E033DD9-A5B2-489F-57AB-B53D063C7C04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E9C63BBB-A1D2-661F-54DA-808647FDC76A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7902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190B32-A09A-763D-B3B6-21ED317A7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45FC2A9-9B9C-490F-16E2-841C4BE66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AAE958C-5559-FC49-2807-5B882C516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BA13A3FE-AD12-9D32-61EE-C2729D3963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6794BA7-14E0-1912-99EC-B69C52D4A9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A8DA7E1A-2A5C-DAFC-A8A4-F79099E7F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314EAD2-FC00-7159-F586-46CFBE459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9A65A23-5E57-AA27-0157-3A560CA27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B1B688B6-13B7-028E-C048-03AAD81DF840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>
            <a:extLst>
              <a:ext uri="{FF2B5EF4-FFF2-40B4-BE49-F238E27FC236}">
                <a16:creationId xmlns:a16="http://schemas.microsoft.com/office/drawing/2014/main" id="{DA06AD24-CDEF-16FC-C20D-D38BEC1B198A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C7E79E11-BFBE-4A5E-EEEB-F2AA7706EDD8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1994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AAB664-8FBA-2AF3-3D96-3204E4F56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4BFEB52-5A07-8199-ED54-FBBE6BA7A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1CEB59E-39D0-ADF7-39ED-BF934643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F9A429E-B0ED-AD00-565A-2BCCCF69C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560C4A11-1989-919D-3C20-531F6B37E1DF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>
            <a:extLst>
              <a:ext uri="{FF2B5EF4-FFF2-40B4-BE49-F238E27FC236}">
                <a16:creationId xmlns:a16="http://schemas.microsoft.com/office/drawing/2014/main" id="{9CEF3145-553F-E17D-7927-644CD307D0CE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213D2F56-DC52-31F8-05C4-A1E0A3F8FB83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9427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F239647-79CB-9B89-8316-9FC0FDF8F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AAEA6A8-3F9D-6A8C-EBEC-89BE257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4BF20D7-3923-740D-779F-59E32581C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id="{752ADC1B-0015-428B-8386-98E83D86D9AB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>
            <a:extLst>
              <a:ext uri="{FF2B5EF4-FFF2-40B4-BE49-F238E27FC236}">
                <a16:creationId xmlns:a16="http://schemas.microsoft.com/office/drawing/2014/main" id="{66DC23D6-396E-1537-72E8-98DA9BC8D6C3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A9644252-C3D9-C334-EB6C-B91D82C0B7B0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9175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3382E5-F79C-44F9-04F3-7D84F06F9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A31A8D7-F2F2-8948-C250-79243BE1C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8236F6C-A3A8-D9A5-F9E8-DF8CE2B01B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76AB2F3-31ED-6D88-0BB2-CCCFD0B52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1DE4620-A387-761F-EE57-5738FF91E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B4A1768-8F59-76DF-B88C-D2BB5658E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4BB926A6-890C-0E40-9559-407E95AC343C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C6FF3BBA-67E9-5B16-9C8F-E9C4DDFB3906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B12F3C72-EF32-317B-18F6-8A740D3F7916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3241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35A6F7-D8D4-0749-CDF6-6C8776B02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61AEFE6-BC99-C9D4-1FC7-8116218626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DDC46E3-2028-7FCB-1287-52A8FC0F9D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6602FAD-82E0-A293-0908-755381127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C077EA0-5C66-F134-0381-D8412401F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A141001-3761-6402-CB28-6B1029778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58B1A7F4-8CFA-8D2A-5538-C9B03692D2C5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23F6ABD2-71CA-A68A-3F4A-569F950D7536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9A62FF8B-E85B-90E8-5025-AD60308F8545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5005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7512D616-7798-3831-289D-8BFDEC976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12919CE-80FD-9CD4-55E2-D354A42CB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8F2ED22-A24F-5DB3-604E-1A9E810C29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A1317-88E4-4CF0-A8F9-E714EBF2CC0A}" type="datetimeFigureOut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DB47F8F-01F0-E41B-A762-776433CB07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A095B91-EA99-9D1B-D638-E7B55BBE3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821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n.bing.com/images/search?q=machine+code&amp;view=detailv2&amp;&amp;id=3E8A88CC95DE9DF48A15BEEEC474DA064CE40FD9&amp;selectedIndex=42&amp;ccid=7d/Qigfr&amp;simid=608050482719294534&amp;thid=OIP.Meddfd08a07eb6695485d3bd8dde49eceo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41ABD63-9C50-B5B2-CD25-3CA536644CF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44463" y="2060576"/>
            <a:ext cx="8964612" cy="1439863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zh-CN" sz="4800" b="1" noProof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Compiler Principle </a:t>
            </a:r>
            <a:endParaRPr lang="zh-CN" altLang="zh-CN" sz="4000" b="1" noProof="1">
              <a:solidFill>
                <a:schemeClr val="bg1"/>
              </a:solidFill>
              <a:latin typeface="+mn-ea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1DA7CFB2-BAA8-62C5-9B35-D8790C03130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19850" y="4043364"/>
            <a:ext cx="7488237" cy="1546225"/>
          </a:xfrm>
        </p:spPr>
        <p:txBody>
          <a:bodyPr/>
          <a:lstStyle/>
          <a:p>
            <a:pPr marL="63500"/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 Dongming LU</a:t>
            </a:r>
          </a:p>
          <a:p>
            <a:pPr marL="63500"/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Mar. 31st, 2025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72089" y="402130"/>
            <a:ext cx="2746489" cy="527929"/>
          </a:xfrm>
        </p:spPr>
        <p:txBody>
          <a:bodyPr>
            <a:normAutofit/>
          </a:bodyPr>
          <a:lstStyle/>
          <a:p>
            <a:r>
              <a:rPr lang="en-US" altLang="zh-CN" sz="2800" b="1" u="sng" dirty="0">
                <a:latin typeface="Arial" charset="0"/>
              </a:rPr>
              <a:t>Example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250825" y="1772815"/>
            <a:ext cx="4715880" cy="4536505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t" anchorCtr="0"/>
          <a:lstStyle/>
          <a:p>
            <a:r>
              <a:rPr lang="en-US" altLang="zh-CN" sz="2000" b="1" dirty="0"/>
              <a:t>read x ;  { input an integer }</a:t>
            </a:r>
          </a:p>
          <a:p>
            <a:r>
              <a:rPr lang="en-US" altLang="zh-CN" sz="2000" b="1" dirty="0"/>
              <a:t>if 0 &lt; x then { don’t compute if x &lt;= 0 }</a:t>
            </a:r>
          </a:p>
          <a:p>
            <a:r>
              <a:rPr lang="en-US" altLang="zh-CN" sz="2000" b="1" dirty="0"/>
              <a:t>    fact:=1;</a:t>
            </a:r>
          </a:p>
          <a:p>
            <a:r>
              <a:rPr lang="en-US" altLang="zh-CN" sz="2000" b="1" dirty="0"/>
              <a:t>repeat </a:t>
            </a:r>
          </a:p>
          <a:p>
            <a:r>
              <a:rPr lang="en-US" altLang="zh-CN" sz="2000" b="1" dirty="0"/>
              <a:t>    fact:=fact*x;</a:t>
            </a:r>
          </a:p>
          <a:p>
            <a:r>
              <a:rPr lang="en-US" altLang="zh-CN" sz="2000" b="1" dirty="0"/>
              <a:t>    x:=x-1</a:t>
            </a:r>
          </a:p>
          <a:p>
            <a:r>
              <a:rPr lang="en-US" altLang="zh-CN" sz="2000" b="1" dirty="0"/>
              <a:t>until x=0;</a:t>
            </a:r>
          </a:p>
          <a:p>
            <a:r>
              <a:rPr lang="en-US" altLang="zh-CN" sz="2000" b="1" dirty="0"/>
              <a:t>write fact { output factorial of x }</a:t>
            </a:r>
          </a:p>
          <a:p>
            <a:r>
              <a:rPr lang="en-US" altLang="zh-CN" sz="2000" b="1" dirty="0"/>
              <a:t>end</a:t>
            </a:r>
          </a:p>
          <a:p>
            <a:endParaRPr lang="en-US" altLang="zh-CN" sz="2000" b="1" dirty="0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5032489" y="1772816"/>
            <a:ext cx="3722574" cy="4536504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t" anchorCtr="0"/>
          <a:lstStyle/>
          <a:p>
            <a:r>
              <a:rPr lang="en-US" altLang="zh-CN" sz="2000" b="1" dirty="0"/>
              <a:t>read x</a:t>
            </a:r>
          </a:p>
          <a:p>
            <a:r>
              <a:rPr lang="en-US" altLang="zh-CN" sz="2000" b="1" dirty="0"/>
              <a:t>t1=x&gt;0</a:t>
            </a:r>
          </a:p>
          <a:p>
            <a:r>
              <a:rPr lang="en-US" altLang="zh-CN" sz="2000" b="1" dirty="0" err="1"/>
              <a:t>if_false</a:t>
            </a:r>
            <a:r>
              <a:rPr lang="en-US" altLang="zh-CN" sz="2000" b="1" dirty="0"/>
              <a:t> t1 </a:t>
            </a:r>
            <a:r>
              <a:rPr lang="en-US" altLang="zh-CN" sz="2000" b="1" dirty="0" err="1"/>
              <a:t>goto</a:t>
            </a:r>
            <a:r>
              <a:rPr lang="en-US" altLang="zh-CN" sz="2000" b="1" dirty="0"/>
              <a:t> L1</a:t>
            </a:r>
          </a:p>
          <a:p>
            <a:r>
              <a:rPr lang="en-US" altLang="zh-CN" sz="2000" b="1" dirty="0"/>
              <a:t>fact=1</a:t>
            </a:r>
          </a:p>
          <a:p>
            <a:r>
              <a:rPr lang="en-US" altLang="zh-CN" sz="2000" b="1" dirty="0"/>
              <a:t>label   L2</a:t>
            </a:r>
          </a:p>
          <a:p>
            <a:r>
              <a:rPr lang="en-US" altLang="zh-CN" sz="2000" b="1" dirty="0"/>
              <a:t>t2 = fact * x</a:t>
            </a:r>
          </a:p>
          <a:p>
            <a:r>
              <a:rPr lang="en-US" altLang="zh-CN" sz="2000" b="1" dirty="0"/>
              <a:t>fact = t2</a:t>
            </a:r>
          </a:p>
          <a:p>
            <a:r>
              <a:rPr lang="en-US" altLang="zh-CN" sz="2000" b="1" dirty="0"/>
              <a:t>t3 = x - 1</a:t>
            </a:r>
          </a:p>
          <a:p>
            <a:r>
              <a:rPr lang="en-US" altLang="zh-CN" sz="2000" b="1" dirty="0"/>
              <a:t>x = t3</a:t>
            </a:r>
          </a:p>
          <a:p>
            <a:r>
              <a:rPr lang="en-US" altLang="zh-CN" sz="2000" b="1" dirty="0"/>
              <a:t>t4= x= =0</a:t>
            </a:r>
          </a:p>
          <a:p>
            <a:r>
              <a:rPr lang="en-US" altLang="zh-CN" sz="2000" b="1" dirty="0" err="1"/>
              <a:t>if_false</a:t>
            </a:r>
            <a:r>
              <a:rPr lang="en-US" altLang="zh-CN" sz="2000" b="1" dirty="0"/>
              <a:t> t4 </a:t>
            </a:r>
            <a:r>
              <a:rPr lang="en-US" altLang="zh-CN" sz="2000" b="1" dirty="0" err="1"/>
              <a:t>goto</a:t>
            </a:r>
            <a:r>
              <a:rPr lang="en-US" altLang="zh-CN" sz="2000" b="1" dirty="0"/>
              <a:t>  L2</a:t>
            </a:r>
          </a:p>
          <a:p>
            <a:r>
              <a:rPr lang="en-US" altLang="zh-CN" sz="2000" b="1" dirty="0"/>
              <a:t>write fact</a:t>
            </a:r>
          </a:p>
          <a:p>
            <a:r>
              <a:rPr lang="en-US" altLang="zh-CN" sz="2000" b="1" dirty="0"/>
              <a:t>label   L1</a:t>
            </a:r>
          </a:p>
          <a:p>
            <a:r>
              <a:rPr lang="en-US" altLang="zh-CN" sz="2000" b="1" dirty="0"/>
              <a:t>halt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5032489" y="1336230"/>
            <a:ext cx="3722574" cy="36933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Three-address code</a:t>
            </a:r>
            <a:endParaRPr lang="en-US" altLang="zh-C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51839" y="1336230"/>
            <a:ext cx="4714865" cy="400110"/>
          </a:xfrm>
          <a:prstGeom prst="rect">
            <a:avLst/>
          </a:prstGeom>
          <a:noFill/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000" b="1" dirty="0"/>
              <a:t>High-level language</a:t>
            </a:r>
          </a:p>
        </p:txBody>
      </p:sp>
    </p:spTree>
    <p:extLst>
      <p:ext uri="{BB962C8B-B14F-4D97-AF65-F5344CB8AC3E}">
        <p14:creationId xmlns:p14="http://schemas.microsoft.com/office/powerpoint/2010/main" val="3527075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animBg="1" autoUpdateAnimBg="0"/>
      <p:bldP spid="26628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7.1 Intermediate Representation Trees</a:t>
            </a:r>
            <a:endParaRPr lang="zh-CN" alt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5388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52018"/>
            <a:ext cx="8229600" cy="2652151"/>
          </a:xfrm>
        </p:spPr>
        <p:txBody>
          <a:bodyPr>
            <a:normAutofit/>
          </a:bodyPr>
          <a:lstStyle/>
          <a:p>
            <a:r>
              <a:rPr lang="en-US" altLang="zh-CN" sz="2400" b="1" dirty="0"/>
              <a:t>A good intermediate representation has </a:t>
            </a:r>
            <a:r>
              <a:rPr lang="en-US" altLang="zh-CN" sz="2400" b="1" dirty="0">
                <a:solidFill>
                  <a:srgbClr val="C00000"/>
                </a:solidFill>
              </a:rPr>
              <a:t>several qualities</a:t>
            </a:r>
          </a:p>
          <a:p>
            <a:pPr marL="704850" lvl="1" indent="-361950">
              <a:buClr>
                <a:srgbClr val="0000CC"/>
              </a:buClr>
              <a:buSzPct val="120000"/>
              <a:buFont typeface="Wingdings" panose="05000000000000000000" pitchFamily="2" charset="2"/>
              <a:buChar char="ü"/>
            </a:pPr>
            <a:r>
              <a:rPr lang="en-US" altLang="zh-CN" sz="2000" b="1" dirty="0">
                <a:solidFill>
                  <a:srgbClr val="FF0000"/>
                </a:solidFill>
              </a:rPr>
              <a:t>Convenient</a:t>
            </a:r>
            <a:r>
              <a:rPr lang="en-US" altLang="zh-CN" sz="2000" b="1" dirty="0"/>
              <a:t> for the semantic analysis phase to produce. </a:t>
            </a:r>
          </a:p>
          <a:p>
            <a:pPr marL="342900" lvl="1" indent="0">
              <a:buClr>
                <a:srgbClr val="0000CC"/>
              </a:buClr>
              <a:buSzPct val="120000"/>
              <a:buNone/>
            </a:pPr>
            <a:endParaRPr lang="en-US" altLang="zh-CN" sz="2000" b="1" dirty="0"/>
          </a:p>
          <a:p>
            <a:pPr marL="704850" lvl="1" indent="-361950">
              <a:buClr>
                <a:srgbClr val="0000CC"/>
              </a:buClr>
              <a:buSzPct val="120000"/>
              <a:buFont typeface="Wingdings" panose="05000000000000000000" pitchFamily="2" charset="2"/>
              <a:buChar char="ü"/>
            </a:pPr>
            <a:r>
              <a:rPr lang="en-US" altLang="zh-CN" sz="2000" b="1" dirty="0">
                <a:solidFill>
                  <a:srgbClr val="FF0000"/>
                </a:solidFill>
              </a:rPr>
              <a:t>Convenient</a:t>
            </a:r>
            <a:r>
              <a:rPr lang="en-US" altLang="zh-CN" sz="2000" b="1" dirty="0"/>
              <a:t> to translate into all real machine language.</a:t>
            </a:r>
          </a:p>
          <a:p>
            <a:pPr marL="342900" lvl="1" indent="0">
              <a:buClr>
                <a:srgbClr val="0000CC"/>
              </a:buClr>
              <a:buSzPct val="120000"/>
              <a:buNone/>
            </a:pPr>
            <a:endParaRPr lang="en-US" altLang="zh-CN" sz="2000" b="1" dirty="0"/>
          </a:p>
          <a:p>
            <a:pPr marL="704850" lvl="1" indent="-361950">
              <a:buClr>
                <a:srgbClr val="0000CC"/>
              </a:buClr>
              <a:buSzPct val="120000"/>
              <a:buFont typeface="Wingdings" panose="05000000000000000000" pitchFamily="2" charset="2"/>
              <a:buChar char="ü"/>
            </a:pPr>
            <a:r>
              <a:rPr lang="en-US" altLang="zh-CN" sz="2000" b="1" dirty="0"/>
              <a:t>Each construct must have </a:t>
            </a:r>
            <a:r>
              <a:rPr lang="en-US" altLang="zh-CN" sz="2000" b="1" dirty="0">
                <a:solidFill>
                  <a:srgbClr val="FF0000"/>
                </a:solidFill>
              </a:rPr>
              <a:t>a clear and simple </a:t>
            </a:r>
            <a:r>
              <a:rPr lang="en-US" altLang="zh-CN" sz="2000" b="1" dirty="0"/>
              <a:t>meaning, IR optimizing transformations can easily be specified and implemented.</a:t>
            </a:r>
            <a:endParaRPr lang="zh-CN" altLang="en-US" sz="2000" dirty="0"/>
          </a:p>
        </p:txBody>
      </p:sp>
      <p:sp>
        <p:nvSpPr>
          <p:cNvPr id="2" name="内容占位符 2">
            <a:extLst>
              <a:ext uri="{FF2B5EF4-FFF2-40B4-BE49-F238E27FC236}">
                <a16:creationId xmlns:a16="http://schemas.microsoft.com/office/drawing/2014/main" id="{F007BD7D-2B68-4155-DD1B-D00582E5A125}"/>
              </a:ext>
            </a:extLst>
          </p:cNvPr>
          <p:cNvSpPr txBox="1">
            <a:spLocks/>
          </p:cNvSpPr>
          <p:nvPr/>
        </p:nvSpPr>
        <p:spPr>
          <a:xfrm>
            <a:off x="323528" y="433599"/>
            <a:ext cx="8229600" cy="604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zh-CN" sz="2800" b="1" u="sng" dirty="0">
                <a:latin typeface="Arial" charset="0"/>
              </a:rPr>
              <a:t>The requirements for IR</a:t>
            </a:r>
          </a:p>
        </p:txBody>
      </p:sp>
    </p:spTree>
    <p:extLst>
      <p:ext uri="{BB962C8B-B14F-4D97-AF65-F5344CB8AC3E}">
        <p14:creationId xmlns:p14="http://schemas.microsoft.com/office/powerpoint/2010/main" val="2146834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5479" y="701909"/>
            <a:ext cx="7926993" cy="5170646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/*</a:t>
            </a:r>
            <a:r>
              <a:rPr lang="en-US" altLang="zh-CN" sz="2800" dirty="0" err="1"/>
              <a:t>tree.h</a:t>
            </a:r>
            <a:r>
              <a:rPr lang="en-US" altLang="zh-CN" sz="2800" dirty="0"/>
              <a:t>*/</a:t>
            </a:r>
          </a:p>
          <a:p>
            <a:endParaRPr lang="en-US" altLang="zh-CN" dirty="0"/>
          </a:p>
          <a:p>
            <a:r>
              <a:rPr lang="en-US" altLang="zh-CN" sz="2000" b="1" dirty="0" err="1"/>
              <a:t>Typedef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struct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T_exp</a:t>
            </a:r>
            <a:r>
              <a:rPr lang="en-US" altLang="zh-CN" sz="2000" b="1" dirty="0"/>
              <a:t>_ *</a:t>
            </a:r>
            <a:r>
              <a:rPr lang="en-US" altLang="zh-CN" sz="2000" b="1" dirty="0" err="1"/>
              <a:t>T_exp</a:t>
            </a:r>
            <a:r>
              <a:rPr lang="en-US" altLang="zh-CN" sz="2000" b="1" dirty="0"/>
              <a:t>;</a:t>
            </a:r>
          </a:p>
          <a:p>
            <a:r>
              <a:rPr lang="en-US" altLang="zh-CN" sz="2000" b="1" dirty="0" err="1"/>
              <a:t>Struct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T_exp</a:t>
            </a:r>
            <a:r>
              <a:rPr lang="en-US" altLang="zh-CN" sz="2000" b="1" dirty="0"/>
              <a:t>_ {</a:t>
            </a:r>
            <a:r>
              <a:rPr lang="en-US" altLang="zh-CN" sz="2000" b="1" dirty="0" err="1"/>
              <a:t>enum</a:t>
            </a:r>
            <a:r>
              <a:rPr lang="en-US" altLang="zh-CN" sz="2000" b="1" dirty="0"/>
              <a:t> {T_BINOP, T_MEM, T_TEMP, …, T_CALL} </a:t>
            </a:r>
            <a:r>
              <a:rPr lang="en-US" altLang="zh-CN" sz="2000" b="1" dirty="0">
                <a:solidFill>
                  <a:srgbClr val="FF0000"/>
                </a:solidFill>
              </a:rPr>
              <a:t>kind</a:t>
            </a:r>
            <a:r>
              <a:rPr lang="en-US" altLang="zh-CN" sz="2000" b="1" dirty="0"/>
              <a:t>;</a:t>
            </a:r>
          </a:p>
          <a:p>
            <a:r>
              <a:rPr lang="en-US" altLang="zh-CN" sz="2000" b="1" dirty="0"/>
              <a:t>                        union {struct {</a:t>
            </a:r>
            <a:r>
              <a:rPr lang="en-US" altLang="zh-CN" sz="2000" b="1" dirty="0" err="1"/>
              <a:t>T_binop</a:t>
            </a:r>
            <a:r>
              <a:rPr lang="en-US" altLang="zh-CN" sz="2000" b="1" dirty="0"/>
              <a:t> op; </a:t>
            </a:r>
            <a:r>
              <a:rPr lang="en-US" altLang="zh-CN" sz="2000" b="1" dirty="0" err="1"/>
              <a:t>T_exp</a:t>
            </a:r>
            <a:r>
              <a:rPr lang="en-US" altLang="zh-CN" sz="2000" b="1" dirty="0"/>
              <a:t> left, right;} BINOP;</a:t>
            </a:r>
          </a:p>
          <a:p>
            <a:r>
              <a:rPr lang="en-US" altLang="zh-CN" sz="2000" b="1" dirty="0"/>
              <a:t>                                         …</a:t>
            </a:r>
          </a:p>
          <a:p>
            <a:r>
              <a:rPr lang="en-US" altLang="zh-CN" sz="2000" b="1" dirty="0"/>
              <a:t>                                   } </a:t>
            </a:r>
            <a:r>
              <a:rPr lang="en-US" altLang="zh-CN" sz="2000" b="1" dirty="0">
                <a:solidFill>
                  <a:srgbClr val="FF0000"/>
                </a:solidFill>
              </a:rPr>
              <a:t>u</a:t>
            </a:r>
            <a:r>
              <a:rPr lang="en-US" altLang="zh-CN" sz="2000" b="1" dirty="0"/>
              <a:t>; };</a:t>
            </a:r>
          </a:p>
          <a:p>
            <a:endParaRPr lang="en-US" altLang="zh-CN" sz="2400" b="1" dirty="0"/>
          </a:p>
          <a:p>
            <a:r>
              <a:rPr lang="en-US" altLang="zh-CN" sz="2000" b="1" dirty="0" err="1"/>
              <a:t>T_exp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T_const</a:t>
            </a:r>
            <a:r>
              <a:rPr lang="en-US" altLang="zh-CN" sz="2000" b="1" dirty="0"/>
              <a:t>(int);</a:t>
            </a:r>
          </a:p>
          <a:p>
            <a:r>
              <a:rPr lang="en-US" altLang="zh-CN" sz="2000" b="1" dirty="0" err="1"/>
              <a:t>T_exp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T_Name</a:t>
            </a:r>
            <a:r>
              <a:rPr lang="en-US" altLang="zh-CN" sz="2000" b="1" dirty="0"/>
              <a:t>(</a:t>
            </a:r>
            <a:r>
              <a:rPr lang="en-US" altLang="zh-CN" sz="2000" b="1" dirty="0" err="1"/>
              <a:t>Temp_label</a:t>
            </a:r>
            <a:r>
              <a:rPr lang="en-US" altLang="zh-CN" sz="2000" b="1" dirty="0"/>
              <a:t>);</a:t>
            </a:r>
          </a:p>
          <a:p>
            <a:r>
              <a:rPr lang="en-US" altLang="zh-CN" sz="2000" b="1" dirty="0" err="1"/>
              <a:t>T_exp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T_Temp</a:t>
            </a:r>
            <a:r>
              <a:rPr lang="en-US" altLang="zh-CN" sz="2000" b="1" dirty="0"/>
              <a:t>(</a:t>
            </a:r>
            <a:r>
              <a:rPr lang="en-US" altLang="zh-CN" sz="2000" b="1" dirty="0" err="1"/>
              <a:t>Temp_temp</a:t>
            </a:r>
            <a:r>
              <a:rPr lang="en-US" altLang="zh-CN" sz="2000" b="1" dirty="0"/>
              <a:t>);</a:t>
            </a:r>
          </a:p>
          <a:p>
            <a:r>
              <a:rPr lang="en-US" altLang="zh-CN" sz="2000" b="1" dirty="0" err="1"/>
              <a:t>T_exp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T_Binop</a:t>
            </a:r>
            <a:r>
              <a:rPr lang="en-US" altLang="zh-CN" sz="2000" b="1" dirty="0"/>
              <a:t>(</a:t>
            </a:r>
            <a:r>
              <a:rPr lang="en-US" altLang="zh-CN" sz="2000" b="1" dirty="0" err="1"/>
              <a:t>T_binOp</a:t>
            </a:r>
            <a:r>
              <a:rPr lang="en-US" altLang="zh-CN" sz="2000" b="1" dirty="0"/>
              <a:t>, </a:t>
            </a:r>
            <a:r>
              <a:rPr lang="en-US" altLang="zh-CN" sz="2000" b="1" dirty="0" err="1"/>
              <a:t>T_exp</a:t>
            </a:r>
            <a:r>
              <a:rPr lang="en-US" altLang="zh-CN" sz="2000" b="1" dirty="0"/>
              <a:t>, </a:t>
            </a:r>
            <a:r>
              <a:rPr lang="en-US" altLang="zh-CN" sz="2000" b="1" dirty="0" err="1"/>
              <a:t>T_exp</a:t>
            </a:r>
            <a:r>
              <a:rPr lang="en-US" altLang="zh-CN" sz="2000" b="1" dirty="0"/>
              <a:t>);</a:t>
            </a:r>
          </a:p>
          <a:p>
            <a:r>
              <a:rPr lang="en-US" altLang="zh-CN" sz="2000" b="1" dirty="0" err="1"/>
              <a:t>T_exp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T_Mem</a:t>
            </a:r>
            <a:r>
              <a:rPr lang="en-US" altLang="zh-CN" sz="2000" b="1" dirty="0"/>
              <a:t>(</a:t>
            </a:r>
            <a:r>
              <a:rPr lang="en-US" altLang="zh-CN" sz="2000" b="1" dirty="0" err="1"/>
              <a:t>T_exp</a:t>
            </a:r>
            <a:r>
              <a:rPr lang="en-US" altLang="zh-CN" sz="2000" b="1" dirty="0"/>
              <a:t>);</a:t>
            </a:r>
          </a:p>
          <a:p>
            <a:r>
              <a:rPr lang="en-US" altLang="zh-CN" sz="2000" b="1" dirty="0" err="1"/>
              <a:t>T_exp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T_call</a:t>
            </a:r>
            <a:r>
              <a:rPr lang="en-US" altLang="zh-CN" sz="2000" b="1" dirty="0"/>
              <a:t>(</a:t>
            </a:r>
            <a:r>
              <a:rPr lang="en-US" altLang="zh-CN" sz="2000" b="1" dirty="0" err="1"/>
              <a:t>T_exp</a:t>
            </a:r>
            <a:r>
              <a:rPr lang="en-US" altLang="zh-CN" sz="2000" b="1" dirty="0"/>
              <a:t>, </a:t>
            </a:r>
            <a:r>
              <a:rPr lang="en-US" altLang="zh-CN" sz="2000" b="1" dirty="0" err="1"/>
              <a:t>T_expList</a:t>
            </a:r>
            <a:r>
              <a:rPr lang="en-US" altLang="zh-CN" sz="2000" b="1" dirty="0"/>
              <a:t>);</a:t>
            </a:r>
          </a:p>
          <a:p>
            <a:r>
              <a:rPr lang="en-US" altLang="zh-CN" sz="2000" b="1" dirty="0" err="1"/>
              <a:t>T_exp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T_Eseq</a:t>
            </a:r>
            <a:r>
              <a:rPr lang="en-US" altLang="zh-CN" sz="2000" b="1" dirty="0"/>
              <a:t>(</a:t>
            </a:r>
            <a:r>
              <a:rPr lang="en-US" altLang="zh-CN" sz="2000" b="1" dirty="0" err="1"/>
              <a:t>T_stm</a:t>
            </a:r>
            <a:r>
              <a:rPr lang="en-US" altLang="zh-CN" sz="2000" b="1" dirty="0"/>
              <a:t>, </a:t>
            </a:r>
            <a:r>
              <a:rPr lang="en-US" altLang="zh-CN" sz="2000" b="1" dirty="0" err="1"/>
              <a:t>T_exp</a:t>
            </a:r>
            <a:r>
              <a:rPr lang="en-US" altLang="zh-CN" sz="2000" b="1" dirty="0"/>
              <a:t>);</a:t>
            </a:r>
          </a:p>
          <a:p>
            <a:r>
              <a:rPr lang="en-US" altLang="zh-CN" sz="2000" b="1" dirty="0"/>
              <a:t>…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9A3B07A1-934C-FFEE-C3C2-0550A26DD1E6}"/>
              </a:ext>
            </a:extLst>
          </p:cNvPr>
          <p:cNvSpPr txBox="1"/>
          <p:nvPr/>
        </p:nvSpPr>
        <p:spPr>
          <a:xfrm>
            <a:off x="1434095" y="6015481"/>
            <a:ext cx="59600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/>
              <a:t>Figure 7.2 The intermediate representation tree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5524327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433599"/>
            <a:ext cx="8229600" cy="604663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zh-CN" sz="2800" b="1" u="sng" dirty="0">
                <a:latin typeface="Arial" charset="0"/>
              </a:rPr>
              <a:t>The expressions (</a:t>
            </a:r>
            <a:r>
              <a:rPr lang="en-US" altLang="zh-CN" sz="2800" b="1" u="sng" dirty="0" err="1">
                <a:latin typeface="Arial" charset="0"/>
              </a:rPr>
              <a:t>T_exp</a:t>
            </a:r>
            <a:r>
              <a:rPr lang="en-US" altLang="zh-CN" sz="2800" b="1" u="sng" dirty="0">
                <a:latin typeface="Arial" charset="0"/>
              </a:rPr>
              <a:t>)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755576" y="1052736"/>
          <a:ext cx="7848872" cy="53716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090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39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3290">
                <a:tc>
                  <a:txBody>
                    <a:bodyPr/>
                    <a:lstStyle/>
                    <a:p>
                      <a:r>
                        <a:rPr lang="en-US" altLang="zh-CN" b="1" dirty="0">
                          <a:solidFill>
                            <a:srgbClr val="0000CC"/>
                          </a:solidFill>
                          <a:latin typeface="Arial" charset="0"/>
                        </a:rPr>
                        <a:t>CONST(</a:t>
                      </a:r>
                      <a:r>
                        <a:rPr lang="en-US" altLang="zh-CN" b="1" i="1" dirty="0" err="1">
                          <a:solidFill>
                            <a:srgbClr val="0000CC"/>
                          </a:solidFill>
                          <a:latin typeface="Arial" charset="0"/>
                        </a:rPr>
                        <a:t>i</a:t>
                      </a:r>
                      <a:r>
                        <a:rPr lang="en-US" altLang="zh-CN" b="1" dirty="0">
                          <a:solidFill>
                            <a:srgbClr val="0000CC"/>
                          </a:solidFill>
                          <a:latin typeface="Arial" charset="0"/>
                        </a:rPr>
                        <a:t>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>
                          <a:latin typeface="Arial" charset="0"/>
                        </a:rPr>
                        <a:t>The integer constant </a:t>
                      </a:r>
                      <a:r>
                        <a:rPr lang="en-US" altLang="zh-CN" b="1" i="1" dirty="0" err="1">
                          <a:latin typeface="Arial" charset="0"/>
                        </a:rPr>
                        <a:t>i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290">
                <a:tc>
                  <a:txBody>
                    <a:bodyPr/>
                    <a:lstStyle/>
                    <a:p>
                      <a:r>
                        <a:rPr lang="en-US" altLang="zh-CN" b="1" dirty="0">
                          <a:solidFill>
                            <a:srgbClr val="0000CC"/>
                          </a:solidFill>
                          <a:latin typeface="Arial" charset="0"/>
                        </a:rPr>
                        <a:t>NAME</a:t>
                      </a:r>
                      <a:r>
                        <a:rPr lang="en-US" altLang="zh-CN" b="1" dirty="0">
                          <a:latin typeface="Arial" charset="0"/>
                        </a:rPr>
                        <a:t>(</a:t>
                      </a:r>
                      <a:r>
                        <a:rPr lang="en-US" altLang="zh-CN" b="1" i="1" dirty="0">
                          <a:latin typeface="Arial" charset="0"/>
                        </a:rPr>
                        <a:t>n</a:t>
                      </a:r>
                      <a:r>
                        <a:rPr lang="en-US" altLang="zh-CN" b="1" dirty="0">
                          <a:latin typeface="Arial" charset="0"/>
                        </a:rPr>
                        <a:t>)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>
                          <a:latin typeface="Arial" charset="0"/>
                        </a:rPr>
                        <a:t>The symbolic constant </a:t>
                      </a:r>
                      <a:r>
                        <a:rPr lang="en-US" altLang="zh-CN" b="1" i="1" dirty="0">
                          <a:latin typeface="Arial" charset="0"/>
                        </a:rPr>
                        <a:t>n</a:t>
                      </a:r>
                      <a:r>
                        <a:rPr lang="en-US" altLang="zh-CN" b="1" dirty="0">
                          <a:latin typeface="Arial" charset="0"/>
                        </a:rPr>
                        <a:t> (e.g. label)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290">
                <a:tc>
                  <a:txBody>
                    <a:bodyPr/>
                    <a:lstStyle/>
                    <a:p>
                      <a:r>
                        <a:rPr lang="en-US" altLang="zh-CN" b="1" dirty="0">
                          <a:solidFill>
                            <a:srgbClr val="0000CC"/>
                          </a:solidFill>
                          <a:latin typeface="Arial" charset="0"/>
                        </a:rPr>
                        <a:t>TEMP(</a:t>
                      </a:r>
                      <a:r>
                        <a:rPr lang="en-US" altLang="zh-CN" b="1" i="1" dirty="0">
                          <a:solidFill>
                            <a:srgbClr val="0000CC"/>
                          </a:solidFill>
                          <a:latin typeface="Arial" charset="0"/>
                        </a:rPr>
                        <a:t>t</a:t>
                      </a:r>
                      <a:r>
                        <a:rPr lang="en-US" altLang="zh-CN" b="1" dirty="0">
                          <a:solidFill>
                            <a:srgbClr val="0000CC"/>
                          </a:solidFill>
                          <a:latin typeface="Arial" charset="0"/>
                        </a:rPr>
                        <a:t>)</a:t>
                      </a:r>
                      <a:r>
                        <a:rPr lang="en-US" altLang="zh-CN" b="1" dirty="0">
                          <a:latin typeface="Arial" charset="0"/>
                        </a:rPr>
                        <a:t>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>
                          <a:latin typeface="Arial" charset="0"/>
                        </a:rPr>
                        <a:t>Temporary </a:t>
                      </a:r>
                      <a:r>
                        <a:rPr lang="en-US" altLang="zh-CN" b="1" i="1" dirty="0">
                          <a:latin typeface="Arial" charset="0"/>
                        </a:rPr>
                        <a:t>t.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58094">
                <a:tc>
                  <a:txBody>
                    <a:bodyPr/>
                    <a:lstStyle/>
                    <a:p>
                      <a:r>
                        <a:rPr lang="en-US" altLang="zh-CN" b="1" dirty="0">
                          <a:solidFill>
                            <a:srgbClr val="0000FF"/>
                          </a:solidFill>
                        </a:rPr>
                        <a:t>BINOP(o, e1, e2)</a:t>
                      </a:r>
                      <a:endParaRPr lang="zh-CN" altLang="en-US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application of binary operator </a:t>
                      </a:r>
                      <a:r>
                        <a:rPr lang="en-US" altLang="zh-CN" sz="1800" b="0" i="1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 </a:t>
                      </a:r>
                      <a:r>
                        <a:rPr lang="en-US" altLang="zh-CN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 operands </a:t>
                      </a:r>
                      <a:r>
                        <a:rPr lang="en-US" altLang="zh-CN" sz="1800" b="0" i="1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en-US" altLang="zh-CN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 </a:t>
                      </a:r>
                      <a:r>
                        <a:rPr lang="en-US" altLang="zh-CN" sz="1800" b="0" i="1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en-US" altLang="zh-CN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</a:p>
                    <a:p>
                      <a:r>
                        <a:rPr lang="en-US" altLang="zh-CN" dirty="0"/>
                        <a:t>The integer arithmetic operators are PLUS,</a:t>
                      </a:r>
                    </a:p>
                    <a:p>
                      <a:r>
                        <a:rPr lang="en-US" altLang="zh-CN" dirty="0"/>
                        <a:t>MINUS, MUL, DIV;</a:t>
                      </a:r>
                      <a:r>
                        <a:rPr lang="en-US" altLang="zh-CN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the integer bitwise logical operators are AND, OR, XOR; the integer logical shift operators are LSHIFT, RSHIFT; the integer arithmetic right-shift</a:t>
                      </a:r>
                    </a:p>
                    <a:p>
                      <a:r>
                        <a:rPr lang="en-US" altLang="zh-CN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is ARSHIFT.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0692">
                <a:tc>
                  <a:txBody>
                    <a:bodyPr/>
                    <a:lstStyle/>
                    <a:p>
                      <a:r>
                        <a:rPr lang="en-US" altLang="zh-CN" sz="1800" b="1" i="0" u="none" strike="noStrike" kern="1200" baseline="0" dirty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MEM(</a:t>
                      </a:r>
                      <a:r>
                        <a:rPr lang="en-US" altLang="zh-CN" sz="1800" b="1" i="1" u="none" strike="noStrike" kern="1200" baseline="0" dirty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en-US" altLang="zh-CN" sz="1800" b="1" i="0" u="none" strike="noStrike" kern="1200" baseline="0" dirty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CN" altLang="en-US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contents of </a:t>
                      </a:r>
                      <a:r>
                        <a:rPr lang="en-US" altLang="zh-CN" sz="1800" b="0" i="1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wordSize</a:t>
                      </a:r>
                      <a:r>
                        <a:rPr lang="en-US" altLang="zh-CN" sz="1800" b="0" i="1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bytes of memory starting at address </a:t>
                      </a:r>
                      <a:r>
                        <a:rPr lang="en-US" altLang="zh-CN" sz="1800" b="0" i="1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e. </a:t>
                      </a:r>
                      <a:r>
                        <a:rPr lang="en-US" altLang="zh-CN" sz="18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When MEM is used as the left</a:t>
                      </a:r>
                    </a:p>
                    <a:p>
                      <a:r>
                        <a:rPr lang="en-US" altLang="zh-CN" sz="18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child of a MOVE, it means "store", but anywhere else it means "fetch“.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9622">
                <a:tc>
                  <a:txBody>
                    <a:bodyPr/>
                    <a:lstStyle/>
                    <a:p>
                      <a:r>
                        <a:rPr lang="en-US" altLang="zh-CN" sz="1800" b="1" i="0" u="none" strike="noStrike" kern="1200" baseline="0" dirty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CALL(</a:t>
                      </a:r>
                      <a:r>
                        <a:rPr lang="en-US" altLang="zh-CN" sz="1800" b="1" i="1" u="none" strike="noStrike" kern="1200" baseline="0" dirty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f, l</a:t>
                      </a:r>
                      <a:r>
                        <a:rPr lang="en-US" altLang="zh-CN" sz="1800" b="1" i="0" u="none" strike="noStrike" kern="1200" baseline="0" dirty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CN" altLang="en-US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 procedure call: the application of function </a:t>
                      </a:r>
                      <a:r>
                        <a:rPr lang="en-US" altLang="zh-CN" sz="1800" b="0" i="1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 </a:t>
                      </a:r>
                      <a:r>
                        <a:rPr lang="en-US" altLang="zh-CN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 argument list </a:t>
                      </a:r>
                      <a:r>
                        <a:rPr lang="en-US" altLang="zh-CN" sz="1800" b="0" i="1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r>
                        <a:rPr lang="en-US" altLang="zh-CN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8225">
                <a:tc>
                  <a:txBody>
                    <a:bodyPr/>
                    <a:lstStyle/>
                    <a:p>
                      <a:r>
                        <a:rPr lang="en-US" altLang="zh-CN" sz="1800" b="1" i="0" u="none" strike="noStrike" kern="1200" baseline="0" dirty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ESEQ(</a:t>
                      </a:r>
                      <a:r>
                        <a:rPr lang="en-US" altLang="zh-CN" sz="1800" b="1" i="1" u="none" strike="noStrike" kern="1200" baseline="0" dirty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s, e</a:t>
                      </a:r>
                      <a:r>
                        <a:rPr lang="en-US" altLang="zh-CN" sz="1800" b="1" i="0" u="none" strike="noStrike" kern="1200" baseline="0" dirty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CN" altLang="en-US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statement </a:t>
                      </a:r>
                      <a:r>
                        <a:rPr lang="en-US" altLang="zh-CN" sz="1800" b="0" i="1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 </a:t>
                      </a:r>
                      <a:r>
                        <a:rPr lang="en-US" altLang="zh-CN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is evaluated for side effects, then </a:t>
                      </a:r>
                      <a:r>
                        <a:rPr lang="en-US" altLang="zh-CN" sz="1800" b="0" i="1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 </a:t>
                      </a:r>
                      <a:r>
                        <a:rPr lang="en-US" altLang="zh-CN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is evaluated for a result.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98267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2892" y="679153"/>
            <a:ext cx="8208912" cy="5170646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/*</a:t>
            </a:r>
            <a:r>
              <a:rPr lang="en-US" altLang="zh-CN" sz="2800" dirty="0" err="1"/>
              <a:t>tree.h</a:t>
            </a:r>
            <a:r>
              <a:rPr lang="en-US" altLang="zh-CN" sz="2800" dirty="0"/>
              <a:t>*/</a:t>
            </a:r>
          </a:p>
          <a:p>
            <a:endParaRPr lang="en-US" altLang="zh-CN" dirty="0"/>
          </a:p>
          <a:p>
            <a:r>
              <a:rPr lang="en-US" altLang="zh-CN" sz="2000" b="1" dirty="0" err="1"/>
              <a:t>Typedef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struct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T_stm</a:t>
            </a:r>
            <a:r>
              <a:rPr lang="en-US" altLang="zh-CN" sz="2000" b="1" dirty="0"/>
              <a:t>_ *</a:t>
            </a:r>
            <a:r>
              <a:rPr lang="en-US" altLang="zh-CN" sz="2000" b="1" dirty="0" err="1"/>
              <a:t>T_stm</a:t>
            </a:r>
            <a:r>
              <a:rPr lang="en-US" altLang="zh-CN" sz="2000" b="1" dirty="0"/>
              <a:t>;</a:t>
            </a:r>
          </a:p>
          <a:p>
            <a:r>
              <a:rPr lang="en-US" altLang="zh-CN" sz="2000" b="1" dirty="0" err="1"/>
              <a:t>Struct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T_stm</a:t>
            </a:r>
            <a:r>
              <a:rPr lang="en-US" altLang="zh-CN" sz="2000" b="1" dirty="0"/>
              <a:t>_ {</a:t>
            </a:r>
            <a:r>
              <a:rPr lang="en-US" altLang="zh-CN" sz="2000" b="1" dirty="0" err="1"/>
              <a:t>enum</a:t>
            </a:r>
            <a:r>
              <a:rPr lang="en-US" altLang="zh-CN" sz="2000" b="1" dirty="0"/>
              <a:t> {T_SEQ, T_LABEL, T_JUMP, …, T_EXP</a:t>
            </a:r>
            <a:r>
              <a:rPr lang="en-US" altLang="zh-CN" sz="2000" b="1" dirty="0">
                <a:solidFill>
                  <a:srgbClr val="FF0000"/>
                </a:solidFill>
              </a:rPr>
              <a:t>} kind</a:t>
            </a:r>
            <a:r>
              <a:rPr lang="en-US" altLang="zh-CN" sz="2000" b="1" dirty="0"/>
              <a:t>;</a:t>
            </a:r>
          </a:p>
          <a:p>
            <a:r>
              <a:rPr lang="en-US" altLang="zh-CN" sz="2000" b="1" dirty="0"/>
              <a:t>                        union {struct {</a:t>
            </a:r>
            <a:r>
              <a:rPr lang="en-US" altLang="zh-CN" sz="2000" b="1" dirty="0" err="1"/>
              <a:t>T_stm</a:t>
            </a:r>
            <a:r>
              <a:rPr lang="en-US" altLang="zh-CN" sz="2000" b="1" dirty="0"/>
              <a:t> left, right;} SEQ;</a:t>
            </a:r>
          </a:p>
          <a:p>
            <a:r>
              <a:rPr lang="en-US" altLang="zh-CN" sz="2000" b="1" dirty="0"/>
              <a:t>                                    …</a:t>
            </a:r>
          </a:p>
          <a:p>
            <a:r>
              <a:rPr lang="en-US" altLang="zh-CN" sz="2000" b="1" dirty="0"/>
              <a:t>                                   } </a:t>
            </a:r>
            <a:r>
              <a:rPr lang="en-US" altLang="zh-CN" sz="2000" b="1" dirty="0">
                <a:solidFill>
                  <a:srgbClr val="FF0000"/>
                </a:solidFill>
              </a:rPr>
              <a:t>u</a:t>
            </a:r>
            <a:r>
              <a:rPr lang="en-US" altLang="zh-CN" sz="2000" b="1" dirty="0"/>
              <a:t>; };</a:t>
            </a:r>
          </a:p>
          <a:p>
            <a:endParaRPr lang="en-US" altLang="zh-CN" sz="2400" b="1" dirty="0"/>
          </a:p>
          <a:p>
            <a:r>
              <a:rPr lang="en-US" altLang="zh-CN" sz="2000" b="1" dirty="0" err="1"/>
              <a:t>T_stm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T_move</a:t>
            </a:r>
            <a:r>
              <a:rPr lang="en-US" altLang="zh-CN" sz="2000" b="1" dirty="0"/>
              <a:t>(</a:t>
            </a:r>
            <a:r>
              <a:rPr lang="en-US" altLang="zh-CN" sz="2000" b="1" dirty="0" err="1"/>
              <a:t>T_exp</a:t>
            </a:r>
            <a:r>
              <a:rPr lang="en-US" altLang="zh-CN" sz="2000" b="1" dirty="0"/>
              <a:t>, </a:t>
            </a:r>
            <a:r>
              <a:rPr lang="en-US" altLang="zh-CN" sz="2000" b="1" dirty="0" err="1"/>
              <a:t>T_exp</a:t>
            </a:r>
            <a:r>
              <a:rPr lang="en-US" altLang="zh-CN" sz="2000" b="1" dirty="0"/>
              <a:t>);</a:t>
            </a:r>
          </a:p>
          <a:p>
            <a:r>
              <a:rPr lang="en-US" altLang="zh-CN" sz="2000" b="1" dirty="0" err="1"/>
              <a:t>T_stm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T_exp</a:t>
            </a:r>
            <a:r>
              <a:rPr lang="en-US" altLang="zh-CN" sz="2000" b="1" dirty="0"/>
              <a:t>(</a:t>
            </a:r>
            <a:r>
              <a:rPr lang="en-US" altLang="zh-CN" sz="2000" b="1" dirty="0" err="1"/>
              <a:t>T_exp</a:t>
            </a:r>
            <a:r>
              <a:rPr lang="en-US" altLang="zh-CN" sz="2000" b="1" dirty="0"/>
              <a:t>);</a:t>
            </a:r>
          </a:p>
          <a:p>
            <a:r>
              <a:rPr lang="en-US" altLang="zh-CN" sz="2000" b="1" dirty="0" err="1"/>
              <a:t>T_stm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T_Jump</a:t>
            </a:r>
            <a:r>
              <a:rPr lang="en-US" altLang="zh-CN" sz="2000" b="1" dirty="0"/>
              <a:t>(</a:t>
            </a:r>
            <a:r>
              <a:rPr lang="en-US" altLang="zh-CN" sz="2000" b="1" dirty="0" err="1"/>
              <a:t>T_exp</a:t>
            </a:r>
            <a:r>
              <a:rPr lang="en-US" altLang="zh-CN" sz="2000" b="1" dirty="0"/>
              <a:t> exp, </a:t>
            </a:r>
            <a:r>
              <a:rPr lang="en-US" altLang="zh-CN" sz="2000" b="1" dirty="0" err="1"/>
              <a:t>Temp_labelList</a:t>
            </a:r>
            <a:r>
              <a:rPr lang="en-US" altLang="zh-CN" sz="2000" b="1" dirty="0"/>
              <a:t> labels);</a:t>
            </a:r>
          </a:p>
          <a:p>
            <a:r>
              <a:rPr lang="en-US" altLang="zh-CN" sz="2000" b="1" dirty="0" err="1"/>
              <a:t>T_stm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T_Cjump</a:t>
            </a:r>
            <a:r>
              <a:rPr lang="en-US" altLang="zh-CN" sz="2000" b="1" dirty="0"/>
              <a:t>(</a:t>
            </a:r>
            <a:r>
              <a:rPr lang="en-US" altLang="zh-CN" sz="2000" b="1" dirty="0" err="1"/>
              <a:t>T_relOp</a:t>
            </a:r>
            <a:r>
              <a:rPr lang="en-US" altLang="zh-CN" sz="2000" b="1" dirty="0"/>
              <a:t> op, </a:t>
            </a:r>
            <a:r>
              <a:rPr lang="en-US" altLang="zh-CN" sz="2000" b="1" dirty="0" err="1"/>
              <a:t>T_exp</a:t>
            </a:r>
            <a:r>
              <a:rPr lang="en-US" altLang="zh-CN" sz="2000" b="1" dirty="0"/>
              <a:t> left, </a:t>
            </a:r>
            <a:r>
              <a:rPr lang="en-US" altLang="zh-CN" sz="2000" b="1" dirty="0" err="1"/>
              <a:t>T_exp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rght</a:t>
            </a:r>
            <a:r>
              <a:rPr lang="en-US" altLang="zh-CN" sz="2000" b="1" dirty="0"/>
              <a:t>, </a:t>
            </a:r>
          </a:p>
          <a:p>
            <a:r>
              <a:rPr lang="en-US" altLang="zh-CN" sz="2000" b="1" dirty="0"/>
              <a:t>                                          </a:t>
            </a:r>
            <a:r>
              <a:rPr lang="en-US" altLang="zh-CN" sz="2000" b="1" dirty="0" err="1"/>
              <a:t>Temp_label</a:t>
            </a:r>
            <a:r>
              <a:rPr lang="en-US" altLang="zh-CN" sz="2000" b="1" dirty="0"/>
              <a:t> true, </a:t>
            </a:r>
            <a:r>
              <a:rPr lang="en-US" altLang="zh-CN" sz="2000" b="1" dirty="0" err="1"/>
              <a:t>Temp_label</a:t>
            </a:r>
            <a:r>
              <a:rPr lang="en-US" altLang="zh-CN" sz="2000" b="1" dirty="0"/>
              <a:t> false);</a:t>
            </a:r>
          </a:p>
          <a:p>
            <a:r>
              <a:rPr lang="en-US" altLang="zh-CN" sz="2000" b="1" dirty="0" err="1"/>
              <a:t>T_stm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T_seq</a:t>
            </a:r>
            <a:r>
              <a:rPr lang="en-US" altLang="zh-CN" sz="2000" b="1" dirty="0"/>
              <a:t>(</a:t>
            </a:r>
            <a:r>
              <a:rPr lang="en-US" altLang="zh-CN" sz="2000" b="1" dirty="0" err="1"/>
              <a:t>T_stm</a:t>
            </a:r>
            <a:r>
              <a:rPr lang="en-US" altLang="zh-CN" sz="2000" b="1" dirty="0"/>
              <a:t> left, </a:t>
            </a:r>
            <a:r>
              <a:rPr lang="en-US" altLang="zh-CN" sz="2000" b="1" dirty="0" err="1"/>
              <a:t>T_stm</a:t>
            </a:r>
            <a:r>
              <a:rPr lang="en-US" altLang="zh-CN" sz="2000" b="1" dirty="0"/>
              <a:t> right);</a:t>
            </a:r>
          </a:p>
          <a:p>
            <a:r>
              <a:rPr lang="en-US" altLang="zh-CN" sz="2000" b="1" dirty="0" err="1"/>
              <a:t>T_stm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T_Label</a:t>
            </a:r>
            <a:r>
              <a:rPr lang="en-US" altLang="zh-CN" sz="2000" b="1" dirty="0"/>
              <a:t>(</a:t>
            </a:r>
            <a:r>
              <a:rPr lang="en-US" altLang="zh-CN" sz="2000" b="1" dirty="0" err="1"/>
              <a:t>Temp_label</a:t>
            </a:r>
            <a:r>
              <a:rPr lang="en-US" altLang="zh-CN" sz="2000" b="1" dirty="0"/>
              <a:t>);</a:t>
            </a:r>
          </a:p>
          <a:p>
            <a:r>
              <a:rPr lang="en-US" altLang="zh-CN" sz="2000" b="1" dirty="0"/>
              <a:t>…</a:t>
            </a:r>
            <a:endParaRPr lang="zh-CN" altLang="en-US" sz="2000" b="1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50FE0731-C868-93E1-377F-1A5CF3E3DFCA}"/>
              </a:ext>
            </a:extLst>
          </p:cNvPr>
          <p:cNvSpPr txBox="1"/>
          <p:nvPr/>
        </p:nvSpPr>
        <p:spPr>
          <a:xfrm>
            <a:off x="1434095" y="6121805"/>
            <a:ext cx="59600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/>
              <a:t>Figure 7.2 The intermediate representation tree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7195518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484608"/>
            <a:ext cx="8229600" cy="604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800" b="1" u="sng" dirty="0">
                <a:latin typeface="Arial" charset="0"/>
              </a:rPr>
              <a:t>The statements (</a:t>
            </a:r>
            <a:r>
              <a:rPr lang="en-US" altLang="zh-CN" sz="2800" b="1" u="sng" dirty="0" err="1">
                <a:latin typeface="Arial" charset="0"/>
              </a:rPr>
              <a:t>T_stm</a:t>
            </a:r>
            <a:r>
              <a:rPr lang="en-US" altLang="zh-CN" sz="2800" b="1" u="sng" dirty="0">
                <a:latin typeface="Arial" charset="0"/>
              </a:rPr>
              <a:t>)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971600" y="1089272"/>
          <a:ext cx="7560840" cy="54360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06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40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1384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solidFill>
                            <a:srgbClr val="0000CC"/>
                          </a:solidFill>
                          <a:latin typeface="Arial" charset="0"/>
                        </a:rPr>
                        <a:t>MOVE(TEMP </a:t>
                      </a:r>
                      <a:r>
                        <a:rPr lang="en-US" altLang="zh-CN" sz="1800" b="1" i="1" dirty="0">
                          <a:solidFill>
                            <a:srgbClr val="0000CC"/>
                          </a:solidFill>
                          <a:latin typeface="Arial" charset="0"/>
                        </a:rPr>
                        <a:t>t, e</a:t>
                      </a:r>
                      <a:r>
                        <a:rPr lang="en-US" altLang="zh-CN" sz="1800" b="1" dirty="0">
                          <a:solidFill>
                            <a:srgbClr val="0000CC"/>
                          </a:solidFill>
                          <a:latin typeface="Arial" charset="0"/>
                        </a:rPr>
                        <a:t>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latin typeface="Arial" charset="0"/>
                        </a:rPr>
                        <a:t>Evaluate </a:t>
                      </a:r>
                      <a:r>
                        <a:rPr lang="en-US" altLang="zh-CN" sz="1800" b="1" i="1" dirty="0">
                          <a:latin typeface="Arial" charset="0"/>
                        </a:rPr>
                        <a:t>e</a:t>
                      </a:r>
                      <a:r>
                        <a:rPr lang="en-US" altLang="zh-CN" sz="1800" b="1" dirty="0">
                          <a:latin typeface="Arial" charset="0"/>
                        </a:rPr>
                        <a:t> and move it into temporary </a:t>
                      </a:r>
                      <a:r>
                        <a:rPr lang="en-US" altLang="zh-CN" sz="1800" b="1" i="1" dirty="0">
                          <a:latin typeface="Arial" charset="0"/>
                        </a:rPr>
                        <a:t>t</a:t>
                      </a:r>
                      <a:r>
                        <a:rPr lang="en-US" altLang="zh-CN" sz="1800" b="1" dirty="0">
                          <a:latin typeface="Arial" charset="0"/>
                        </a:rPr>
                        <a:t>.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384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solidFill>
                            <a:srgbClr val="0000CC"/>
                          </a:solidFill>
                          <a:latin typeface="Arial" charset="0"/>
                        </a:rPr>
                        <a:t>MOVE(MEM(</a:t>
                      </a:r>
                      <a:r>
                        <a:rPr lang="en-US" altLang="zh-CN" sz="1800" b="1" i="1" dirty="0">
                          <a:solidFill>
                            <a:srgbClr val="0000CC"/>
                          </a:solidFill>
                          <a:latin typeface="Arial" charset="0"/>
                        </a:rPr>
                        <a:t>e</a:t>
                      </a:r>
                      <a:r>
                        <a:rPr lang="en-US" altLang="zh-CN" sz="1800" b="1" baseline="-30000" dirty="0">
                          <a:solidFill>
                            <a:srgbClr val="0000CC"/>
                          </a:solidFill>
                          <a:latin typeface="Arial" charset="0"/>
                        </a:rPr>
                        <a:t>1</a:t>
                      </a:r>
                      <a:r>
                        <a:rPr lang="en-US" altLang="zh-CN" sz="1800" b="1" dirty="0">
                          <a:solidFill>
                            <a:srgbClr val="0000CC"/>
                          </a:solidFill>
                          <a:latin typeface="Arial" charset="0"/>
                        </a:rPr>
                        <a:t>) </a:t>
                      </a:r>
                      <a:r>
                        <a:rPr lang="en-US" altLang="zh-CN" sz="1800" b="1" i="1" dirty="0">
                          <a:solidFill>
                            <a:srgbClr val="0000CC"/>
                          </a:solidFill>
                          <a:latin typeface="Arial" charset="0"/>
                        </a:rPr>
                        <a:t>e</a:t>
                      </a:r>
                      <a:r>
                        <a:rPr lang="en-US" altLang="zh-CN" sz="1800" b="1" baseline="-30000" dirty="0">
                          <a:solidFill>
                            <a:srgbClr val="0000CC"/>
                          </a:solidFill>
                          <a:latin typeface="Arial" charset="0"/>
                        </a:rPr>
                        <a:t>2</a:t>
                      </a:r>
                      <a:r>
                        <a:rPr lang="en-US" altLang="zh-CN" sz="1800" b="1" dirty="0">
                          <a:solidFill>
                            <a:srgbClr val="0000CC"/>
                          </a:solidFill>
                          <a:latin typeface="Arial" charset="0"/>
                        </a:rPr>
                        <a:t>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dirty="0">
                          <a:latin typeface="Arial" charset="0"/>
                        </a:rPr>
                        <a:t>Evaluate </a:t>
                      </a:r>
                      <a:r>
                        <a:rPr lang="en-US" altLang="zh-CN" sz="1800" b="1" i="1" dirty="0">
                          <a:latin typeface="Arial" charset="0"/>
                        </a:rPr>
                        <a:t>e</a:t>
                      </a:r>
                      <a:r>
                        <a:rPr lang="en-US" altLang="zh-CN" sz="1800" b="1" baseline="-30000" dirty="0">
                          <a:latin typeface="Arial" charset="0"/>
                        </a:rPr>
                        <a:t>1</a:t>
                      </a:r>
                      <a:r>
                        <a:rPr lang="en-US" altLang="zh-CN" sz="1800" b="1" dirty="0">
                          <a:latin typeface="Arial" charset="0"/>
                        </a:rPr>
                        <a:t>, yielding address </a:t>
                      </a:r>
                      <a:r>
                        <a:rPr lang="en-US" altLang="zh-CN" sz="1800" b="1" i="1" dirty="0">
                          <a:latin typeface="Arial" charset="0"/>
                        </a:rPr>
                        <a:t>a</a:t>
                      </a:r>
                      <a:r>
                        <a:rPr lang="en-US" altLang="zh-CN" sz="1800" b="1" dirty="0">
                          <a:latin typeface="Arial" charset="0"/>
                        </a:rPr>
                        <a:t>. Then evaluate </a:t>
                      </a:r>
                      <a:r>
                        <a:rPr lang="en-US" altLang="zh-CN" sz="1800" b="1" i="1" dirty="0">
                          <a:latin typeface="Arial" charset="0"/>
                        </a:rPr>
                        <a:t>e</a:t>
                      </a:r>
                      <a:r>
                        <a:rPr lang="en-US" altLang="zh-CN" sz="1800" b="1" baseline="-30000" dirty="0">
                          <a:latin typeface="Arial" charset="0"/>
                        </a:rPr>
                        <a:t>2</a:t>
                      </a:r>
                      <a:r>
                        <a:rPr lang="en-US" altLang="zh-CN" sz="1800" b="1" dirty="0">
                          <a:latin typeface="Arial" charset="0"/>
                        </a:rPr>
                        <a:t>, and store the result into </a:t>
                      </a:r>
                      <a:r>
                        <a:rPr lang="en-US" altLang="zh-CN" sz="1800" b="1" i="1" dirty="0" err="1">
                          <a:latin typeface="Arial" charset="0"/>
                        </a:rPr>
                        <a:t>wordSize</a:t>
                      </a:r>
                      <a:r>
                        <a:rPr lang="en-US" altLang="zh-CN" sz="1800" b="1" dirty="0">
                          <a:latin typeface="Arial" charset="0"/>
                        </a:rPr>
                        <a:t> bytes of memory starting at </a:t>
                      </a:r>
                      <a:r>
                        <a:rPr lang="en-US" altLang="zh-CN" sz="1800" b="1" i="1" dirty="0">
                          <a:latin typeface="Arial" charset="0"/>
                        </a:rPr>
                        <a:t>a</a:t>
                      </a:r>
                      <a:r>
                        <a:rPr lang="en-US" altLang="zh-CN" sz="1800" b="1" dirty="0">
                          <a:latin typeface="Arial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384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solidFill>
                            <a:srgbClr val="0000CC"/>
                          </a:solidFill>
                          <a:latin typeface="Arial" charset="0"/>
                        </a:rPr>
                        <a:t>EXP(</a:t>
                      </a:r>
                      <a:r>
                        <a:rPr lang="en-US" altLang="zh-CN" sz="1800" b="1" i="1" dirty="0">
                          <a:solidFill>
                            <a:srgbClr val="0000CC"/>
                          </a:solidFill>
                          <a:latin typeface="Arial" charset="0"/>
                        </a:rPr>
                        <a:t>e</a:t>
                      </a:r>
                      <a:r>
                        <a:rPr lang="en-US" altLang="zh-CN" sz="1800" b="1" dirty="0">
                          <a:solidFill>
                            <a:srgbClr val="0000CC"/>
                          </a:solidFill>
                          <a:latin typeface="Arial" charset="0"/>
                        </a:rPr>
                        <a:t>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dirty="0">
                          <a:latin typeface="Arial" charset="0"/>
                        </a:rPr>
                        <a:t>Evaluate </a:t>
                      </a:r>
                      <a:r>
                        <a:rPr lang="en-US" altLang="zh-CN" sz="1800" b="1" i="1" dirty="0">
                          <a:latin typeface="Arial" charset="0"/>
                        </a:rPr>
                        <a:t>e</a:t>
                      </a:r>
                      <a:r>
                        <a:rPr lang="en-US" altLang="zh-CN" sz="1800" b="1" dirty="0">
                          <a:latin typeface="Arial" charset="0"/>
                        </a:rPr>
                        <a:t> and discard the result.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384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solidFill>
                            <a:srgbClr val="0000CC"/>
                          </a:solidFill>
                          <a:latin typeface="Arial" charset="0"/>
                        </a:rPr>
                        <a:t>JUMP(</a:t>
                      </a:r>
                      <a:r>
                        <a:rPr lang="en-US" altLang="zh-CN" sz="1800" b="1" i="1" dirty="0">
                          <a:solidFill>
                            <a:srgbClr val="0000CC"/>
                          </a:solidFill>
                          <a:latin typeface="Arial" charset="0"/>
                        </a:rPr>
                        <a:t>e, labs</a:t>
                      </a:r>
                      <a:r>
                        <a:rPr lang="en-US" altLang="zh-CN" sz="1800" b="1" dirty="0">
                          <a:solidFill>
                            <a:srgbClr val="0000CC"/>
                          </a:solidFill>
                          <a:latin typeface="Arial" charset="0"/>
                        </a:rPr>
                        <a:t>)</a:t>
                      </a:r>
                      <a:r>
                        <a:rPr lang="en-US" altLang="zh-CN" sz="1800" b="1" dirty="0">
                          <a:latin typeface="Arial" charset="0"/>
                        </a:rPr>
                        <a:t>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dirty="0">
                          <a:latin typeface="Arial" charset="0"/>
                        </a:rPr>
                        <a:t>Transfer control (jump) to address </a:t>
                      </a:r>
                      <a:r>
                        <a:rPr lang="en-US" altLang="zh-CN" sz="1800" b="1" i="1" dirty="0">
                          <a:latin typeface="Arial" charset="0"/>
                        </a:rPr>
                        <a:t>e</a:t>
                      </a:r>
                      <a:r>
                        <a:rPr lang="en-US" altLang="zh-CN" sz="1800" b="1" dirty="0">
                          <a:latin typeface="Arial" charset="0"/>
                        </a:rPr>
                        <a:t>. The destination </a:t>
                      </a:r>
                      <a:r>
                        <a:rPr lang="en-US" altLang="zh-CN" sz="1800" b="1" i="1" dirty="0">
                          <a:latin typeface="Arial" charset="0"/>
                        </a:rPr>
                        <a:t>e</a:t>
                      </a:r>
                      <a:r>
                        <a:rPr lang="en-US" altLang="zh-CN" sz="1800" b="1" dirty="0">
                          <a:latin typeface="Arial" charset="0"/>
                        </a:rPr>
                        <a:t> may be a literal label, as in NAME(</a:t>
                      </a:r>
                      <a:r>
                        <a:rPr lang="en-US" altLang="zh-CN" sz="1800" b="1" i="1" dirty="0">
                          <a:latin typeface="Arial" charset="0"/>
                        </a:rPr>
                        <a:t>lab</a:t>
                      </a:r>
                      <a:r>
                        <a:rPr lang="en-US" altLang="zh-CN" sz="1800" b="1" dirty="0">
                          <a:latin typeface="Arial" charset="0"/>
                        </a:rPr>
                        <a:t>), or it may be an address calculated by any other kind of expression.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1384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solidFill>
                            <a:srgbClr val="0000CC"/>
                          </a:solidFill>
                          <a:latin typeface="Arial" charset="0"/>
                        </a:rPr>
                        <a:t>CJUMP(</a:t>
                      </a:r>
                      <a:r>
                        <a:rPr lang="en-US" altLang="zh-CN" sz="1800" b="1" i="1" dirty="0">
                          <a:solidFill>
                            <a:srgbClr val="0000CC"/>
                          </a:solidFill>
                          <a:latin typeface="Arial" charset="0"/>
                        </a:rPr>
                        <a:t>o, e</a:t>
                      </a:r>
                      <a:r>
                        <a:rPr lang="en-US" altLang="zh-CN" sz="1800" b="1" baseline="-30000" dirty="0">
                          <a:solidFill>
                            <a:srgbClr val="0000CC"/>
                          </a:solidFill>
                          <a:latin typeface="Arial" charset="0"/>
                        </a:rPr>
                        <a:t>1</a:t>
                      </a:r>
                      <a:r>
                        <a:rPr lang="en-US" altLang="zh-CN" sz="1800" b="1" dirty="0">
                          <a:solidFill>
                            <a:srgbClr val="0000CC"/>
                          </a:solidFill>
                          <a:latin typeface="Arial" charset="0"/>
                        </a:rPr>
                        <a:t>, </a:t>
                      </a:r>
                      <a:r>
                        <a:rPr lang="en-US" altLang="zh-CN" sz="1800" b="1" i="1" dirty="0">
                          <a:solidFill>
                            <a:srgbClr val="0000CC"/>
                          </a:solidFill>
                          <a:latin typeface="Arial" charset="0"/>
                        </a:rPr>
                        <a:t>e</a:t>
                      </a:r>
                      <a:r>
                        <a:rPr lang="en-US" altLang="zh-CN" sz="1800" b="1" baseline="-30000" dirty="0">
                          <a:solidFill>
                            <a:srgbClr val="0000CC"/>
                          </a:solidFill>
                          <a:latin typeface="Arial" charset="0"/>
                        </a:rPr>
                        <a:t>2</a:t>
                      </a:r>
                      <a:r>
                        <a:rPr lang="en-US" altLang="zh-CN" sz="1800" b="1" dirty="0">
                          <a:solidFill>
                            <a:srgbClr val="0000CC"/>
                          </a:solidFill>
                          <a:latin typeface="Arial" charset="0"/>
                        </a:rPr>
                        <a:t>, </a:t>
                      </a:r>
                      <a:r>
                        <a:rPr lang="en-US" altLang="zh-CN" sz="1800" b="1" i="1" dirty="0">
                          <a:solidFill>
                            <a:srgbClr val="0000CC"/>
                          </a:solidFill>
                          <a:latin typeface="Arial" charset="0"/>
                        </a:rPr>
                        <a:t>t, f</a:t>
                      </a:r>
                      <a:r>
                        <a:rPr lang="en-US" altLang="zh-CN" sz="1800" b="1" dirty="0">
                          <a:solidFill>
                            <a:srgbClr val="0000CC"/>
                          </a:solidFill>
                          <a:latin typeface="Arial" charset="0"/>
                        </a:rPr>
                        <a:t>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latin typeface="Arial" charset="0"/>
                        </a:rPr>
                        <a:t>Evaluate </a:t>
                      </a:r>
                      <a:r>
                        <a:rPr lang="en-US" altLang="zh-CN" sz="1800" b="1" i="1" dirty="0">
                          <a:latin typeface="Arial" charset="0"/>
                        </a:rPr>
                        <a:t>e</a:t>
                      </a:r>
                      <a:r>
                        <a:rPr lang="en-US" altLang="zh-CN" sz="1800" b="1" baseline="-30000" dirty="0">
                          <a:latin typeface="Arial" charset="0"/>
                        </a:rPr>
                        <a:t>1</a:t>
                      </a:r>
                      <a:r>
                        <a:rPr lang="en-US" altLang="zh-CN" sz="1800" b="1" dirty="0">
                          <a:latin typeface="Arial" charset="0"/>
                        </a:rPr>
                        <a:t>, </a:t>
                      </a:r>
                      <a:r>
                        <a:rPr lang="en-US" altLang="zh-CN" sz="1800" b="1" i="1" dirty="0">
                          <a:latin typeface="Arial" charset="0"/>
                        </a:rPr>
                        <a:t>e</a:t>
                      </a:r>
                      <a:r>
                        <a:rPr lang="en-US" altLang="zh-CN" sz="1800" b="1" baseline="-30000" dirty="0">
                          <a:latin typeface="Arial" charset="0"/>
                        </a:rPr>
                        <a:t>2</a:t>
                      </a:r>
                      <a:r>
                        <a:rPr lang="en-US" altLang="zh-CN" sz="1800" b="1" dirty="0">
                          <a:latin typeface="Arial" charset="0"/>
                        </a:rPr>
                        <a:t> in that order, yielding values </a:t>
                      </a:r>
                      <a:r>
                        <a:rPr lang="en-US" altLang="zh-CN" sz="1800" b="1" i="1" dirty="0">
                          <a:latin typeface="Arial" charset="0"/>
                        </a:rPr>
                        <a:t>a, b</a:t>
                      </a:r>
                      <a:r>
                        <a:rPr lang="en-US" altLang="zh-CN" sz="1800" b="1" dirty="0">
                          <a:latin typeface="Arial" charset="0"/>
                        </a:rPr>
                        <a:t>. Then compare </a:t>
                      </a:r>
                      <a:r>
                        <a:rPr lang="en-US" altLang="zh-CN" sz="1800" b="1" i="1" dirty="0">
                          <a:latin typeface="Arial" charset="0"/>
                        </a:rPr>
                        <a:t>a, b</a:t>
                      </a:r>
                      <a:r>
                        <a:rPr lang="en-US" altLang="zh-CN" sz="1800" b="1" dirty="0">
                          <a:latin typeface="Arial" charset="0"/>
                        </a:rPr>
                        <a:t> using the relational operator </a:t>
                      </a:r>
                      <a:r>
                        <a:rPr lang="en-US" altLang="zh-CN" sz="1800" b="1" i="1" dirty="0">
                          <a:latin typeface="Arial" charset="0"/>
                        </a:rPr>
                        <a:t>o</a:t>
                      </a:r>
                      <a:r>
                        <a:rPr lang="en-US" altLang="zh-CN" sz="1800" b="1" dirty="0">
                          <a:latin typeface="Arial" charset="0"/>
                        </a:rPr>
                        <a:t>. If the result is true, jump to </a:t>
                      </a:r>
                      <a:r>
                        <a:rPr lang="en-US" altLang="zh-CN" sz="1800" b="1" i="1" dirty="0">
                          <a:latin typeface="Arial" charset="0"/>
                        </a:rPr>
                        <a:t>t</a:t>
                      </a:r>
                      <a:r>
                        <a:rPr lang="en-US" altLang="zh-CN" sz="1800" b="1" dirty="0">
                          <a:latin typeface="Arial" charset="0"/>
                        </a:rPr>
                        <a:t>; otherwise jump to </a:t>
                      </a:r>
                      <a:r>
                        <a:rPr lang="en-US" altLang="zh-CN" sz="1800" b="1" i="1" dirty="0">
                          <a:latin typeface="Arial" charset="0"/>
                        </a:rPr>
                        <a:t>f</a:t>
                      </a:r>
                      <a:r>
                        <a:rPr lang="en-US" altLang="zh-CN" sz="1800" b="1" dirty="0">
                          <a:latin typeface="Arial" charset="0"/>
                        </a:rPr>
                        <a:t>. 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1384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solidFill>
                            <a:srgbClr val="0000CC"/>
                          </a:solidFill>
                          <a:latin typeface="Arial" charset="0"/>
                        </a:rPr>
                        <a:t>SEQ(</a:t>
                      </a:r>
                      <a:r>
                        <a:rPr lang="en-US" altLang="zh-CN" sz="1800" b="1" i="1" dirty="0">
                          <a:solidFill>
                            <a:srgbClr val="0000CC"/>
                          </a:solidFill>
                          <a:latin typeface="Arial" charset="0"/>
                        </a:rPr>
                        <a:t>s</a:t>
                      </a:r>
                      <a:r>
                        <a:rPr lang="en-US" altLang="zh-CN" sz="1800" b="1" baseline="-30000" dirty="0">
                          <a:solidFill>
                            <a:srgbClr val="0000CC"/>
                          </a:solidFill>
                          <a:latin typeface="Arial" charset="0"/>
                        </a:rPr>
                        <a:t>1</a:t>
                      </a:r>
                      <a:r>
                        <a:rPr lang="en-US" altLang="zh-CN" sz="1800" b="1" dirty="0">
                          <a:solidFill>
                            <a:srgbClr val="0000CC"/>
                          </a:solidFill>
                          <a:latin typeface="Arial" charset="0"/>
                        </a:rPr>
                        <a:t>, </a:t>
                      </a:r>
                      <a:r>
                        <a:rPr lang="en-US" altLang="zh-CN" sz="1800" b="1" i="1" dirty="0">
                          <a:solidFill>
                            <a:srgbClr val="0000CC"/>
                          </a:solidFill>
                          <a:latin typeface="Arial" charset="0"/>
                        </a:rPr>
                        <a:t>s</a:t>
                      </a:r>
                      <a:r>
                        <a:rPr lang="en-US" altLang="zh-CN" sz="1800" b="1" baseline="-30000" dirty="0">
                          <a:solidFill>
                            <a:srgbClr val="0000CC"/>
                          </a:solidFill>
                          <a:latin typeface="Arial" charset="0"/>
                        </a:rPr>
                        <a:t>2</a:t>
                      </a:r>
                      <a:r>
                        <a:rPr lang="en-US" altLang="zh-CN" sz="1800" b="1" dirty="0">
                          <a:solidFill>
                            <a:srgbClr val="0000CC"/>
                          </a:solidFill>
                          <a:latin typeface="Arial" charset="0"/>
                        </a:rPr>
                        <a:t>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latin typeface="Arial" charset="0"/>
                        </a:rPr>
                        <a:t>The statement </a:t>
                      </a:r>
                      <a:r>
                        <a:rPr lang="en-US" altLang="zh-CN" sz="1800" b="1" i="1" dirty="0">
                          <a:latin typeface="Arial" charset="0"/>
                        </a:rPr>
                        <a:t>s</a:t>
                      </a:r>
                      <a:r>
                        <a:rPr lang="en-US" altLang="zh-CN" sz="1800" b="1" baseline="-30000" dirty="0">
                          <a:latin typeface="Arial" charset="0"/>
                        </a:rPr>
                        <a:t>1</a:t>
                      </a:r>
                      <a:r>
                        <a:rPr lang="en-US" altLang="zh-CN" sz="1800" b="1" dirty="0">
                          <a:latin typeface="Arial" charset="0"/>
                        </a:rPr>
                        <a:t> followed by </a:t>
                      </a:r>
                      <a:r>
                        <a:rPr lang="en-US" altLang="zh-CN" sz="1800" b="1" i="1" dirty="0">
                          <a:latin typeface="Arial" charset="0"/>
                        </a:rPr>
                        <a:t>s</a:t>
                      </a:r>
                      <a:r>
                        <a:rPr lang="en-US" altLang="zh-CN" sz="1800" b="1" baseline="-30000" dirty="0">
                          <a:latin typeface="Arial" charset="0"/>
                        </a:rPr>
                        <a:t>2</a:t>
                      </a:r>
                      <a:r>
                        <a:rPr lang="en-US" altLang="zh-CN" sz="1800" b="1" dirty="0">
                          <a:latin typeface="Arial" charset="0"/>
                        </a:rPr>
                        <a:t>.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1384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solidFill>
                            <a:srgbClr val="0000CC"/>
                          </a:solidFill>
                          <a:latin typeface="Arial" charset="0"/>
                        </a:rPr>
                        <a:t>LABEL(</a:t>
                      </a:r>
                      <a:r>
                        <a:rPr lang="en-US" altLang="zh-CN" sz="1800" b="1" i="1" dirty="0">
                          <a:solidFill>
                            <a:srgbClr val="0000CC"/>
                          </a:solidFill>
                          <a:latin typeface="Arial" charset="0"/>
                        </a:rPr>
                        <a:t>n</a:t>
                      </a:r>
                      <a:r>
                        <a:rPr lang="en-US" altLang="zh-CN" sz="1800" b="1" dirty="0">
                          <a:solidFill>
                            <a:srgbClr val="0000CC"/>
                          </a:solidFill>
                          <a:latin typeface="Arial" charset="0"/>
                        </a:rPr>
                        <a:t>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latin typeface="Arial" charset="0"/>
                        </a:rPr>
                        <a:t>Define the constant value of name </a:t>
                      </a:r>
                      <a:r>
                        <a:rPr lang="en-US" altLang="zh-CN" sz="1800" b="1" i="1" dirty="0">
                          <a:latin typeface="Arial" charset="0"/>
                        </a:rPr>
                        <a:t>n</a:t>
                      </a:r>
                      <a:r>
                        <a:rPr lang="en-US" altLang="zh-CN" sz="1800" b="1" dirty="0">
                          <a:latin typeface="Arial" charset="0"/>
                        </a:rPr>
                        <a:t> to be the current machine code address.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70522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0224" y="812899"/>
            <a:ext cx="7808582" cy="5232202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/*</a:t>
            </a:r>
            <a:r>
              <a:rPr lang="en-US" altLang="zh-CN" sz="2800" dirty="0" err="1"/>
              <a:t>tree.h</a:t>
            </a:r>
            <a:r>
              <a:rPr lang="en-US" altLang="zh-CN" sz="2800" dirty="0"/>
              <a:t>*/</a:t>
            </a:r>
          </a:p>
          <a:p>
            <a:endParaRPr lang="en-US" altLang="zh-CN" dirty="0"/>
          </a:p>
          <a:p>
            <a:r>
              <a:rPr lang="en-US" altLang="zh-CN" sz="2000" b="1" dirty="0" err="1"/>
              <a:t>Typedef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struct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T_expList</a:t>
            </a:r>
            <a:r>
              <a:rPr lang="en-US" altLang="zh-CN" sz="2000" b="1" dirty="0"/>
              <a:t>_ *</a:t>
            </a:r>
            <a:r>
              <a:rPr lang="en-US" altLang="zh-CN" sz="2000" b="1" dirty="0" err="1"/>
              <a:t>T_expList</a:t>
            </a:r>
            <a:r>
              <a:rPr lang="en-US" altLang="zh-CN" sz="2000" b="1" dirty="0"/>
              <a:t>;</a:t>
            </a:r>
          </a:p>
          <a:p>
            <a:r>
              <a:rPr lang="en-US" altLang="zh-CN" sz="2000" b="1" dirty="0" err="1"/>
              <a:t>Struct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T_expList</a:t>
            </a:r>
            <a:r>
              <a:rPr lang="en-US" altLang="zh-CN" sz="2000" b="1" dirty="0"/>
              <a:t>_ {</a:t>
            </a:r>
            <a:r>
              <a:rPr lang="en-US" altLang="zh-CN" sz="2000" b="1" dirty="0" err="1"/>
              <a:t>T_exp</a:t>
            </a:r>
            <a:r>
              <a:rPr lang="en-US" altLang="zh-CN" sz="2000" b="1" dirty="0"/>
              <a:t> head; </a:t>
            </a:r>
            <a:r>
              <a:rPr lang="en-US" altLang="zh-CN" sz="2000" b="1" dirty="0" err="1"/>
              <a:t>T_expList</a:t>
            </a:r>
            <a:r>
              <a:rPr lang="en-US" altLang="zh-CN" sz="2000" b="1" dirty="0"/>
              <a:t> tail;};</a:t>
            </a:r>
          </a:p>
          <a:p>
            <a:r>
              <a:rPr lang="en-US" altLang="zh-CN" sz="2000" b="1" dirty="0" err="1"/>
              <a:t>T_expList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T_ExpList</a:t>
            </a:r>
            <a:r>
              <a:rPr lang="en-US" altLang="zh-CN" sz="2000" b="1" dirty="0"/>
              <a:t>(</a:t>
            </a:r>
            <a:r>
              <a:rPr lang="en-US" altLang="zh-CN" sz="2000" b="1" dirty="0" err="1"/>
              <a:t>T_exp</a:t>
            </a:r>
            <a:r>
              <a:rPr lang="en-US" altLang="zh-CN" sz="2000" b="1" dirty="0"/>
              <a:t> head, </a:t>
            </a:r>
            <a:r>
              <a:rPr lang="en-US" altLang="zh-CN" sz="2000" b="1" dirty="0" err="1"/>
              <a:t>T_expList</a:t>
            </a:r>
            <a:r>
              <a:rPr lang="en-US" altLang="zh-CN" sz="2000" b="1" dirty="0"/>
              <a:t> tail);</a:t>
            </a:r>
          </a:p>
          <a:p>
            <a:endParaRPr lang="en-US" altLang="zh-CN" sz="2000" b="1" dirty="0"/>
          </a:p>
          <a:p>
            <a:r>
              <a:rPr lang="en-US" altLang="zh-CN" sz="2000" b="1" dirty="0" err="1"/>
              <a:t>Typedef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struct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T_stmList</a:t>
            </a:r>
            <a:r>
              <a:rPr lang="en-US" altLang="zh-CN" sz="2000" b="1" dirty="0"/>
              <a:t>_ *</a:t>
            </a:r>
            <a:r>
              <a:rPr lang="en-US" altLang="zh-CN" sz="2000" b="1" dirty="0" err="1"/>
              <a:t>T_stmList</a:t>
            </a:r>
            <a:r>
              <a:rPr lang="en-US" altLang="zh-CN" sz="2000" b="1" dirty="0"/>
              <a:t>;</a:t>
            </a:r>
          </a:p>
          <a:p>
            <a:r>
              <a:rPr lang="en-US" altLang="zh-CN" sz="2000" b="1" dirty="0" err="1"/>
              <a:t>Struct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T_stmList</a:t>
            </a:r>
            <a:r>
              <a:rPr lang="en-US" altLang="zh-CN" sz="2000" b="1" dirty="0"/>
              <a:t>_ {</a:t>
            </a:r>
            <a:r>
              <a:rPr lang="en-US" altLang="zh-CN" sz="2000" b="1" dirty="0" err="1"/>
              <a:t>T_stm</a:t>
            </a:r>
            <a:r>
              <a:rPr lang="en-US" altLang="zh-CN" sz="2000" b="1" dirty="0"/>
              <a:t> head; </a:t>
            </a:r>
            <a:r>
              <a:rPr lang="en-US" altLang="zh-CN" sz="2000" b="1" dirty="0" err="1"/>
              <a:t>T_stmList</a:t>
            </a:r>
            <a:r>
              <a:rPr lang="en-US" altLang="zh-CN" sz="2000" b="1" dirty="0"/>
              <a:t> tail;};</a:t>
            </a:r>
          </a:p>
          <a:p>
            <a:r>
              <a:rPr lang="en-US" altLang="zh-CN" sz="2000" b="1" dirty="0" err="1"/>
              <a:t>T_stmList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T_StmList</a:t>
            </a:r>
            <a:r>
              <a:rPr lang="en-US" altLang="zh-CN" sz="2000" b="1" dirty="0"/>
              <a:t>(</a:t>
            </a:r>
            <a:r>
              <a:rPr lang="en-US" altLang="zh-CN" sz="2000" b="1" dirty="0" err="1"/>
              <a:t>T_stm</a:t>
            </a:r>
            <a:r>
              <a:rPr lang="en-US" altLang="zh-CN" sz="2000" b="1" dirty="0"/>
              <a:t> head, </a:t>
            </a:r>
            <a:r>
              <a:rPr lang="en-US" altLang="zh-CN" sz="2000" b="1" dirty="0" err="1"/>
              <a:t>T_stmList</a:t>
            </a:r>
            <a:r>
              <a:rPr lang="en-US" altLang="zh-CN" sz="2000" b="1" dirty="0"/>
              <a:t> tail);</a:t>
            </a:r>
          </a:p>
          <a:p>
            <a:endParaRPr lang="en-US" altLang="zh-CN" sz="2000" b="1" dirty="0"/>
          </a:p>
          <a:p>
            <a:r>
              <a:rPr lang="en-US" altLang="zh-CN" sz="2000" b="1" dirty="0" err="1"/>
              <a:t>Typedef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enum</a:t>
            </a:r>
            <a:r>
              <a:rPr lang="en-US" altLang="zh-CN" sz="2000" b="1" dirty="0"/>
              <a:t> {</a:t>
            </a:r>
            <a:r>
              <a:rPr lang="en-US" altLang="zh-CN" sz="2000" b="1" dirty="0" err="1"/>
              <a:t>T_plus</a:t>
            </a:r>
            <a:r>
              <a:rPr lang="en-US" altLang="zh-CN" sz="2000" b="1" dirty="0"/>
              <a:t>, </a:t>
            </a:r>
            <a:r>
              <a:rPr lang="en-US" altLang="zh-CN" sz="2000" b="1" dirty="0" err="1"/>
              <a:t>T_minus</a:t>
            </a:r>
            <a:r>
              <a:rPr lang="en-US" altLang="zh-CN" sz="2000" b="1" dirty="0"/>
              <a:t>, </a:t>
            </a:r>
            <a:r>
              <a:rPr lang="en-US" altLang="zh-CN" sz="2000" b="1" dirty="0" err="1"/>
              <a:t>T_mul</a:t>
            </a:r>
            <a:r>
              <a:rPr lang="en-US" altLang="zh-CN" sz="2000" b="1" dirty="0"/>
              <a:t>, </a:t>
            </a:r>
            <a:r>
              <a:rPr lang="en-US" altLang="zh-CN" sz="2000" b="1" dirty="0" err="1"/>
              <a:t>T_div</a:t>
            </a:r>
            <a:r>
              <a:rPr lang="en-US" altLang="zh-CN" sz="2000" b="1" dirty="0"/>
              <a:t>, </a:t>
            </a:r>
            <a:r>
              <a:rPr lang="en-US" altLang="zh-CN" sz="2000" b="1" dirty="0" err="1"/>
              <a:t>T_and</a:t>
            </a:r>
            <a:r>
              <a:rPr lang="en-US" altLang="zh-CN" sz="2000" b="1" dirty="0"/>
              <a:t>, </a:t>
            </a:r>
            <a:r>
              <a:rPr lang="en-US" altLang="zh-CN" sz="2000" b="1" dirty="0" err="1"/>
              <a:t>T_or</a:t>
            </a:r>
            <a:r>
              <a:rPr lang="en-US" altLang="zh-CN" sz="2000" b="1" dirty="0"/>
              <a:t>,</a:t>
            </a:r>
          </a:p>
          <a:p>
            <a:r>
              <a:rPr lang="en-US" altLang="zh-CN" sz="2000" b="1" dirty="0"/>
              <a:t>                             </a:t>
            </a:r>
            <a:r>
              <a:rPr lang="en-US" altLang="zh-CN" sz="2000" b="1" dirty="0" err="1"/>
              <a:t>T_lshift</a:t>
            </a:r>
            <a:r>
              <a:rPr lang="en-US" altLang="zh-CN" sz="2000" b="1" dirty="0"/>
              <a:t>, </a:t>
            </a:r>
            <a:r>
              <a:rPr lang="en-US" altLang="zh-CN" sz="2000" b="1" dirty="0" err="1"/>
              <a:t>T_rshift</a:t>
            </a:r>
            <a:r>
              <a:rPr lang="en-US" altLang="zh-CN" sz="2000" b="1" dirty="0"/>
              <a:t>, </a:t>
            </a:r>
            <a:r>
              <a:rPr lang="en-US" altLang="zh-CN" sz="2000" b="1" dirty="0" err="1"/>
              <a:t>T_arshift</a:t>
            </a:r>
            <a:r>
              <a:rPr lang="en-US" altLang="zh-CN" sz="2000" b="1" dirty="0"/>
              <a:t>, </a:t>
            </a:r>
            <a:r>
              <a:rPr lang="en-US" altLang="zh-CN" sz="2000" b="1" dirty="0" err="1"/>
              <a:t>T_xor</a:t>
            </a:r>
            <a:r>
              <a:rPr lang="en-US" altLang="zh-CN" sz="2000" b="1" dirty="0"/>
              <a:t>} </a:t>
            </a:r>
            <a:r>
              <a:rPr lang="en-US" altLang="zh-CN" sz="2000" b="1" dirty="0" err="1"/>
              <a:t>T_binOp</a:t>
            </a:r>
            <a:r>
              <a:rPr lang="en-US" altLang="zh-CN" sz="2000" b="1" dirty="0"/>
              <a:t>;</a:t>
            </a:r>
          </a:p>
          <a:p>
            <a:r>
              <a:rPr lang="en-US" altLang="zh-CN" sz="2000" b="1" dirty="0" err="1"/>
              <a:t>Typedef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enum</a:t>
            </a:r>
            <a:r>
              <a:rPr lang="en-US" altLang="zh-CN" sz="2000" b="1" dirty="0"/>
              <a:t> {</a:t>
            </a:r>
            <a:r>
              <a:rPr lang="en-US" altLang="zh-CN" sz="2000" b="1" dirty="0" err="1"/>
              <a:t>T_eq</a:t>
            </a:r>
            <a:r>
              <a:rPr lang="en-US" altLang="zh-CN" sz="2000" b="1" dirty="0"/>
              <a:t>, </a:t>
            </a:r>
            <a:r>
              <a:rPr lang="en-US" altLang="zh-CN" sz="2000" b="1" dirty="0" err="1"/>
              <a:t>T_ne</a:t>
            </a:r>
            <a:r>
              <a:rPr lang="en-US" altLang="zh-CN" sz="2000" b="1" dirty="0"/>
              <a:t>, </a:t>
            </a:r>
            <a:r>
              <a:rPr lang="en-US" altLang="zh-CN" sz="2000" b="1" dirty="0" err="1"/>
              <a:t>T_lt</a:t>
            </a:r>
            <a:r>
              <a:rPr lang="en-US" altLang="zh-CN" sz="2000" b="1" dirty="0"/>
              <a:t>, </a:t>
            </a:r>
            <a:r>
              <a:rPr lang="en-US" altLang="zh-CN" sz="2000" b="1" dirty="0" err="1"/>
              <a:t>T_gt</a:t>
            </a:r>
            <a:r>
              <a:rPr lang="en-US" altLang="zh-CN" sz="2000" b="1" dirty="0"/>
              <a:t>, </a:t>
            </a:r>
            <a:r>
              <a:rPr lang="en-US" altLang="zh-CN" sz="2000" b="1" dirty="0" err="1"/>
              <a:t>T_le</a:t>
            </a:r>
            <a:r>
              <a:rPr lang="en-US" altLang="zh-CN" sz="2000" b="1" dirty="0"/>
              <a:t>, </a:t>
            </a:r>
            <a:r>
              <a:rPr lang="en-US" altLang="zh-CN" sz="2000" b="1" dirty="0" err="1"/>
              <a:t>T_ge</a:t>
            </a:r>
            <a:r>
              <a:rPr lang="en-US" altLang="zh-CN" sz="2000" b="1" dirty="0"/>
              <a:t>,</a:t>
            </a:r>
          </a:p>
          <a:p>
            <a:r>
              <a:rPr lang="en-US" altLang="zh-CN" sz="2000" b="1" dirty="0"/>
              <a:t>                             </a:t>
            </a:r>
            <a:r>
              <a:rPr lang="en-US" altLang="zh-CN" sz="2000" b="1" dirty="0" err="1"/>
              <a:t>T_ult</a:t>
            </a:r>
            <a:r>
              <a:rPr lang="en-US" altLang="zh-CN" sz="2000" b="1" dirty="0"/>
              <a:t>, </a:t>
            </a:r>
            <a:r>
              <a:rPr lang="en-US" altLang="zh-CN" sz="2000" b="1" dirty="0" err="1"/>
              <a:t>T_ule</a:t>
            </a:r>
            <a:r>
              <a:rPr lang="en-US" altLang="zh-CN" sz="2000" b="1" dirty="0"/>
              <a:t>, </a:t>
            </a:r>
            <a:r>
              <a:rPr lang="en-US" altLang="zh-CN" sz="2000" b="1" dirty="0" err="1"/>
              <a:t>T_ugt</a:t>
            </a:r>
            <a:r>
              <a:rPr lang="en-US" altLang="zh-CN" sz="2000" b="1" dirty="0"/>
              <a:t>, </a:t>
            </a:r>
            <a:r>
              <a:rPr lang="en-US" altLang="zh-CN" sz="2000" b="1" dirty="0" err="1"/>
              <a:t>T_uge</a:t>
            </a:r>
            <a:r>
              <a:rPr lang="en-US" altLang="zh-CN" sz="2000" b="1" dirty="0"/>
              <a:t>} </a:t>
            </a:r>
            <a:r>
              <a:rPr lang="en-US" altLang="zh-CN" sz="2000" b="1" dirty="0" err="1"/>
              <a:t>T_relOp</a:t>
            </a:r>
            <a:r>
              <a:rPr lang="en-US" altLang="zh-CN" sz="2000" b="1" dirty="0"/>
              <a:t>;</a:t>
            </a:r>
          </a:p>
          <a:p>
            <a:endParaRPr lang="en-US" altLang="zh-CN" sz="2400" b="1" dirty="0"/>
          </a:p>
          <a:p>
            <a:endParaRPr lang="en-US" altLang="zh-CN" sz="2400" b="1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2BA8162D-543D-1351-158F-6FA33BAA1D64}"/>
              </a:ext>
            </a:extLst>
          </p:cNvPr>
          <p:cNvSpPr txBox="1"/>
          <p:nvPr/>
        </p:nvSpPr>
        <p:spPr>
          <a:xfrm>
            <a:off x="1434095" y="6121805"/>
            <a:ext cx="59600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/>
              <a:t>Figure 7.2 The intermediate representation tree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5328164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标题 35843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zh-CN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end of Chapter 7(1)</a:t>
            </a:r>
          </a:p>
        </p:txBody>
      </p:sp>
    </p:spTree>
    <p:extLst>
      <p:ext uri="{BB962C8B-B14F-4D97-AF65-F5344CB8AC3E}">
        <p14:creationId xmlns:p14="http://schemas.microsoft.com/office/powerpoint/2010/main" val="3640673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标题 56321">
            <a:extLst>
              <a:ext uri="{FF2B5EF4-FFF2-40B4-BE49-F238E27FC236}">
                <a16:creationId xmlns:a16="http://schemas.microsoft.com/office/drawing/2014/main" id="{22837244-4352-66C8-9ABD-C1828E03E0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Content</a:t>
            </a:r>
          </a:p>
        </p:txBody>
      </p:sp>
      <p:sp>
        <p:nvSpPr>
          <p:cNvPr id="3075" name="文本占位符 56322">
            <a:extLst>
              <a:ext uri="{FF2B5EF4-FFF2-40B4-BE49-F238E27FC236}">
                <a16:creationId xmlns:a16="http://schemas.microsoft.com/office/drawing/2014/main" id="{875EB2A6-6D09-DD1A-A571-37C95B2AB0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INTRODUCTION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endParaRPr lang="en-US" altLang="zh-CN" sz="2400" dirty="0"/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LEXICAL ANALYSIS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PARSING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ABSTRACT SYNTAX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SEMANTIC ANALYSIS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endParaRPr lang="en-US" altLang="zh-CN" sz="2400" dirty="0"/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ACTIVATION RECORD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b="1" dirty="0"/>
              <a:t>TRANSLATING INTO INTERMEDIATE CODE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endParaRPr lang="en-US" altLang="zh-CN" sz="2400" dirty="0"/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OTHERS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Translation to Intermediate Code</a:t>
            </a:r>
            <a:endParaRPr lang="zh-CN" alt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697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15290" y="487109"/>
            <a:ext cx="7886700" cy="403955"/>
          </a:xfrm>
        </p:spPr>
        <p:txBody>
          <a:bodyPr>
            <a:noAutofit/>
          </a:bodyPr>
          <a:lstStyle/>
          <a:p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Where we are</a:t>
            </a:r>
            <a:endParaRPr lang="zh-CN" altLang="en-US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949" y="1428762"/>
            <a:ext cx="1101787" cy="904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右箭头 3"/>
          <p:cNvSpPr/>
          <p:nvPr/>
        </p:nvSpPr>
        <p:spPr>
          <a:xfrm>
            <a:off x="2339752" y="1772816"/>
            <a:ext cx="648072" cy="216024"/>
          </a:xfrm>
          <a:prstGeom prst="right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右箭头 13"/>
          <p:cNvSpPr/>
          <p:nvPr/>
        </p:nvSpPr>
        <p:spPr>
          <a:xfrm rot="5400000">
            <a:off x="7203438" y="4419110"/>
            <a:ext cx="648072" cy="216024"/>
          </a:xfrm>
          <a:prstGeom prst="right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904106" y="2367711"/>
            <a:ext cx="1699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Source Code</a:t>
            </a:r>
            <a:endParaRPr lang="zh-CN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766826" y="597405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Machine Code</a:t>
            </a:r>
            <a:endParaRPr lang="zh-CN" altLang="en-US" dirty="0"/>
          </a:p>
        </p:txBody>
      </p:sp>
      <p:pic>
        <p:nvPicPr>
          <p:cNvPr id="1036" name="Picture 12" descr="http://tse1.mm.bing.net/th?&amp;id=OIP.Meddfd08a07eb6695485d3bd8dde49eceo0&amp;w=299&amp;h=205&amp;c=0&amp;pid=1.9&amp;rs=0&amp;p=0">
            <a:hlinkClick r:id="rId3" tooltip="View image details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6826" y="4931600"/>
            <a:ext cx="1501418" cy="1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矩形 5"/>
          <p:cNvSpPr/>
          <p:nvPr/>
        </p:nvSpPr>
        <p:spPr>
          <a:xfrm>
            <a:off x="3131840" y="1556792"/>
            <a:ext cx="2232248" cy="64807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/>
              <a:t>Lexical Analysis</a:t>
            </a:r>
          </a:p>
        </p:txBody>
      </p:sp>
      <p:sp>
        <p:nvSpPr>
          <p:cNvPr id="11" name="矩形 10"/>
          <p:cNvSpPr/>
          <p:nvPr/>
        </p:nvSpPr>
        <p:spPr>
          <a:xfrm>
            <a:off x="3125490" y="2530558"/>
            <a:ext cx="2232248" cy="64807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/>
              <a:t>Parsing</a:t>
            </a:r>
          </a:p>
        </p:txBody>
      </p:sp>
      <p:sp>
        <p:nvSpPr>
          <p:cNvPr id="12" name="矩形 11"/>
          <p:cNvSpPr/>
          <p:nvPr/>
        </p:nvSpPr>
        <p:spPr>
          <a:xfrm>
            <a:off x="3133463" y="3392996"/>
            <a:ext cx="2232248" cy="64807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CN" sz="2000" dirty="0"/>
              <a:t>Semantic Analysis</a:t>
            </a:r>
            <a:endParaRPr lang="zh-CN" altLang="en-US" sz="2000" dirty="0"/>
          </a:p>
        </p:txBody>
      </p:sp>
      <p:sp>
        <p:nvSpPr>
          <p:cNvPr id="13" name="矩形 12"/>
          <p:cNvSpPr/>
          <p:nvPr/>
        </p:nvSpPr>
        <p:spPr>
          <a:xfrm>
            <a:off x="3133463" y="4365104"/>
            <a:ext cx="2232248" cy="64807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rgbClr val="FF0000"/>
                </a:solidFill>
              </a:rPr>
              <a:t>IR Generation</a:t>
            </a:r>
          </a:p>
        </p:txBody>
      </p:sp>
      <p:sp>
        <p:nvSpPr>
          <p:cNvPr id="15" name="矩形 14"/>
          <p:cNvSpPr/>
          <p:nvPr/>
        </p:nvSpPr>
        <p:spPr>
          <a:xfrm>
            <a:off x="3133463" y="5327247"/>
            <a:ext cx="2232248" cy="64807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/>
              <a:t>IR Optimization</a:t>
            </a:r>
          </a:p>
        </p:txBody>
      </p:sp>
      <p:sp>
        <p:nvSpPr>
          <p:cNvPr id="17" name="矩形 16"/>
          <p:cNvSpPr/>
          <p:nvPr/>
        </p:nvSpPr>
        <p:spPr>
          <a:xfrm>
            <a:off x="6401411" y="2515689"/>
            <a:ext cx="2232248" cy="648072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Code Generation</a:t>
            </a:r>
          </a:p>
        </p:txBody>
      </p:sp>
      <p:sp>
        <p:nvSpPr>
          <p:cNvPr id="19" name="矩形 18"/>
          <p:cNvSpPr/>
          <p:nvPr/>
        </p:nvSpPr>
        <p:spPr>
          <a:xfrm>
            <a:off x="6411350" y="3501008"/>
            <a:ext cx="2232248" cy="648072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/>
              <a:t>Optimization</a:t>
            </a:r>
          </a:p>
        </p:txBody>
      </p:sp>
      <p:cxnSp>
        <p:nvCxnSpPr>
          <p:cNvPr id="20" name="直接箭头连接符 19"/>
          <p:cNvCxnSpPr>
            <a:stCxn id="11" idx="2"/>
            <a:endCxn id="12" idx="0"/>
          </p:cNvCxnSpPr>
          <p:nvPr/>
        </p:nvCxnSpPr>
        <p:spPr>
          <a:xfrm>
            <a:off x="4241614" y="3178630"/>
            <a:ext cx="7973" cy="2143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>
            <a:stCxn id="12" idx="2"/>
            <a:endCxn id="13" idx="0"/>
          </p:cNvCxnSpPr>
          <p:nvPr/>
        </p:nvCxnSpPr>
        <p:spPr>
          <a:xfrm>
            <a:off x="4249587" y="4041068"/>
            <a:ext cx="0" cy="3240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>
            <a:stCxn id="13" idx="2"/>
            <a:endCxn id="15" idx="0"/>
          </p:cNvCxnSpPr>
          <p:nvPr/>
        </p:nvCxnSpPr>
        <p:spPr>
          <a:xfrm>
            <a:off x="4249587" y="5013176"/>
            <a:ext cx="0" cy="3140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>
            <a:stCxn id="17" idx="2"/>
            <a:endCxn id="19" idx="0"/>
          </p:cNvCxnSpPr>
          <p:nvPr/>
        </p:nvCxnSpPr>
        <p:spPr>
          <a:xfrm>
            <a:off x="7517535" y="3163761"/>
            <a:ext cx="9939" cy="3372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>
            <a:stCxn id="6" idx="2"/>
            <a:endCxn id="11" idx="0"/>
          </p:cNvCxnSpPr>
          <p:nvPr/>
        </p:nvCxnSpPr>
        <p:spPr>
          <a:xfrm flipH="1">
            <a:off x="4241614" y="2204864"/>
            <a:ext cx="6350" cy="325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肘形连接符 29"/>
          <p:cNvCxnSpPr>
            <a:stCxn id="15" idx="3"/>
            <a:endCxn id="17" idx="1"/>
          </p:cNvCxnSpPr>
          <p:nvPr/>
        </p:nvCxnSpPr>
        <p:spPr>
          <a:xfrm flipV="1">
            <a:off x="5365711" y="2839725"/>
            <a:ext cx="1035700" cy="2811558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0642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4131" y="374022"/>
            <a:ext cx="2443882" cy="549274"/>
          </a:xfrm>
        </p:spPr>
        <p:txBody>
          <a:bodyPr>
            <a:normAutofit/>
          </a:bodyPr>
          <a:lstStyle/>
          <a:p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Motivation</a:t>
            </a:r>
            <a:endParaRPr lang="zh-CN" altLang="en-US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9940" y="1316668"/>
            <a:ext cx="7091533" cy="886441"/>
          </a:xfrm>
        </p:spPr>
        <p:txBody>
          <a:bodyPr/>
          <a:lstStyle/>
          <a:p>
            <a:r>
              <a:rPr lang="en-US" altLang="zh-CN" sz="2400" b="1" dirty="0">
                <a:latin typeface="Arial" charset="0"/>
              </a:rPr>
              <a:t>Translating directly to real machine code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CN" sz="2000" b="1" dirty="0">
                <a:latin typeface="Arial" charset="0"/>
              </a:rPr>
              <a:t>hinders portability and modularity.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66" t="14679" r="17667" b="17641"/>
          <a:stretch>
            <a:fillRect/>
          </a:stretch>
        </p:blipFill>
        <p:spPr>
          <a:xfrm>
            <a:off x="827456" y="2649676"/>
            <a:ext cx="3324944" cy="2792853"/>
          </a:xfrm>
          <a:prstGeom prst="rect">
            <a:avLst/>
          </a:prstGeom>
          <a:ln w="38100">
            <a:solidFill>
              <a:srgbClr val="0000CC"/>
            </a:solidFill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02" t="13986" r="5008" b="23309"/>
          <a:stretch>
            <a:fillRect/>
          </a:stretch>
        </p:blipFill>
        <p:spPr bwMode="auto">
          <a:xfrm>
            <a:off x="4689347" y="2649676"/>
            <a:ext cx="3168352" cy="2759789"/>
          </a:xfrm>
          <a:prstGeom prst="rect">
            <a:avLst/>
          </a:prstGeom>
          <a:noFill/>
          <a:ln w="38100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1001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7293"/>
            <a:ext cx="7364538" cy="3483119"/>
          </a:xfrm>
        </p:spPr>
        <p:txBody>
          <a:bodyPr>
            <a:normAutofit lnSpcReduction="10000"/>
          </a:bodyPr>
          <a:lstStyle/>
          <a:p>
            <a:r>
              <a:rPr lang="en-US" altLang="zh-CN" sz="2800" dirty="0"/>
              <a:t> </a:t>
            </a:r>
            <a:r>
              <a:rPr lang="en-US" altLang="zh-CN" sz="2800" b="1" dirty="0">
                <a:solidFill>
                  <a:srgbClr val="0000CC"/>
                </a:solidFill>
              </a:rPr>
              <a:t>The front end</a:t>
            </a:r>
          </a:p>
          <a:p>
            <a:pPr marL="623888" lvl="1" indent="-280988">
              <a:buFont typeface="Wingdings" panose="05000000000000000000" pitchFamily="2" charset="2"/>
              <a:buChar char="ü"/>
            </a:pPr>
            <a:r>
              <a:rPr lang="en-US" altLang="zh-CN" sz="2400" b="1" dirty="0"/>
              <a:t>lexical analysis</a:t>
            </a:r>
          </a:p>
          <a:p>
            <a:pPr marL="623888" lvl="1" indent="-280988">
              <a:buFont typeface="Wingdings" panose="05000000000000000000" pitchFamily="2" charset="2"/>
              <a:buChar char="ü"/>
            </a:pPr>
            <a:r>
              <a:rPr lang="en-US" altLang="zh-CN" sz="2400" b="1" dirty="0"/>
              <a:t>Parsing</a:t>
            </a:r>
          </a:p>
          <a:p>
            <a:pPr marL="623888" lvl="1" indent="-280988">
              <a:buFont typeface="Wingdings" panose="05000000000000000000" pitchFamily="2" charset="2"/>
              <a:buChar char="ü"/>
            </a:pPr>
            <a:r>
              <a:rPr lang="en-US" altLang="zh-CN" sz="2400" b="1" dirty="0"/>
              <a:t>Semantic analysis</a:t>
            </a:r>
          </a:p>
          <a:p>
            <a:pPr marL="623888" lvl="1" indent="-280988">
              <a:buFont typeface="Wingdings" panose="05000000000000000000" pitchFamily="2" charset="2"/>
              <a:buChar char="ü"/>
            </a:pPr>
            <a:r>
              <a:rPr lang="en-US" altLang="zh-CN" sz="2400" b="1" dirty="0"/>
              <a:t>Translation to </a:t>
            </a:r>
            <a:r>
              <a:rPr lang="en-US" altLang="zh-CN" sz="2400" b="1" dirty="0">
                <a:solidFill>
                  <a:srgbClr val="C00000"/>
                </a:solidFill>
              </a:rPr>
              <a:t>intermediate representation</a:t>
            </a:r>
            <a:r>
              <a:rPr lang="en-US" altLang="zh-CN" sz="2400" b="1" dirty="0"/>
              <a:t>.</a:t>
            </a:r>
          </a:p>
          <a:p>
            <a:pPr marL="342900" lvl="1" indent="0">
              <a:buNone/>
            </a:pPr>
            <a:r>
              <a:rPr lang="en-US" altLang="zh-CN" b="1" dirty="0"/>
              <a:t> </a:t>
            </a:r>
          </a:p>
          <a:p>
            <a:r>
              <a:rPr lang="en-US" altLang="zh-CN" b="1" dirty="0"/>
              <a:t> </a:t>
            </a:r>
            <a:r>
              <a:rPr lang="en-US" altLang="zh-CN" sz="2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back end</a:t>
            </a:r>
          </a:p>
          <a:p>
            <a:pPr marL="623888" lvl="1" indent="-280988">
              <a:buFont typeface="Wingdings" panose="05000000000000000000" pitchFamily="2" charset="2"/>
              <a:buChar char="ü"/>
            </a:pPr>
            <a:r>
              <a:rPr lang="en-US" altLang="zh-CN" sz="2400" b="1" dirty="0">
                <a:solidFill>
                  <a:srgbClr val="C00000"/>
                </a:solidFill>
              </a:rPr>
              <a:t>IR optimization</a:t>
            </a:r>
          </a:p>
          <a:p>
            <a:pPr marL="623888" lvl="1" indent="-280988">
              <a:buFont typeface="Wingdings" panose="05000000000000000000" pitchFamily="2" charset="2"/>
              <a:buChar char="ü"/>
            </a:pPr>
            <a:r>
              <a:rPr lang="en-US" altLang="zh-CN" sz="2400" b="1" dirty="0"/>
              <a:t>Translation into machine language.</a:t>
            </a:r>
            <a:endParaRPr lang="zh-CN" altLang="en-US" sz="2400" dirty="0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D03637DB-632C-B248-F4F9-F138B844E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06" y="451990"/>
            <a:ext cx="2443882" cy="394078"/>
          </a:xfrm>
        </p:spPr>
        <p:txBody>
          <a:bodyPr>
            <a:noAutofit/>
          </a:bodyPr>
          <a:lstStyle/>
          <a:p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Motivation</a:t>
            </a:r>
            <a:endParaRPr lang="zh-CN" altLang="en-US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32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4228" y="375892"/>
            <a:ext cx="4882432" cy="572322"/>
          </a:xfrm>
        </p:spPr>
        <p:txBody>
          <a:bodyPr>
            <a:normAutofit/>
          </a:bodyPr>
          <a:lstStyle/>
          <a:p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Intermediate Code</a:t>
            </a:r>
            <a:endParaRPr lang="zh-CN" altLang="en-US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0060" y="1386145"/>
            <a:ext cx="8100060" cy="309441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>
                <a:latin typeface="Arial" charset="0"/>
              </a:rPr>
              <a:t>An intermediate representation (IR) is a kind of </a:t>
            </a:r>
            <a:r>
              <a:rPr lang="en-US" altLang="zh-CN" sz="2400" b="1" dirty="0">
                <a:solidFill>
                  <a:srgbClr val="C00000"/>
                </a:solidFill>
                <a:latin typeface="Arial" charset="0"/>
              </a:rPr>
              <a:t>abstract machine language</a:t>
            </a:r>
          </a:p>
          <a:p>
            <a:pPr marL="623888" lvl="1" indent="-280988">
              <a:lnSpc>
                <a:spcPct val="150000"/>
              </a:lnSpc>
              <a:buClr>
                <a:schemeClr val="accent2"/>
              </a:buClr>
              <a:buSzPct val="120000"/>
              <a:buFont typeface="Wingdings" panose="05000000000000000000" pitchFamily="2" charset="2"/>
              <a:buChar char="ü"/>
            </a:pPr>
            <a:r>
              <a:rPr lang="en-US" altLang="zh-CN" sz="2000" b="1" dirty="0">
                <a:latin typeface="Arial" charset="0"/>
              </a:rPr>
              <a:t>Express the target-machine operations </a:t>
            </a:r>
            <a:r>
              <a:rPr lang="en-US" altLang="zh-CN" sz="2000" b="1" dirty="0">
                <a:solidFill>
                  <a:srgbClr val="C00000"/>
                </a:solidFill>
                <a:latin typeface="Arial" charset="0"/>
              </a:rPr>
              <a:t>without committing</a:t>
            </a:r>
            <a:r>
              <a:rPr lang="en-US" altLang="zh-CN" sz="2000" b="1" dirty="0">
                <a:latin typeface="Arial" charset="0"/>
              </a:rPr>
              <a:t> to too much machine-specific detail.</a:t>
            </a:r>
          </a:p>
          <a:p>
            <a:pPr marL="623888" lvl="1" indent="-280988" eaLnBrk="0" hangingPunct="0">
              <a:lnSpc>
                <a:spcPct val="150000"/>
              </a:lnSpc>
              <a:buClr>
                <a:schemeClr val="accent2"/>
              </a:buClr>
              <a:buSzPct val="120000"/>
              <a:buFont typeface="Wingdings" panose="05000000000000000000" pitchFamily="2" charset="2"/>
              <a:buChar char="ü"/>
            </a:pPr>
            <a:r>
              <a:rPr lang="en-US" altLang="zh-CN" sz="2000" b="1" dirty="0">
                <a:latin typeface="Arial" charset="0"/>
              </a:rPr>
              <a:t>Be  </a:t>
            </a:r>
            <a:r>
              <a:rPr lang="en-US" altLang="zh-CN" sz="2000" b="1" dirty="0">
                <a:solidFill>
                  <a:srgbClr val="C00000"/>
                </a:solidFill>
                <a:latin typeface="Arial" charset="0"/>
              </a:rPr>
              <a:t>independent</a:t>
            </a:r>
            <a:r>
              <a:rPr lang="en-US" altLang="zh-CN" sz="2000" b="1" dirty="0">
                <a:latin typeface="Arial" charset="0"/>
              </a:rPr>
              <a:t> of the details of the source language. </a:t>
            </a:r>
          </a:p>
        </p:txBody>
      </p:sp>
    </p:spTree>
    <p:extLst>
      <p:ext uri="{BB962C8B-B14F-4D97-AF65-F5344CB8AC3E}">
        <p14:creationId xmlns:p14="http://schemas.microsoft.com/office/powerpoint/2010/main" val="2824425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1202525"/>
            <a:ext cx="4304857" cy="529539"/>
          </a:xfrm>
        </p:spPr>
        <p:txBody>
          <a:bodyPr>
            <a:normAutofit/>
          </a:bodyPr>
          <a:lstStyle/>
          <a:p>
            <a:r>
              <a:rPr lang="en-US" altLang="zh-CN" sz="2400" b="1" dirty="0">
                <a:latin typeface="Arial" charset="0"/>
              </a:rPr>
              <a:t>IR: </a:t>
            </a:r>
            <a:r>
              <a:rPr lang="en-US" altLang="zh-CN" sz="2400" b="1" dirty="0">
                <a:solidFill>
                  <a:srgbClr val="C00000"/>
                </a:solidFill>
                <a:latin typeface="Arial" charset="0"/>
              </a:rPr>
              <a:t>Three-Address Code</a:t>
            </a:r>
            <a:endParaRPr lang="zh-CN" altLang="en-US" sz="2400" dirty="0">
              <a:solidFill>
                <a:srgbClr val="C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2005594"/>
            <a:ext cx="7785146" cy="3367391"/>
          </a:xfrm>
        </p:spPr>
        <p:txBody>
          <a:bodyPr>
            <a:normAutofit lnSpcReduction="10000"/>
          </a:bodyPr>
          <a:lstStyle/>
          <a:p>
            <a:pPr marL="381000" indent="-381000" algn="just"/>
            <a:r>
              <a:rPr lang="en-US" altLang="zh-CN" sz="2400" b="1" dirty="0">
                <a:latin typeface="Arial" charset="0"/>
              </a:rPr>
              <a:t>Basic instruction:</a:t>
            </a:r>
          </a:p>
          <a:p>
            <a:pPr marL="381000" indent="-381000" algn="just"/>
            <a:endParaRPr lang="en-US" altLang="zh-CN" sz="2400" b="1" dirty="0">
              <a:latin typeface="Arial" charset="0"/>
            </a:endParaRPr>
          </a:p>
          <a:p>
            <a:pPr marL="1789113" lvl="1" indent="-455613" algn="just">
              <a:buFontTx/>
              <a:buNone/>
            </a:pPr>
            <a:r>
              <a:rPr lang="en-US" altLang="zh-CN" sz="2000" b="1" dirty="0">
                <a:solidFill>
                  <a:schemeClr val="tx2"/>
                </a:solidFill>
                <a:latin typeface="Arial" charset="0"/>
              </a:rPr>
              <a:t>       x = y op z</a:t>
            </a:r>
          </a:p>
          <a:p>
            <a:pPr marL="1789113" lvl="1" indent="-455613" algn="just">
              <a:buFontTx/>
              <a:buNone/>
            </a:pPr>
            <a:endParaRPr lang="en-US" altLang="zh-CN" b="1" dirty="0">
              <a:solidFill>
                <a:schemeClr val="tx2"/>
              </a:solidFill>
              <a:latin typeface="Arial" charset="0"/>
            </a:endParaRPr>
          </a:p>
          <a:p>
            <a:pPr marL="361950" indent="-361950" algn="just"/>
            <a:r>
              <a:rPr lang="en-US" altLang="zh-CN" sz="2400" b="1" dirty="0">
                <a:latin typeface="Arial" charset="0"/>
              </a:rPr>
              <a:t>Given expression: 2*a+(b-3) </a:t>
            </a:r>
            <a:r>
              <a:rPr lang="zh-CN" altLang="en-US" sz="2400" b="1" dirty="0">
                <a:latin typeface="Arial" charset="0"/>
              </a:rPr>
              <a:t>，</a:t>
            </a:r>
            <a:r>
              <a:rPr lang="en-US" altLang="zh-CN" sz="2400" b="1" dirty="0">
                <a:latin typeface="Arial" charset="0"/>
              </a:rPr>
              <a:t>the corresponding three-address instructions are as follows:</a:t>
            </a:r>
          </a:p>
          <a:p>
            <a:pPr marL="1733550" lvl="2" indent="0" algn="just">
              <a:buNone/>
            </a:pPr>
            <a:endParaRPr lang="en-US" altLang="zh-CN" b="1" dirty="0">
              <a:latin typeface="Arial" charset="0"/>
            </a:endParaRPr>
          </a:p>
          <a:p>
            <a:pPr marL="1733550" lvl="2" indent="0" algn="just">
              <a:buNone/>
            </a:pPr>
            <a:r>
              <a:rPr lang="en-US" altLang="zh-CN" b="1" dirty="0">
                <a:latin typeface="Arial" charset="0"/>
              </a:rPr>
              <a:t> </a:t>
            </a:r>
            <a:r>
              <a:rPr lang="en-US" altLang="zh-CN" sz="2000" b="1" dirty="0">
                <a:solidFill>
                  <a:schemeClr val="tx2"/>
                </a:solidFill>
                <a:latin typeface="Arial" charset="0"/>
              </a:rPr>
              <a:t>T1 = 2 * a</a:t>
            </a:r>
          </a:p>
          <a:p>
            <a:pPr marL="1733550" lvl="2" indent="0" algn="just">
              <a:buNone/>
            </a:pPr>
            <a:r>
              <a:rPr lang="en-US" altLang="zh-CN" sz="2000" b="1" dirty="0">
                <a:solidFill>
                  <a:schemeClr val="tx2"/>
                </a:solidFill>
                <a:latin typeface="Arial" charset="0"/>
              </a:rPr>
              <a:t> T2 = b – 3</a:t>
            </a:r>
          </a:p>
          <a:p>
            <a:pPr marL="1733550" lvl="2" indent="0" algn="just">
              <a:buNone/>
            </a:pPr>
            <a:r>
              <a:rPr lang="en-US" altLang="zh-CN" sz="2000" b="1" dirty="0">
                <a:solidFill>
                  <a:schemeClr val="tx2"/>
                </a:solidFill>
                <a:latin typeface="Arial" charset="0"/>
              </a:rPr>
              <a:t> T3 = T1 + T2</a:t>
            </a:r>
            <a:endParaRPr lang="zh-CN" altLang="en-US" sz="2000" dirty="0"/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2DB2804D-F99D-2F5B-8F7C-91D1407FD618}"/>
              </a:ext>
            </a:extLst>
          </p:cNvPr>
          <p:cNvSpPr txBox="1">
            <a:spLocks/>
          </p:cNvSpPr>
          <p:nvPr/>
        </p:nvSpPr>
        <p:spPr>
          <a:xfrm>
            <a:off x="398405" y="382978"/>
            <a:ext cx="4924962" cy="5723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Intermediate Code</a:t>
            </a:r>
            <a:endParaRPr lang="zh-CN" altLang="en-US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812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9034" y="1092222"/>
            <a:ext cx="7886700" cy="549274"/>
          </a:xfrm>
        </p:spPr>
        <p:txBody>
          <a:bodyPr>
            <a:normAutofit/>
          </a:bodyPr>
          <a:lstStyle/>
          <a:p>
            <a:r>
              <a:rPr lang="en-US" altLang="zh-CN" sz="2400" b="1" dirty="0">
                <a:latin typeface="Arial" charset="0"/>
              </a:rPr>
              <a:t>IR: </a:t>
            </a:r>
            <a:r>
              <a:rPr lang="en-US" altLang="zh-CN" sz="2400" b="1" dirty="0">
                <a:solidFill>
                  <a:srgbClr val="C00000"/>
                </a:solidFill>
                <a:latin typeface="Arial" charset="0"/>
              </a:rPr>
              <a:t>Three-Address Code</a:t>
            </a:r>
            <a:endParaRPr lang="zh-CN" altLang="en-US" sz="2400" dirty="0">
              <a:solidFill>
                <a:srgbClr val="C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5"/>
            <a:ext cx="7166774" cy="3745835"/>
          </a:xfrm>
        </p:spPr>
        <p:txBody>
          <a:bodyPr>
            <a:normAutofit lnSpcReduction="10000"/>
          </a:bodyPr>
          <a:lstStyle/>
          <a:p>
            <a:pPr marL="457200" indent="-457200">
              <a:lnSpc>
                <a:spcPct val="90000"/>
              </a:lnSpc>
            </a:pPr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Four fields are necessary  (</a:t>
            </a:r>
            <a:r>
              <a:rPr lang="en-US" altLang="zh-CN" sz="24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quadruple</a:t>
            </a:r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895350" lvl="1" indent="-32385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altLang="zh-CN" sz="2000" b="1" dirty="0">
                <a:solidFill>
                  <a:schemeClr val="accent1"/>
                </a:solidFill>
              </a:rPr>
              <a:t>One for the operation </a:t>
            </a:r>
          </a:p>
          <a:p>
            <a:pPr marL="895350" lvl="1" indent="-32385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altLang="zh-CN" sz="2000" b="1" dirty="0">
                <a:solidFill>
                  <a:schemeClr val="accent1"/>
                </a:solidFill>
              </a:rPr>
              <a:t>Three for the addresses</a:t>
            </a:r>
          </a:p>
          <a:p>
            <a:pPr marL="571500" lvl="1" indent="0">
              <a:lnSpc>
                <a:spcPct val="90000"/>
              </a:lnSpc>
              <a:buNone/>
            </a:pPr>
            <a:endParaRPr lang="en-US" altLang="zh-CN" sz="2000" b="1" dirty="0">
              <a:solidFill>
                <a:schemeClr val="tx2"/>
              </a:solidFill>
            </a:endParaRPr>
          </a:p>
          <a:p>
            <a:pPr marL="457200" indent="-457200">
              <a:lnSpc>
                <a:spcPct val="90000"/>
              </a:lnSpc>
            </a:pPr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One or more of the address fields is given a null or “empty” value</a:t>
            </a:r>
          </a:p>
          <a:p>
            <a:pPr marL="457200" indent="-457200">
              <a:lnSpc>
                <a:spcPct val="90000"/>
              </a:lnSpc>
            </a:pPr>
            <a:endParaRPr lang="en-US" altLang="zh-C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ct val="90000"/>
              </a:lnSpc>
            </a:pPr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The entire sequence of </a:t>
            </a:r>
            <a:r>
              <a:rPr lang="en-US" altLang="zh-CN" sz="24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three-address</a:t>
            </a:r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 instructions is implemented as</a:t>
            </a: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en-US" altLang="zh-CN" sz="2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 array</a:t>
            </a: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en-US" altLang="zh-CN" sz="2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Linked list.</a:t>
            </a:r>
            <a:endParaRPr lang="zh-CN" altLang="en-US" sz="2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A72AEAFC-5DA0-E58C-A002-1A2E9760837F}"/>
              </a:ext>
            </a:extLst>
          </p:cNvPr>
          <p:cNvSpPr txBox="1">
            <a:spLocks/>
          </p:cNvSpPr>
          <p:nvPr/>
        </p:nvSpPr>
        <p:spPr>
          <a:xfrm>
            <a:off x="398405" y="404248"/>
            <a:ext cx="4705223" cy="5723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Intermediate Code</a:t>
            </a:r>
            <a:endParaRPr lang="zh-CN" altLang="en-US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943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1466</Words>
  <Application>Microsoft Office PowerPoint</Application>
  <PresentationFormat>全屏显示(4:3)</PresentationFormat>
  <Paragraphs>196</Paragraphs>
  <Slides>18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4" baseType="lpstr">
      <vt:lpstr>等线</vt:lpstr>
      <vt:lpstr>等线 Light</vt:lpstr>
      <vt:lpstr>Arial</vt:lpstr>
      <vt:lpstr>Times New Roman</vt:lpstr>
      <vt:lpstr>Wingdings</vt:lpstr>
      <vt:lpstr>Office 主题​​</vt:lpstr>
      <vt:lpstr>Compiler Principle </vt:lpstr>
      <vt:lpstr>Content</vt:lpstr>
      <vt:lpstr>7 Translation to Intermediate Code</vt:lpstr>
      <vt:lpstr>Where we are</vt:lpstr>
      <vt:lpstr>Motivation</vt:lpstr>
      <vt:lpstr>Motivation</vt:lpstr>
      <vt:lpstr>Intermediate Code</vt:lpstr>
      <vt:lpstr>IR: Three-Address Code</vt:lpstr>
      <vt:lpstr>IR: Three-Address Code</vt:lpstr>
      <vt:lpstr>Example</vt:lpstr>
      <vt:lpstr>7.1 Intermediate Representation Trees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The end of Chapter 7(1)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Lu Dongming</dc:creator>
  <cp:lastModifiedBy>Dongming Lu</cp:lastModifiedBy>
  <cp:revision>29</cp:revision>
  <dcterms:created xsi:type="dcterms:W3CDTF">2023-01-15T08:32:13Z</dcterms:created>
  <dcterms:modified xsi:type="dcterms:W3CDTF">2025-03-24T12:40:54Z</dcterms:modified>
</cp:coreProperties>
</file>