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8" r:id="rId2"/>
    <p:sldId id="300" r:id="rId3"/>
    <p:sldId id="283" r:id="rId4"/>
    <p:sldId id="284" r:id="rId5"/>
    <p:sldId id="286" r:id="rId6"/>
    <p:sldId id="288" r:id="rId7"/>
    <p:sldId id="296" r:id="rId8"/>
    <p:sldId id="287" r:id="rId9"/>
    <p:sldId id="289" r:id="rId10"/>
    <p:sldId id="297" r:id="rId11"/>
    <p:sldId id="458" r:id="rId12"/>
    <p:sldId id="459" r:id="rId13"/>
    <p:sldId id="290" r:id="rId14"/>
    <p:sldId id="291" r:id="rId15"/>
    <p:sldId id="298" r:id="rId16"/>
    <p:sldId id="292" r:id="rId17"/>
    <p:sldId id="293" r:id="rId18"/>
    <p:sldId id="299" r:id="rId19"/>
    <p:sldId id="294" r:id="rId20"/>
    <p:sldId id="457" r:id="rId21"/>
    <p:sldId id="295" r:id="rId22"/>
    <p:sldId id="285" r:id="rId2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1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D3D5A-9E50-4D22-8A9B-CAFC85D33A9A}" type="datetimeFigureOut">
              <a:rPr lang="zh-CN" altLang="en-US" smtClean="0"/>
              <a:t>2025/3/10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2D013-E491-47EA-B664-C2E4EC6FA0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1489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A13F6-7A5A-C16C-AD4D-A7D3BED752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55D9327-F894-1051-6CF9-990DD0E09C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E0FB1E1-A1CB-1FCA-1FD4-0E704944F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AD54894-9C91-30BF-FFBB-1454D9BD2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A07919E-B5D7-3AEE-F386-8C1812FFA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FE1B3216-44A1-FD89-B8EE-52170D6E2CA5}"/>
              </a:ext>
            </a:extLst>
          </p:cNvPr>
          <p:cNvSpPr/>
          <p:nvPr userDrawn="1"/>
        </p:nvSpPr>
        <p:spPr>
          <a:xfrm>
            <a:off x="0" y="7141"/>
            <a:ext cx="9144000" cy="3502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06029ECE-E8E4-270D-3960-58EAA4ADF0FE}"/>
              </a:ext>
            </a:extLst>
          </p:cNvPr>
          <p:cNvCxnSpPr/>
          <p:nvPr userDrawn="1"/>
        </p:nvCxnSpPr>
        <p:spPr>
          <a:xfrm>
            <a:off x="0" y="3543295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>
            <a:extLst>
              <a:ext uri="{FF2B5EF4-FFF2-40B4-BE49-F238E27FC236}">
                <a16:creationId xmlns:a16="http://schemas.microsoft.com/office/drawing/2014/main" id="{EA632087-F3BF-4F8F-CE35-DCD04212DA1C}"/>
              </a:ext>
            </a:extLst>
          </p:cNvPr>
          <p:cNvSpPr/>
          <p:nvPr userDrawn="1"/>
        </p:nvSpPr>
        <p:spPr>
          <a:xfrm flipV="1">
            <a:off x="5410200" y="356790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81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4F8255-6E42-19B0-297F-608870582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6F0E8F1-15BB-1246-52B1-5FCC15B3DC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23D294-E4FA-E256-7C62-8B5D2EF0B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DF98A1F-3E69-73E5-0E47-C9964E8BD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C571AF6-127F-B71A-F3CE-6074BCCCC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0295540F-D3F3-ED01-A390-6C8D584AF949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25776818-6ADC-8247-74D9-B29A53996484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69451B74-B859-5E97-C5FA-F13D4D43ED42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0601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98CD061-6B0A-3489-050F-5CEF03A23C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1C04D09-5A30-DBA0-5FAE-61F3D6E820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4584120-6993-29C6-104F-772C5E6A6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0651E93-35E3-145B-3427-D96B8A3FA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CD22C14-03DD-1237-C53B-8B4A15468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7A4F1039-36BC-0DA5-1C80-FB05B829A262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5E097946-5A2A-3221-F4C2-C8D1C868A4B6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2008FF2-333C-52B1-C69D-A1F65B285263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2695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CBC95C-2716-192C-65B7-8C7922100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61D7A9D-8495-B754-2B36-DD6E4BD3B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1FF7DB4-C1ED-16E1-D58B-4BA75CAC8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0494E23-6576-309E-3FC0-FA5DB0771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6AA6135-CC31-2C7D-7CCD-93B89BDB7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2A6F2AFF-C565-D242-BC3D-AFFB649FBA96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38A67F79-C54B-5DA5-6D5F-EDC1DBB9DCE8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16761FF-0F91-44B3-35F7-049EF1C7030E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1272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55BE92-2CAD-B8F1-CFD1-9133DB90C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8292157-387D-A337-4CA8-491FFAF27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8EE043A-474D-07BF-7701-A144F36D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AC08D88-F302-72C2-2DE5-8C9D679CA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658CD68-E1BF-C9C7-F745-5033988F9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FA6223C8-E7E1-0528-5328-1D009E9FC246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3B719C5C-E9A6-F138-5EB0-512F9B3EC64A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41DFCB6-258C-817D-5D4F-B4525727A704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745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181F37-8A25-1B1B-D1F1-ECAF2FEDA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D99FDD0-E6C2-62C9-74EE-7189BB8E3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485F7ED-5DD8-389F-6046-BFAE226E8D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647A9A6-65B4-700E-7A1A-55221B2CF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89C8769-1056-3246-D4A1-6573C4666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ED182FE-63D6-1D73-4289-E3F8B538A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FD706918-23ED-1ED8-A9D3-8566C45AA4BE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0E033DD9-A5B2-489F-57AB-B53D063C7C04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E9C63BBB-A1D2-661F-54DA-808647FDC76A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790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190B32-A09A-763D-B3B6-21ED317A7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45FC2A9-9B9C-490F-16E2-841C4BE66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AAE958C-5559-FC49-2807-5B882C516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A13A3FE-AD12-9D32-61EE-C2729D3963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6794BA7-14E0-1912-99EC-B69C52D4A9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8DA7E1A-2A5C-DAFC-A8A4-F79099E7F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2025/3/10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314EAD2-FC00-7159-F586-46CFBE459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9A65A23-5E57-AA27-0157-3A560CA27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B1B688B6-13B7-028E-C048-03AAD81DF840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>
            <a:extLst>
              <a:ext uri="{FF2B5EF4-FFF2-40B4-BE49-F238E27FC236}">
                <a16:creationId xmlns:a16="http://schemas.microsoft.com/office/drawing/2014/main" id="{DA06AD24-CDEF-16FC-C20D-D38BEC1B198A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C7E79E11-BFBE-4A5E-EEEB-F2AA7706EDD8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1994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AAB664-8FBA-2AF3-3D96-3204E4F56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4BFEB52-5A07-8199-ED54-FBBE6BA7A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2025/3/10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1CEB59E-39D0-ADF7-39ED-BF934643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F9A429E-B0ED-AD00-565A-2BCCCF69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560C4A11-1989-919D-3C20-531F6B37E1DF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>
            <a:extLst>
              <a:ext uri="{FF2B5EF4-FFF2-40B4-BE49-F238E27FC236}">
                <a16:creationId xmlns:a16="http://schemas.microsoft.com/office/drawing/2014/main" id="{9CEF3145-553F-E17D-7927-644CD307D0CE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13D2F56-DC52-31F8-05C4-A1E0A3F8FB83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942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F239647-79CB-9B89-8316-9FC0FDF8F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2025/3/10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AAEA6A8-3F9D-6A8C-EBEC-89BE257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4BF20D7-3923-740D-779F-59E32581C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752ADC1B-0015-428B-8386-98E83D86D9AB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>
            <a:extLst>
              <a:ext uri="{FF2B5EF4-FFF2-40B4-BE49-F238E27FC236}">
                <a16:creationId xmlns:a16="http://schemas.microsoft.com/office/drawing/2014/main" id="{66DC23D6-396E-1537-72E8-98DA9BC8D6C3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9644252-C3D9-C334-EB6C-B91D82C0B7B0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9175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3382E5-F79C-44F9-04F3-7D84F06F9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31A8D7-F2F2-8948-C250-79243BE1C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8236F6C-A3A8-D9A5-F9E8-DF8CE2B01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76AB2F3-31ED-6D88-0BB2-CCCFD0B52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1DE4620-A387-761F-EE57-5738FF91E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B4A1768-8F59-76DF-B88C-D2BB5658E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4BB926A6-890C-0E40-9559-407E95AC343C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C6FF3BBA-67E9-5B16-9C8F-E9C4DDFB3906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12F3C72-EF32-317B-18F6-8A740D3F7916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324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35A6F7-D8D4-0749-CDF6-6C8776B02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61AEFE6-BC99-C9D4-1FC7-8116218626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DDC46E3-2028-7FCB-1287-52A8FC0F9D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6602FAD-82E0-A293-0908-755381127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C077EA0-5C66-F134-0381-D8412401F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A141001-3761-6402-CB28-6B1029778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58B1A7F4-8CFA-8D2A-5538-C9B03692D2C5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23F6ABD2-71CA-A68A-3F4A-569F950D7536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A62FF8B-E85B-90E8-5025-AD60308F8545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5005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512D616-7798-3831-289D-8BFDEC976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12919CE-80FD-9CD4-55E2-D354A42CB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8F2ED22-A24F-5DB3-604E-1A9E810C29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A1317-88E4-4CF0-A8F9-E714EBF2CC0A}" type="datetimeFigureOut">
              <a:rPr lang="zh-CN" altLang="en-US" smtClean="0"/>
              <a:t>2025/3/10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B47F8F-01F0-E41B-A762-776433CB0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A095B91-EA99-9D1B-D638-E7B55BBE3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821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41ABD63-9C50-B5B2-CD25-3CA536644CF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4463" y="2060576"/>
            <a:ext cx="8964612" cy="143986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zh-CN" sz="4800" b="1" noProof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Compiler Principle </a:t>
            </a:r>
            <a:endParaRPr lang="zh-CN" altLang="zh-CN" sz="4000" b="1" noProof="1">
              <a:solidFill>
                <a:schemeClr val="bg1"/>
              </a:solidFill>
              <a:latin typeface="+mn-ea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DA7CFB2-BAA8-62C5-9B35-D8790C03130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9850" y="4043364"/>
            <a:ext cx="7488237" cy="1546225"/>
          </a:xfrm>
        </p:spPr>
        <p:txBody>
          <a:bodyPr/>
          <a:lstStyle/>
          <a:p>
            <a:pPr marL="63500"/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Dongming LU</a:t>
            </a:r>
          </a:p>
          <a:p>
            <a:pPr marL="63500"/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Mar. 24th, 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1211A87-6694-177A-5A01-0F4FABAC6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312863"/>
            <a:ext cx="8353425" cy="3542009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altLang="zh-CN" sz="2400" dirty="0"/>
              <a:t>Formal parameters for g(x1, x2, x3) where x1 escapes </a:t>
            </a:r>
            <a:r>
              <a:rPr lang="en-US" altLang="zh-CN" sz="2400" b="1" dirty="0">
                <a:solidFill>
                  <a:srgbClr val="FF0000"/>
                </a:solidFill>
              </a:rPr>
              <a:t>(for Pentium)</a:t>
            </a:r>
          </a:p>
          <a:p>
            <a:pPr lvl="1">
              <a:defRPr/>
            </a:pPr>
            <a:r>
              <a:rPr lang="en-US" altLang="zh-CN" sz="2000" dirty="0" err="1"/>
              <a:t>inFrame</a:t>
            </a:r>
            <a:r>
              <a:rPr lang="en-US" altLang="zh-CN" sz="2000" dirty="0"/>
              <a:t>(8)</a:t>
            </a:r>
          </a:p>
          <a:p>
            <a:pPr lvl="1">
              <a:defRPr/>
            </a:pPr>
            <a:r>
              <a:rPr lang="en-US" altLang="zh-CN" sz="2000" dirty="0" err="1"/>
              <a:t>InFrame</a:t>
            </a:r>
            <a:r>
              <a:rPr lang="en-US" altLang="zh-CN" sz="2000" dirty="0"/>
              <a:t>(12)</a:t>
            </a:r>
          </a:p>
          <a:p>
            <a:pPr lvl="1">
              <a:defRPr/>
            </a:pPr>
            <a:r>
              <a:rPr lang="en-US" altLang="zh-CN" sz="2000" dirty="0" err="1"/>
              <a:t>inFrame</a:t>
            </a:r>
            <a:r>
              <a:rPr lang="en-US" altLang="zh-CN" sz="2000" dirty="0"/>
              <a:t>(16)</a:t>
            </a:r>
          </a:p>
          <a:p>
            <a:pPr lvl="1">
              <a:defRPr/>
            </a:pPr>
            <a:endParaRPr lang="en-US" altLang="zh-CN" sz="2000" dirty="0"/>
          </a:p>
          <a:p>
            <a:pPr lvl="1">
              <a:defRPr/>
            </a:pPr>
            <a:r>
              <a:rPr lang="en-US" altLang="zh-CN" sz="2000" dirty="0"/>
              <a:t>M[sp+0] ← </a:t>
            </a:r>
            <a:r>
              <a:rPr lang="en-US" altLang="zh-CN" sz="2000" dirty="0" err="1"/>
              <a:t>fp</a:t>
            </a:r>
            <a:endParaRPr lang="en-US" altLang="zh-CN" sz="2000" dirty="0"/>
          </a:p>
          <a:p>
            <a:pPr lvl="1">
              <a:defRPr/>
            </a:pPr>
            <a:r>
              <a:rPr lang="en-US" altLang="zh-CN" sz="2000" dirty="0" err="1"/>
              <a:t>fp←sp</a:t>
            </a:r>
            <a:endParaRPr lang="en-US" altLang="zh-CN" sz="2000" dirty="0"/>
          </a:p>
          <a:p>
            <a:pPr lvl="1">
              <a:defRPr/>
            </a:pPr>
            <a:r>
              <a:rPr lang="en-US" altLang="zh-CN" sz="2000" dirty="0" err="1"/>
              <a:t>sp←sp-K</a:t>
            </a:r>
            <a:endParaRPr lang="en-US" altLang="zh-CN" sz="2000" dirty="0"/>
          </a:p>
          <a:p>
            <a:pPr marL="0" indent="0">
              <a:buFontTx/>
              <a:buNone/>
              <a:defRPr/>
            </a:pPr>
            <a:endParaRPr lang="zh-CN" altLang="en-US" dirty="0"/>
          </a:p>
        </p:txBody>
      </p:sp>
      <p:sp>
        <p:nvSpPr>
          <p:cNvPr id="11268" name="TextBox 3">
            <a:extLst>
              <a:ext uri="{FF2B5EF4-FFF2-40B4-BE49-F238E27FC236}">
                <a16:creationId xmlns:a16="http://schemas.microsoft.com/office/drawing/2014/main" id="{12A700CF-FB51-A045-7537-883EA4327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2133600"/>
            <a:ext cx="20161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                1</a:t>
            </a:r>
          </a:p>
          <a:p>
            <a:pPr eaLnBrk="1" hangingPunct="1"/>
            <a:r>
              <a:rPr lang="en-US" altLang="zh-CN" dirty="0"/>
              <a:t>Formals   2</a:t>
            </a:r>
          </a:p>
          <a:p>
            <a:pPr eaLnBrk="1" hangingPunct="1"/>
            <a:r>
              <a:rPr lang="en-US" altLang="zh-CN" dirty="0"/>
              <a:t>                3</a:t>
            </a:r>
            <a:endParaRPr lang="zh-CN" altLang="en-US" dirty="0"/>
          </a:p>
        </p:txBody>
      </p:sp>
      <p:sp>
        <p:nvSpPr>
          <p:cNvPr id="11269" name="TextBox 4">
            <a:extLst>
              <a:ext uri="{FF2B5EF4-FFF2-40B4-BE49-F238E27FC236}">
                <a16:creationId xmlns:a16="http://schemas.microsoft.com/office/drawing/2014/main" id="{628AA872-22B2-BBB5-E532-1F791F3B0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0813" y="3416300"/>
            <a:ext cx="26273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View</a:t>
            </a:r>
          </a:p>
          <a:p>
            <a:pPr eaLnBrk="1" hangingPunct="1"/>
            <a:r>
              <a:rPr lang="en-US" altLang="zh-CN"/>
              <a:t>Shift</a:t>
            </a:r>
            <a:endParaRPr lang="zh-CN" altLang="en-US"/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958E3053-D64C-F007-8563-9B75A7CAE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908" y="408052"/>
            <a:ext cx="7886700" cy="608480"/>
          </a:xfrm>
        </p:spPr>
        <p:txBody>
          <a:bodyPr>
            <a:norm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Representation of Frame Description 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1211A87-6694-177A-5A01-0F4FABAC6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312863"/>
            <a:ext cx="8353425" cy="3542009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altLang="zh-CN" sz="2400" dirty="0"/>
              <a:t>Formal parameters for g(x1, x2, x3) where x1 escapes </a:t>
            </a:r>
            <a:r>
              <a:rPr lang="en-US" altLang="zh-CN" sz="2400" b="1" dirty="0">
                <a:solidFill>
                  <a:srgbClr val="FF0000"/>
                </a:solidFill>
              </a:rPr>
              <a:t>(for MIPS)</a:t>
            </a:r>
          </a:p>
          <a:p>
            <a:pPr lvl="1">
              <a:defRPr/>
            </a:pPr>
            <a:r>
              <a:rPr lang="en-US" altLang="zh-CN" sz="2000" dirty="0" err="1"/>
              <a:t>InFrame</a:t>
            </a:r>
            <a:r>
              <a:rPr lang="en-US" altLang="zh-CN" sz="2000" dirty="0"/>
              <a:t>(0)</a:t>
            </a:r>
          </a:p>
          <a:p>
            <a:pPr lvl="1">
              <a:defRPr/>
            </a:pPr>
            <a:r>
              <a:rPr lang="en-US" altLang="zh-CN" sz="2000" dirty="0" err="1"/>
              <a:t>InReg</a:t>
            </a:r>
            <a:r>
              <a:rPr lang="en-US" altLang="zh-CN" sz="2000" dirty="0"/>
              <a:t>(t</a:t>
            </a:r>
            <a:r>
              <a:rPr lang="en-US" altLang="zh-CN" sz="2000" baseline="-25000" dirty="0"/>
              <a:t>157</a:t>
            </a:r>
            <a:r>
              <a:rPr lang="en-US" altLang="zh-CN" sz="2000" dirty="0"/>
              <a:t>)</a:t>
            </a:r>
          </a:p>
          <a:p>
            <a:pPr lvl="1">
              <a:defRPr/>
            </a:pPr>
            <a:r>
              <a:rPr lang="en-US" altLang="zh-CN" sz="2000" dirty="0" err="1"/>
              <a:t>InReg</a:t>
            </a:r>
            <a:r>
              <a:rPr lang="en-US" altLang="zh-CN" sz="2000" dirty="0"/>
              <a:t>(t</a:t>
            </a:r>
            <a:r>
              <a:rPr lang="en-US" altLang="zh-CN" sz="2000" baseline="-25000" dirty="0"/>
              <a:t>158</a:t>
            </a:r>
            <a:r>
              <a:rPr lang="en-US" altLang="zh-CN" sz="2000" dirty="0"/>
              <a:t>)</a:t>
            </a:r>
          </a:p>
          <a:p>
            <a:pPr lvl="1">
              <a:defRPr/>
            </a:pPr>
            <a:endParaRPr lang="en-US" altLang="zh-CN" sz="2000" dirty="0"/>
          </a:p>
          <a:p>
            <a:pPr lvl="1">
              <a:defRPr/>
            </a:pPr>
            <a:r>
              <a:rPr lang="en-US" altLang="zh-CN" sz="2000" dirty="0" err="1"/>
              <a:t>sp←sp-K</a:t>
            </a:r>
            <a:endParaRPr lang="en-US" altLang="zh-CN" sz="2000" dirty="0"/>
          </a:p>
          <a:p>
            <a:pPr lvl="1">
              <a:defRPr/>
            </a:pPr>
            <a:r>
              <a:rPr lang="en-US" altLang="zh-CN" sz="2000" dirty="0"/>
              <a:t>M[sp+K+0] ← r2</a:t>
            </a:r>
          </a:p>
          <a:p>
            <a:pPr lvl="1">
              <a:defRPr/>
            </a:pPr>
            <a:r>
              <a:rPr lang="en-US" altLang="zh-CN" sz="2000" dirty="0"/>
              <a:t>t</a:t>
            </a:r>
            <a:r>
              <a:rPr lang="en-US" altLang="zh-CN" sz="2000" baseline="-25000" dirty="0"/>
              <a:t>157</a:t>
            </a:r>
            <a:r>
              <a:rPr lang="en-US" altLang="zh-CN" sz="2000" dirty="0"/>
              <a:t>←r4</a:t>
            </a:r>
          </a:p>
          <a:p>
            <a:pPr lvl="1">
              <a:defRPr/>
            </a:pPr>
            <a:r>
              <a:rPr lang="en-US" altLang="zh-CN" sz="2400" dirty="0"/>
              <a:t>t</a:t>
            </a:r>
            <a:r>
              <a:rPr lang="en-US" altLang="zh-CN" sz="2000" baseline="-25000" dirty="0"/>
              <a:t>158</a:t>
            </a:r>
            <a:r>
              <a:rPr lang="en-US" altLang="zh-CN" sz="2400" dirty="0"/>
              <a:t>←</a:t>
            </a:r>
            <a:r>
              <a:rPr lang="en-US" altLang="zh-CN" sz="2000" dirty="0"/>
              <a:t>r5</a:t>
            </a:r>
          </a:p>
          <a:p>
            <a:pPr marL="0" indent="0">
              <a:buFontTx/>
              <a:buNone/>
              <a:defRPr/>
            </a:pPr>
            <a:endParaRPr lang="zh-CN" altLang="en-US" dirty="0"/>
          </a:p>
        </p:txBody>
      </p:sp>
      <p:sp>
        <p:nvSpPr>
          <p:cNvPr id="11268" name="TextBox 3">
            <a:extLst>
              <a:ext uri="{FF2B5EF4-FFF2-40B4-BE49-F238E27FC236}">
                <a16:creationId xmlns:a16="http://schemas.microsoft.com/office/drawing/2014/main" id="{12A700CF-FB51-A045-7537-883EA4327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2133600"/>
            <a:ext cx="20161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                1</a:t>
            </a:r>
          </a:p>
          <a:p>
            <a:pPr eaLnBrk="1" hangingPunct="1"/>
            <a:r>
              <a:rPr lang="en-US" altLang="zh-CN" dirty="0"/>
              <a:t>Formals   2</a:t>
            </a:r>
          </a:p>
          <a:p>
            <a:pPr eaLnBrk="1" hangingPunct="1"/>
            <a:r>
              <a:rPr lang="en-US" altLang="zh-CN" dirty="0"/>
              <a:t>                3</a:t>
            </a:r>
            <a:endParaRPr lang="zh-CN" altLang="en-US" dirty="0"/>
          </a:p>
        </p:txBody>
      </p:sp>
      <p:sp>
        <p:nvSpPr>
          <p:cNvPr id="11269" name="TextBox 4">
            <a:extLst>
              <a:ext uri="{FF2B5EF4-FFF2-40B4-BE49-F238E27FC236}">
                <a16:creationId xmlns:a16="http://schemas.microsoft.com/office/drawing/2014/main" id="{628AA872-22B2-BBB5-E532-1F791F3B0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0813" y="3416300"/>
            <a:ext cx="26273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View</a:t>
            </a:r>
          </a:p>
          <a:p>
            <a:pPr eaLnBrk="1" hangingPunct="1"/>
            <a:r>
              <a:rPr lang="en-US" altLang="zh-CN"/>
              <a:t>Shift</a:t>
            </a:r>
            <a:endParaRPr lang="zh-CN" altLang="en-US"/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958E3053-D64C-F007-8563-9B75A7CAE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628" y="391328"/>
            <a:ext cx="7886700" cy="608480"/>
          </a:xfrm>
        </p:spPr>
        <p:txBody>
          <a:bodyPr>
            <a:norm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Representation of Frame Description 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246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1211A87-6694-177A-5A01-0F4FABAC6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312863"/>
            <a:ext cx="8353425" cy="3542009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altLang="zh-CN" sz="2400" dirty="0"/>
              <a:t>Formal parameters for g(x1, x2, x3) where x1 escapes </a:t>
            </a:r>
            <a:r>
              <a:rPr lang="en-US" altLang="zh-CN" sz="2400" b="1" dirty="0">
                <a:solidFill>
                  <a:srgbClr val="FF0000"/>
                </a:solidFill>
              </a:rPr>
              <a:t>(for Sparc)</a:t>
            </a:r>
          </a:p>
          <a:p>
            <a:pPr lvl="1">
              <a:defRPr/>
            </a:pPr>
            <a:r>
              <a:rPr lang="en-US" altLang="zh-CN" sz="2000" dirty="0" err="1"/>
              <a:t>InFrame</a:t>
            </a:r>
            <a:r>
              <a:rPr lang="en-US" altLang="zh-CN" sz="2000" dirty="0"/>
              <a:t>(68)</a:t>
            </a:r>
          </a:p>
          <a:p>
            <a:pPr lvl="1">
              <a:defRPr/>
            </a:pPr>
            <a:r>
              <a:rPr lang="en-US" altLang="zh-CN" sz="2000" dirty="0" err="1"/>
              <a:t>InReg</a:t>
            </a:r>
            <a:r>
              <a:rPr lang="en-US" altLang="zh-CN" sz="2000" dirty="0"/>
              <a:t>(t</a:t>
            </a:r>
            <a:r>
              <a:rPr lang="en-US" altLang="zh-CN" sz="2000" baseline="-25000" dirty="0"/>
              <a:t>157</a:t>
            </a:r>
            <a:r>
              <a:rPr lang="en-US" altLang="zh-CN" sz="2000" dirty="0"/>
              <a:t>)</a:t>
            </a:r>
          </a:p>
          <a:p>
            <a:pPr lvl="1">
              <a:defRPr/>
            </a:pPr>
            <a:r>
              <a:rPr lang="en-US" altLang="zh-CN" sz="2000" dirty="0" err="1"/>
              <a:t>InReg</a:t>
            </a:r>
            <a:r>
              <a:rPr lang="en-US" altLang="zh-CN" sz="2000" dirty="0"/>
              <a:t>(t</a:t>
            </a:r>
            <a:r>
              <a:rPr lang="en-US" altLang="zh-CN" sz="2000" baseline="-25000" dirty="0"/>
              <a:t>158</a:t>
            </a:r>
            <a:r>
              <a:rPr lang="en-US" altLang="zh-CN" sz="2000" dirty="0"/>
              <a:t>)</a:t>
            </a:r>
          </a:p>
          <a:p>
            <a:pPr lvl="1">
              <a:defRPr/>
            </a:pPr>
            <a:endParaRPr lang="en-US" altLang="zh-CN" sz="2000" dirty="0"/>
          </a:p>
          <a:p>
            <a:pPr lvl="1">
              <a:defRPr/>
            </a:pPr>
            <a:r>
              <a:rPr lang="en-US" altLang="zh-CN" sz="2000" dirty="0"/>
              <a:t>save %</a:t>
            </a:r>
            <a:r>
              <a:rPr lang="en-US" altLang="zh-CN" sz="2000" dirty="0" err="1"/>
              <a:t>sp</a:t>
            </a:r>
            <a:r>
              <a:rPr lang="en-US" altLang="zh-CN" sz="2000" dirty="0"/>
              <a:t>,-K,%</a:t>
            </a:r>
            <a:r>
              <a:rPr lang="en-US" altLang="zh-CN" sz="2000" dirty="0" err="1"/>
              <a:t>sp</a:t>
            </a:r>
            <a:endParaRPr lang="en-US" altLang="zh-CN" sz="2000" dirty="0"/>
          </a:p>
          <a:p>
            <a:pPr lvl="1">
              <a:defRPr/>
            </a:pPr>
            <a:r>
              <a:rPr lang="en-US" altLang="zh-CN" sz="2000" dirty="0"/>
              <a:t>M[fp+68] ← i0</a:t>
            </a:r>
          </a:p>
          <a:p>
            <a:pPr lvl="1">
              <a:defRPr/>
            </a:pPr>
            <a:r>
              <a:rPr lang="en-US" altLang="zh-CN" sz="2000" dirty="0"/>
              <a:t>t</a:t>
            </a:r>
            <a:r>
              <a:rPr lang="en-US" altLang="zh-CN" sz="2000" baseline="-25000" dirty="0"/>
              <a:t>157</a:t>
            </a:r>
            <a:r>
              <a:rPr lang="en-US" altLang="zh-CN" sz="2000" dirty="0"/>
              <a:t>←i1</a:t>
            </a:r>
          </a:p>
          <a:p>
            <a:pPr lvl="1">
              <a:defRPr/>
            </a:pPr>
            <a:r>
              <a:rPr lang="en-US" altLang="zh-CN" sz="2400" dirty="0"/>
              <a:t>t</a:t>
            </a:r>
            <a:r>
              <a:rPr lang="en-US" altLang="zh-CN" sz="2000" baseline="-25000" dirty="0"/>
              <a:t>158</a:t>
            </a:r>
            <a:r>
              <a:rPr lang="en-US" altLang="zh-CN" sz="2400" dirty="0"/>
              <a:t>←</a:t>
            </a:r>
            <a:r>
              <a:rPr lang="en-US" altLang="zh-CN" sz="2000" dirty="0"/>
              <a:t>i2</a:t>
            </a:r>
          </a:p>
          <a:p>
            <a:pPr marL="0" indent="0">
              <a:buFontTx/>
              <a:buNone/>
              <a:defRPr/>
            </a:pPr>
            <a:endParaRPr lang="zh-CN" altLang="en-US" dirty="0"/>
          </a:p>
        </p:txBody>
      </p:sp>
      <p:sp>
        <p:nvSpPr>
          <p:cNvPr id="11268" name="TextBox 3">
            <a:extLst>
              <a:ext uri="{FF2B5EF4-FFF2-40B4-BE49-F238E27FC236}">
                <a16:creationId xmlns:a16="http://schemas.microsoft.com/office/drawing/2014/main" id="{12A700CF-FB51-A045-7537-883EA4327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2133600"/>
            <a:ext cx="20161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/>
              <a:t>                1</a:t>
            </a:r>
          </a:p>
          <a:p>
            <a:pPr eaLnBrk="1" hangingPunct="1"/>
            <a:r>
              <a:rPr lang="en-US" altLang="zh-CN" dirty="0"/>
              <a:t>Formals   2</a:t>
            </a:r>
          </a:p>
          <a:p>
            <a:pPr eaLnBrk="1" hangingPunct="1"/>
            <a:r>
              <a:rPr lang="en-US" altLang="zh-CN" dirty="0"/>
              <a:t>                3</a:t>
            </a:r>
            <a:endParaRPr lang="zh-CN" altLang="en-US" dirty="0"/>
          </a:p>
        </p:txBody>
      </p:sp>
      <p:sp>
        <p:nvSpPr>
          <p:cNvPr id="11269" name="TextBox 4">
            <a:extLst>
              <a:ext uri="{FF2B5EF4-FFF2-40B4-BE49-F238E27FC236}">
                <a16:creationId xmlns:a16="http://schemas.microsoft.com/office/drawing/2014/main" id="{628AA872-22B2-BBB5-E532-1F791F3B0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0813" y="3416300"/>
            <a:ext cx="26273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View</a:t>
            </a:r>
          </a:p>
          <a:p>
            <a:pPr eaLnBrk="1" hangingPunct="1"/>
            <a:r>
              <a:rPr lang="en-US" altLang="zh-CN"/>
              <a:t>Shift</a:t>
            </a:r>
            <a:endParaRPr lang="zh-CN" altLang="en-US"/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958E3053-D64C-F007-8563-9B75A7CAE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248" y="400432"/>
            <a:ext cx="7886700" cy="608480"/>
          </a:xfrm>
        </p:spPr>
        <p:txBody>
          <a:bodyPr>
            <a:norm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Representation of Frame Description 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012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1">
            <a:extLst>
              <a:ext uri="{FF2B5EF4-FFF2-40B4-BE49-F238E27FC236}">
                <a16:creationId xmlns:a16="http://schemas.microsoft.com/office/drawing/2014/main" id="{A2D65129-6ECF-F77D-4E72-4D3F85AAE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690" y="490585"/>
            <a:ext cx="7886700" cy="506540"/>
          </a:xfrm>
        </p:spPr>
        <p:txBody>
          <a:bodyPr>
            <a:norm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Local Variables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1" name="内容占位符 2">
            <a:extLst>
              <a:ext uri="{FF2B5EF4-FFF2-40B4-BE49-F238E27FC236}">
                <a16:creationId xmlns:a16="http://schemas.microsoft.com/office/drawing/2014/main" id="{793A77BB-736F-3CCB-6D4A-601E5B48F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312864"/>
            <a:ext cx="8353425" cy="4259056"/>
          </a:xfrm>
        </p:spPr>
        <p:txBody>
          <a:bodyPr/>
          <a:lstStyle/>
          <a:p>
            <a:pPr marL="266700" indent="-266700"/>
            <a:r>
              <a:rPr lang="en-US" altLang="zh-CN" sz="2400" b="1" dirty="0"/>
              <a:t>Some local variables are kept in the frame while others are kept in registers.</a:t>
            </a:r>
          </a:p>
          <a:p>
            <a:endParaRPr lang="en-US" altLang="zh-CN" sz="2400" dirty="0"/>
          </a:p>
          <a:p>
            <a:pPr marL="266700" indent="-266700"/>
            <a:r>
              <a:rPr lang="en-US" altLang="zh-CN" sz="2400" dirty="0"/>
              <a:t>Allocate a new local variable in a frame </a:t>
            </a:r>
            <a:r>
              <a:rPr lang="en-US" altLang="zh-CN" sz="2400" b="1" i="1" dirty="0"/>
              <a:t>f</a:t>
            </a:r>
          </a:p>
          <a:p>
            <a:pPr lvl="1"/>
            <a:r>
              <a:rPr lang="en-US" altLang="zh-CN" sz="2000" dirty="0" err="1"/>
              <a:t>F_allocLocal</a:t>
            </a:r>
            <a:r>
              <a:rPr lang="en-US" altLang="zh-CN" sz="2000" dirty="0"/>
              <a:t>(f, TRUE)</a:t>
            </a:r>
          </a:p>
          <a:p>
            <a:pPr lvl="1"/>
            <a:r>
              <a:rPr lang="en-US" altLang="zh-CN" sz="2000" dirty="0"/>
              <a:t>An </a:t>
            </a:r>
            <a:r>
              <a:rPr lang="en-US" altLang="zh-CN" sz="2000" dirty="0" err="1"/>
              <a:t>InFrame</a:t>
            </a:r>
            <a:r>
              <a:rPr lang="en-US" altLang="zh-CN" sz="2000" dirty="0"/>
              <a:t> access with an offset from the frame pointer.</a:t>
            </a:r>
            <a:endParaRPr lang="en-US" altLang="zh-CN" sz="2000" b="1" dirty="0">
              <a:solidFill>
                <a:srgbClr val="FF0000"/>
              </a:solidFill>
            </a:endParaRPr>
          </a:p>
          <a:p>
            <a:pPr lvl="1"/>
            <a:r>
              <a:rPr lang="en-US" altLang="zh-CN" sz="2000" b="1" dirty="0">
                <a:solidFill>
                  <a:srgbClr val="FF0000"/>
                </a:solidFill>
              </a:rPr>
              <a:t> Such as </a:t>
            </a:r>
            <a:r>
              <a:rPr lang="en-US" altLang="zh-CN" sz="2000" b="1" dirty="0" err="1">
                <a:solidFill>
                  <a:srgbClr val="FF0000"/>
                </a:solidFill>
              </a:rPr>
              <a:t>InFrame</a:t>
            </a:r>
            <a:r>
              <a:rPr lang="en-US" altLang="zh-CN" sz="2000" b="1" dirty="0">
                <a:solidFill>
                  <a:srgbClr val="FF0000"/>
                </a:solidFill>
              </a:rPr>
              <a:t>(-4)</a:t>
            </a:r>
          </a:p>
          <a:p>
            <a:pPr lvl="1"/>
            <a:endParaRPr lang="en-US" altLang="zh-CN" sz="2000" dirty="0"/>
          </a:p>
          <a:p>
            <a:pPr marL="266700" indent="-266700"/>
            <a:r>
              <a:rPr lang="en-US" altLang="zh-CN" sz="2400" dirty="0"/>
              <a:t>Allocate a register for a local variable</a:t>
            </a:r>
          </a:p>
          <a:p>
            <a:pPr lvl="1"/>
            <a:r>
              <a:rPr lang="en-US" altLang="zh-CN" sz="2000" dirty="0" err="1"/>
              <a:t>F_allocLocal</a:t>
            </a:r>
            <a:r>
              <a:rPr lang="en-US" altLang="zh-CN" sz="2000" dirty="0"/>
              <a:t>(f, FALSE)</a:t>
            </a:r>
          </a:p>
          <a:p>
            <a:pPr lvl="1"/>
            <a:r>
              <a:rPr lang="en-US" altLang="zh-CN" sz="2000" b="1" dirty="0">
                <a:solidFill>
                  <a:srgbClr val="FF0000"/>
                </a:solidFill>
              </a:rPr>
              <a:t>Such as </a:t>
            </a:r>
            <a:r>
              <a:rPr lang="en-US" altLang="zh-CN" sz="2000" b="1" dirty="0" err="1">
                <a:solidFill>
                  <a:srgbClr val="FF0000"/>
                </a:solidFill>
              </a:rPr>
              <a:t>InReg</a:t>
            </a:r>
            <a:r>
              <a:rPr lang="en-US" altLang="zh-CN" sz="2000" b="1" dirty="0">
                <a:solidFill>
                  <a:srgbClr val="FF0000"/>
                </a:solidFill>
              </a:rPr>
              <a:t>(t</a:t>
            </a:r>
            <a:r>
              <a:rPr lang="en-US" altLang="zh-CN" sz="2000" b="1" baseline="-25000" dirty="0">
                <a:solidFill>
                  <a:srgbClr val="FF0000"/>
                </a:solidFill>
              </a:rPr>
              <a:t>481</a:t>
            </a:r>
            <a:r>
              <a:rPr lang="en-US" altLang="zh-CN" sz="2000" b="1" dirty="0">
                <a:solidFill>
                  <a:srgbClr val="FF0000"/>
                </a:solidFill>
              </a:rPr>
              <a:t>)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">
            <a:extLst>
              <a:ext uri="{FF2B5EF4-FFF2-40B4-BE49-F238E27FC236}">
                <a16:creationId xmlns:a16="http://schemas.microsoft.com/office/drawing/2014/main" id="{9D4E617B-0776-B4EA-E84F-5B0CF17A5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990" y="319407"/>
            <a:ext cx="7886700" cy="766362"/>
          </a:xfrm>
        </p:spPr>
        <p:txBody>
          <a:bodyPr>
            <a:norm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Calculating Escape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5" name="内容占位符 2">
            <a:extLst>
              <a:ext uri="{FF2B5EF4-FFF2-40B4-BE49-F238E27FC236}">
                <a16:creationId xmlns:a16="http://schemas.microsoft.com/office/drawing/2014/main" id="{BCAFAF90-060B-9F5F-AA71-C0305F6C1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9" y="1196976"/>
            <a:ext cx="8092058" cy="3769730"/>
          </a:xfrm>
        </p:spPr>
        <p:txBody>
          <a:bodyPr/>
          <a:lstStyle/>
          <a:p>
            <a:pPr marL="358775" indent="-358775"/>
            <a:r>
              <a:rPr lang="en-US" altLang="zh-CN" sz="2400" b="1" dirty="0"/>
              <a:t>Look for escaping variables and record this information in the escape fields of the abstract syntax</a:t>
            </a:r>
            <a:r>
              <a:rPr lang="zh-CN" altLang="en-US" sz="2400" b="1" dirty="0"/>
              <a:t>。</a:t>
            </a:r>
            <a:endParaRPr lang="en-US" altLang="zh-CN" sz="2400" b="1" dirty="0"/>
          </a:p>
          <a:p>
            <a:pPr marL="0" indent="0">
              <a:buNone/>
            </a:pPr>
            <a:r>
              <a:rPr lang="en-US" altLang="zh-CN" sz="2400" b="1" dirty="0"/>
              <a:t>      </a:t>
            </a:r>
            <a:r>
              <a:rPr lang="en-US" altLang="zh-CN" sz="2400" dirty="0"/>
              <a:t>—— </a:t>
            </a:r>
            <a:r>
              <a:rPr lang="en-US" altLang="zh-CN" sz="2400" b="1" dirty="0" err="1">
                <a:solidFill>
                  <a:srgbClr val="FF0000"/>
                </a:solidFill>
              </a:rPr>
              <a:t>FindEscape</a:t>
            </a:r>
            <a:endParaRPr lang="en-US" altLang="zh-CN" sz="2400" b="1" dirty="0">
              <a:solidFill>
                <a:srgbClr val="FF0000"/>
              </a:solidFill>
            </a:endParaRPr>
          </a:p>
          <a:p>
            <a:endParaRPr lang="en-US" altLang="zh-CN" sz="2400" b="1" dirty="0">
              <a:solidFill>
                <a:srgbClr val="FF0000"/>
              </a:solidFill>
            </a:endParaRPr>
          </a:p>
          <a:p>
            <a:pPr marL="358775" indent="-358775"/>
            <a:r>
              <a:rPr lang="en-US" altLang="zh-CN" sz="2400" dirty="0"/>
              <a:t>Occur before semantic analysis</a:t>
            </a:r>
          </a:p>
          <a:p>
            <a:endParaRPr lang="en-US" altLang="zh-CN" sz="2400" dirty="0"/>
          </a:p>
          <a:p>
            <a:pPr marL="358775" indent="-358775">
              <a:tabLst>
                <a:tab pos="358775" algn="l"/>
              </a:tabLst>
            </a:pPr>
            <a:r>
              <a:rPr lang="en-US" altLang="zh-CN" sz="2400" b="1" dirty="0"/>
              <a:t>The traversal function for </a:t>
            </a:r>
            <a:r>
              <a:rPr lang="en-US" altLang="zh-CN" sz="2400" b="1" dirty="0" err="1"/>
              <a:t>FindEscape</a:t>
            </a:r>
            <a:r>
              <a:rPr lang="en-US" altLang="zh-CN" sz="2400" b="1" dirty="0"/>
              <a:t>: a mutual recursion on abstract syntax exp’s and var’s.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内容占位符 2">
            <a:extLst>
              <a:ext uri="{FF2B5EF4-FFF2-40B4-BE49-F238E27FC236}">
                <a16:creationId xmlns:a16="http://schemas.microsoft.com/office/drawing/2014/main" id="{0C9032FA-3D13-9B36-E57D-8D934F914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845" y="1196976"/>
            <a:ext cx="7834505" cy="2419984"/>
          </a:xfrm>
          <a:ln w="1905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altLang="zh-CN" sz="2000" dirty="0"/>
              <a:t>    /*</a:t>
            </a:r>
            <a:r>
              <a:rPr lang="en-US" altLang="zh-CN" sz="2000" dirty="0" err="1"/>
              <a:t>escape.h</a:t>
            </a:r>
            <a:r>
              <a:rPr lang="en-US" altLang="zh-CN" sz="2000" dirty="0"/>
              <a:t>*/</a:t>
            </a:r>
          </a:p>
          <a:p>
            <a:pPr marL="0" indent="0">
              <a:buFontTx/>
              <a:buNone/>
              <a:defRPr/>
            </a:pPr>
            <a:r>
              <a:rPr lang="en-US" altLang="zh-CN" sz="2000" dirty="0"/>
              <a:t>    void </a:t>
            </a:r>
            <a:r>
              <a:rPr lang="en-US" altLang="zh-CN" sz="2000" dirty="0" err="1"/>
              <a:t>Esc_findEscape</a:t>
            </a:r>
            <a:r>
              <a:rPr lang="en-US" altLang="zh-CN" sz="2000" dirty="0"/>
              <a:t>(</a:t>
            </a:r>
            <a:r>
              <a:rPr lang="en-US" altLang="zh-CN" sz="2000" dirty="0" err="1"/>
              <a:t>A_exp</a:t>
            </a:r>
            <a:r>
              <a:rPr lang="en-US" altLang="zh-CN" sz="2000" dirty="0"/>
              <a:t> </a:t>
            </a:r>
            <a:r>
              <a:rPr lang="en-US" altLang="zh-CN" sz="2000" dirty="0" err="1"/>
              <a:t>exp</a:t>
            </a:r>
            <a:r>
              <a:rPr lang="en-US" altLang="zh-CN" sz="2000" dirty="0"/>
              <a:t>);</a:t>
            </a:r>
          </a:p>
          <a:p>
            <a:pPr marL="0" indent="0">
              <a:buFontTx/>
              <a:buNone/>
              <a:defRPr/>
            </a:pPr>
            <a:r>
              <a:rPr lang="en-US" altLang="zh-CN" sz="2000" dirty="0"/>
              <a:t>     /*</a:t>
            </a:r>
            <a:r>
              <a:rPr lang="en-US" altLang="zh-CN" sz="2000" dirty="0" err="1"/>
              <a:t>escape.c</a:t>
            </a:r>
            <a:r>
              <a:rPr lang="en-US" altLang="zh-CN" sz="2000" dirty="0"/>
              <a:t>*/</a:t>
            </a:r>
          </a:p>
          <a:p>
            <a:pPr marL="0" indent="0">
              <a:buFontTx/>
              <a:buNone/>
              <a:defRPr/>
            </a:pPr>
            <a:r>
              <a:rPr lang="en-US" altLang="zh-CN" sz="2000" dirty="0"/>
              <a:t>     static void </a:t>
            </a:r>
            <a:r>
              <a:rPr lang="en-US" altLang="zh-CN" sz="2000" dirty="0" err="1"/>
              <a:t>traverseExp</a:t>
            </a:r>
            <a:r>
              <a:rPr lang="en-US" altLang="zh-CN" sz="2000" dirty="0"/>
              <a:t>(</a:t>
            </a:r>
            <a:r>
              <a:rPr lang="en-US" altLang="zh-CN" sz="2000" dirty="0" err="1"/>
              <a:t>S_table</a:t>
            </a:r>
            <a:r>
              <a:rPr lang="en-US" altLang="zh-CN" sz="2000" dirty="0"/>
              <a:t> </a:t>
            </a:r>
            <a:r>
              <a:rPr lang="en-US" altLang="zh-CN" sz="2000" dirty="0" err="1"/>
              <a:t>env</a:t>
            </a:r>
            <a:r>
              <a:rPr lang="en-US" altLang="zh-CN" sz="2000" dirty="0"/>
              <a:t>, </a:t>
            </a:r>
            <a:r>
              <a:rPr lang="en-US" altLang="zh-CN" sz="2000" dirty="0" err="1"/>
              <a:t>int</a:t>
            </a:r>
            <a:r>
              <a:rPr lang="en-US" altLang="zh-CN" sz="2000" dirty="0"/>
              <a:t> depth, </a:t>
            </a:r>
            <a:r>
              <a:rPr lang="en-US" altLang="zh-CN" sz="2000" dirty="0" err="1"/>
              <a:t>A_exp</a:t>
            </a:r>
            <a:r>
              <a:rPr lang="en-US" altLang="zh-CN" sz="2000" dirty="0"/>
              <a:t> e);</a:t>
            </a:r>
          </a:p>
          <a:p>
            <a:pPr marL="0" indent="0">
              <a:buFontTx/>
              <a:buNone/>
              <a:defRPr/>
            </a:pPr>
            <a:r>
              <a:rPr lang="en-US" altLang="zh-CN" sz="2000" dirty="0"/>
              <a:t>     static void </a:t>
            </a:r>
            <a:r>
              <a:rPr lang="en-US" altLang="zh-CN" sz="2000" dirty="0" err="1"/>
              <a:t>traverseDec</a:t>
            </a:r>
            <a:r>
              <a:rPr lang="en-US" altLang="zh-CN" sz="2000" dirty="0"/>
              <a:t>(</a:t>
            </a:r>
            <a:r>
              <a:rPr lang="en-US" altLang="zh-CN" sz="2000" dirty="0" err="1"/>
              <a:t>S_table</a:t>
            </a:r>
            <a:r>
              <a:rPr lang="en-US" altLang="zh-CN" sz="2000" dirty="0"/>
              <a:t> </a:t>
            </a:r>
            <a:r>
              <a:rPr lang="en-US" altLang="zh-CN" sz="2000" dirty="0" err="1"/>
              <a:t>env</a:t>
            </a:r>
            <a:r>
              <a:rPr lang="en-US" altLang="zh-CN" sz="2000" dirty="0"/>
              <a:t>, </a:t>
            </a:r>
            <a:r>
              <a:rPr lang="en-US" altLang="zh-CN" sz="2000" dirty="0" err="1"/>
              <a:t>int</a:t>
            </a:r>
            <a:r>
              <a:rPr lang="en-US" altLang="zh-CN" sz="2000" dirty="0"/>
              <a:t> depth, </a:t>
            </a:r>
            <a:r>
              <a:rPr lang="en-US" altLang="zh-CN" sz="2000" dirty="0" err="1"/>
              <a:t>A_dec</a:t>
            </a:r>
            <a:r>
              <a:rPr lang="en-US" altLang="zh-CN" sz="2000" dirty="0"/>
              <a:t> d);</a:t>
            </a:r>
          </a:p>
          <a:p>
            <a:pPr marL="0" indent="0">
              <a:buFontTx/>
              <a:buNone/>
              <a:defRPr/>
            </a:pPr>
            <a:r>
              <a:rPr lang="en-US" altLang="zh-CN" sz="2000" dirty="0"/>
              <a:t>     static void </a:t>
            </a:r>
            <a:r>
              <a:rPr lang="en-US" altLang="zh-CN" sz="2000" dirty="0" err="1"/>
              <a:t>traverseVar</a:t>
            </a:r>
            <a:r>
              <a:rPr lang="en-US" altLang="zh-CN" sz="2000" dirty="0"/>
              <a:t>(</a:t>
            </a:r>
            <a:r>
              <a:rPr lang="en-US" altLang="zh-CN" sz="2000" dirty="0" err="1"/>
              <a:t>S_table</a:t>
            </a:r>
            <a:r>
              <a:rPr lang="en-US" altLang="zh-CN" sz="2000" dirty="0"/>
              <a:t> env, int depth, </a:t>
            </a:r>
            <a:r>
              <a:rPr lang="en-US" altLang="zh-CN" sz="2000" dirty="0" err="1"/>
              <a:t>A_var</a:t>
            </a:r>
            <a:r>
              <a:rPr lang="en-US" altLang="zh-CN" sz="2000" dirty="0"/>
              <a:t> v);</a:t>
            </a: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A97DD9A0-7B42-4F29-5C80-ED81660DE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230" y="380367"/>
            <a:ext cx="7886700" cy="640713"/>
          </a:xfrm>
        </p:spPr>
        <p:txBody>
          <a:bodyPr>
            <a:norm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Calculating Escape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17CCAF59-902F-6AB0-50A4-C93583A83A7F}"/>
              </a:ext>
            </a:extLst>
          </p:cNvPr>
          <p:cNvSpPr txBox="1">
            <a:spLocks/>
          </p:cNvSpPr>
          <p:nvPr/>
        </p:nvSpPr>
        <p:spPr>
          <a:xfrm>
            <a:off x="680847" y="3738658"/>
            <a:ext cx="8117714" cy="22896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>
              <a:defRPr/>
            </a:pPr>
            <a:r>
              <a:rPr lang="en-US" altLang="zh-CN" sz="2400" b="1" dirty="0"/>
              <a:t>A variable or formal-parameter declaration at static function-nesting depth d</a:t>
            </a:r>
            <a:r>
              <a:rPr lang="en-US" altLang="zh-CN" sz="2400" dirty="0"/>
              <a:t>, such as </a:t>
            </a:r>
            <a:r>
              <a:rPr lang="en-US" altLang="zh-CN" sz="2400" dirty="0" err="1"/>
              <a:t>A_VarDec</a:t>
            </a:r>
            <a:r>
              <a:rPr lang="en-US" altLang="zh-CN" sz="2400" dirty="0"/>
              <a:t>{name=symbol(“a”), escape=r,…}</a:t>
            </a:r>
          </a:p>
          <a:p>
            <a:pPr marL="358775" indent="-358775">
              <a:defRPr/>
            </a:pPr>
            <a:endParaRPr lang="en-US" altLang="zh-CN" sz="2400" dirty="0"/>
          </a:p>
          <a:p>
            <a:pPr marL="358775" indent="-358775">
              <a:defRPr/>
            </a:pPr>
            <a:r>
              <a:rPr lang="en-US" altLang="zh-CN" sz="2400" b="1" dirty="0" err="1"/>
              <a:t>EscapeEntry</a:t>
            </a:r>
            <a:r>
              <a:rPr lang="en-US" altLang="zh-CN" sz="2400" b="1" dirty="0"/>
              <a:t>(d, &amp;(x-&gt;escape)) will set x-&gt;escape FALSE.</a:t>
            </a:r>
          </a:p>
          <a:p>
            <a:pPr marL="358775" indent="-358775">
              <a:defRPr/>
            </a:pPr>
            <a:r>
              <a:rPr lang="en-US" altLang="zh-CN" sz="2400" b="1" dirty="0">
                <a:solidFill>
                  <a:srgbClr val="FF0000"/>
                </a:solidFill>
              </a:rPr>
              <a:t>When a is used at depth &gt; d, </a:t>
            </a:r>
            <a:r>
              <a:rPr lang="en-US" altLang="zh-CN" sz="2400" dirty="0"/>
              <a:t>the escape field of x is set to TRUE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1">
            <a:extLst>
              <a:ext uri="{FF2B5EF4-FFF2-40B4-BE49-F238E27FC236}">
                <a16:creationId xmlns:a16="http://schemas.microsoft.com/office/drawing/2014/main" id="{49F1CCF1-C123-805C-10B4-678236955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908" y="365212"/>
            <a:ext cx="7886700" cy="618371"/>
          </a:xfrm>
        </p:spPr>
        <p:txBody>
          <a:bodyPr>
            <a:norm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Temporaries and Labels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3" name="内容占位符 2">
            <a:extLst>
              <a:ext uri="{FF2B5EF4-FFF2-40B4-BE49-F238E27FC236}">
                <a16:creationId xmlns:a16="http://schemas.microsoft.com/office/drawing/2014/main" id="{B467E279-0951-9E47-568F-24F89C2CB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312864"/>
            <a:ext cx="8177577" cy="4824800"/>
          </a:xfrm>
        </p:spPr>
        <p:txBody>
          <a:bodyPr/>
          <a:lstStyle/>
          <a:p>
            <a:pPr marL="266700" indent="-266700"/>
            <a:r>
              <a:rPr lang="en-US" altLang="zh-CN" sz="2400" dirty="0"/>
              <a:t>Use the word temporary to</a:t>
            </a:r>
            <a:r>
              <a:rPr lang="en-US" altLang="zh-CN" sz="2400" dirty="0">
                <a:solidFill>
                  <a:srgbClr val="FF0000"/>
                </a:solidFill>
              </a:rPr>
              <a:t> mean a value held in a register</a:t>
            </a:r>
            <a:r>
              <a:rPr lang="en-US" altLang="zh-CN" sz="2400" dirty="0"/>
              <a:t>;</a:t>
            </a:r>
          </a:p>
          <a:p>
            <a:pPr marL="609600" lvl="2" indent="-266700">
              <a:buFont typeface="Wingdings" panose="05000000000000000000" pitchFamily="2" charset="2"/>
              <a:buChar char="ü"/>
            </a:pPr>
            <a:r>
              <a:rPr lang="en-US" altLang="zh-CN" sz="1700" dirty="0"/>
              <a:t>Temps are abstract names for local variables;</a:t>
            </a:r>
          </a:p>
          <a:p>
            <a:pPr marL="266700" indent="-266700"/>
            <a:r>
              <a:rPr lang="en-US" altLang="zh-CN" sz="2400" dirty="0"/>
              <a:t>Use the word label to </a:t>
            </a:r>
            <a:r>
              <a:rPr lang="en-US" altLang="zh-CN" sz="2400" dirty="0">
                <a:solidFill>
                  <a:srgbClr val="FF0000"/>
                </a:solidFill>
              </a:rPr>
              <a:t>mean some machine-language location</a:t>
            </a:r>
            <a:r>
              <a:rPr lang="en-US" altLang="zh-CN" sz="2400" dirty="0"/>
              <a:t>;</a:t>
            </a:r>
          </a:p>
          <a:p>
            <a:pPr marL="609600" lvl="2" indent="-266700">
              <a:buFont typeface="Wingdings" panose="05000000000000000000" pitchFamily="2" charset="2"/>
              <a:buChar char="ü"/>
            </a:pPr>
            <a:r>
              <a:rPr lang="en-US" altLang="zh-CN" sz="1700" dirty="0"/>
              <a:t>Labels are abstract names for static memory address.</a:t>
            </a:r>
          </a:p>
          <a:p>
            <a:pPr marL="266700" indent="-266700"/>
            <a:endParaRPr lang="en-US" altLang="zh-CN" sz="2400" dirty="0"/>
          </a:p>
          <a:p>
            <a:pPr marL="266700" indent="-266700"/>
            <a:r>
              <a:rPr lang="en-US" altLang="zh-CN" sz="2000" dirty="0" err="1"/>
              <a:t>Temp_newtemp</a:t>
            </a:r>
            <a:r>
              <a:rPr lang="en-US" altLang="zh-CN" sz="2000" dirty="0"/>
              <a:t>() : a new temporary from an infinite set of temps</a:t>
            </a:r>
          </a:p>
          <a:p>
            <a:pPr marL="266700" indent="-266700"/>
            <a:r>
              <a:rPr lang="en-US" altLang="zh-CN" sz="2000" dirty="0" err="1"/>
              <a:t>Temp_newlabel</a:t>
            </a:r>
            <a:r>
              <a:rPr lang="en-US" altLang="zh-CN" sz="2000" dirty="0"/>
              <a:t>() : a new label from an infinite set of labels</a:t>
            </a:r>
          </a:p>
          <a:p>
            <a:pPr marL="266700" indent="-266700"/>
            <a:r>
              <a:rPr lang="en-US" altLang="zh-CN" sz="2000" dirty="0" err="1"/>
              <a:t>Temp_namedlabel</a:t>
            </a:r>
            <a:r>
              <a:rPr lang="en-US" altLang="zh-CN" sz="2000" dirty="0"/>
              <a:t>(</a:t>
            </a:r>
            <a:r>
              <a:rPr lang="en-US" altLang="zh-CN" sz="2000" b="1" dirty="0"/>
              <a:t>string</a:t>
            </a:r>
            <a:r>
              <a:rPr lang="en-US" altLang="zh-CN" sz="2000" dirty="0"/>
              <a:t>) : a new label whose assembly-language name is string.</a:t>
            </a:r>
          </a:p>
          <a:p>
            <a:pPr marL="266700" indent="-266700"/>
            <a:endParaRPr lang="en-US" altLang="zh-CN" sz="2000" dirty="0"/>
          </a:p>
          <a:p>
            <a:pPr marL="266700" indent="-266700"/>
            <a:r>
              <a:rPr lang="en-US" altLang="zh-CN" sz="2000" b="1" dirty="0"/>
              <a:t>Call </a:t>
            </a:r>
            <a:r>
              <a:rPr lang="en-US" altLang="zh-CN" sz="2000" b="1" dirty="0" err="1"/>
              <a:t>Temp_namedlabel</a:t>
            </a:r>
            <a:r>
              <a:rPr lang="en-US" altLang="zh-CN" sz="2000" b="1" dirty="0"/>
              <a:t>(“f”) to process the declaration function f(…)</a:t>
            </a:r>
            <a:endParaRPr lang="zh-CN" altLang="en-US" sz="20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1">
            <a:extLst>
              <a:ext uri="{FF2B5EF4-FFF2-40B4-BE49-F238E27FC236}">
                <a16:creationId xmlns:a16="http://schemas.microsoft.com/office/drawing/2014/main" id="{968E77EC-CBBA-0CF6-E1E9-4BCF70CF8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0546"/>
            <a:ext cx="8229600" cy="639762"/>
          </a:xfrm>
        </p:spPr>
        <p:txBody>
          <a:bodyPr>
            <a:norm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Two Layers of Abstraction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3" name="内容占位符 2">
            <a:extLst>
              <a:ext uri="{FF2B5EF4-FFF2-40B4-BE49-F238E27FC236}">
                <a16:creationId xmlns:a16="http://schemas.microsoft.com/office/drawing/2014/main" id="{EA221CE9-C1DD-8EC7-FD39-43893689B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874" y="1497330"/>
            <a:ext cx="8353425" cy="5113337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en-US" altLang="zh-CN" sz="2000" dirty="0" err="1"/>
              <a:t>semant.c</a:t>
            </a:r>
            <a:endParaRPr lang="en-US" altLang="zh-CN" sz="2000" dirty="0"/>
          </a:p>
          <a:p>
            <a:pPr marL="0" indent="0" algn="ctr">
              <a:buFontTx/>
              <a:buNone/>
              <a:defRPr/>
            </a:pPr>
            <a:r>
              <a:rPr lang="en-US" altLang="zh-CN" sz="2000" dirty="0" err="1">
                <a:solidFill>
                  <a:srgbClr val="FF0000"/>
                </a:solidFill>
              </a:rPr>
              <a:t>translate.h</a:t>
            </a:r>
            <a:endParaRPr lang="en-US" altLang="zh-CN" sz="2000" dirty="0">
              <a:solidFill>
                <a:srgbClr val="FF0000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en-US" altLang="zh-CN" sz="2000" dirty="0" err="1"/>
              <a:t>translate.c</a:t>
            </a:r>
            <a:endParaRPr lang="en-US" altLang="zh-CN" sz="2000" dirty="0"/>
          </a:p>
          <a:p>
            <a:pPr marL="0" indent="0" algn="ctr">
              <a:buFontTx/>
              <a:buNone/>
              <a:defRPr/>
            </a:pPr>
            <a:r>
              <a:rPr lang="en-US" altLang="zh-CN" sz="2000" dirty="0" err="1">
                <a:solidFill>
                  <a:srgbClr val="FF0000"/>
                </a:solidFill>
              </a:rPr>
              <a:t>frame.h</a:t>
            </a:r>
            <a:r>
              <a:rPr lang="en-US" altLang="zh-CN" sz="2000" dirty="0">
                <a:solidFill>
                  <a:srgbClr val="FF0000"/>
                </a:solidFill>
              </a:rPr>
              <a:t> </a:t>
            </a:r>
            <a:r>
              <a:rPr lang="en-US" altLang="zh-CN" sz="2000" dirty="0"/>
              <a:t>          </a:t>
            </a:r>
            <a:r>
              <a:rPr lang="en-US" altLang="zh-CN" sz="2000" dirty="0" err="1">
                <a:solidFill>
                  <a:srgbClr val="FF0000"/>
                </a:solidFill>
              </a:rPr>
              <a:t>temp.h</a:t>
            </a:r>
            <a:endParaRPr lang="en-US" altLang="zh-CN" sz="2000" dirty="0">
              <a:solidFill>
                <a:srgbClr val="FF0000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en-US" altLang="zh-CN" sz="2000" i="1" dirty="0" err="1"/>
              <a:t>u</a:t>
            </a:r>
            <a:r>
              <a:rPr lang="en-US" altLang="zh-CN" sz="2000" dirty="0" err="1"/>
              <a:t>frame.c</a:t>
            </a:r>
            <a:r>
              <a:rPr lang="en-US" altLang="zh-CN" sz="2000" dirty="0"/>
              <a:t>         </a:t>
            </a:r>
            <a:r>
              <a:rPr lang="en-US" altLang="zh-CN" sz="2000" dirty="0" err="1"/>
              <a:t>temp.c</a:t>
            </a:r>
            <a:endParaRPr lang="en-US" altLang="zh-CN" sz="2000" dirty="0"/>
          </a:p>
          <a:p>
            <a:pPr marL="0" indent="0" algn="ctr">
              <a:buFontTx/>
              <a:buNone/>
              <a:defRPr/>
            </a:pPr>
            <a:endParaRPr lang="en-US" altLang="zh-CN" sz="2000" dirty="0"/>
          </a:p>
          <a:p>
            <a:pPr marL="358775" indent="-358775">
              <a:defRPr/>
            </a:pPr>
            <a:r>
              <a:rPr lang="en-US" altLang="zh-CN" sz="2400" dirty="0"/>
              <a:t>The </a:t>
            </a:r>
            <a:r>
              <a:rPr lang="en-US" altLang="zh-CN" sz="2400" dirty="0" err="1"/>
              <a:t>frame.h</a:t>
            </a:r>
            <a:r>
              <a:rPr lang="en-US" altLang="zh-CN" sz="2400" dirty="0"/>
              <a:t> and </a:t>
            </a:r>
            <a:r>
              <a:rPr lang="en-US" altLang="zh-CN" sz="2400" dirty="0" err="1"/>
              <a:t>temp.h</a:t>
            </a:r>
            <a:r>
              <a:rPr lang="en-US" altLang="zh-CN" sz="2400" dirty="0"/>
              <a:t> interfaces provide machine-independent views of memory-resident and register-resident variables.</a:t>
            </a:r>
          </a:p>
          <a:p>
            <a:pPr marL="358775" indent="-358775">
              <a:defRPr/>
            </a:pPr>
            <a:r>
              <a:rPr lang="en-US" altLang="zh-CN" sz="2400" b="1" dirty="0"/>
              <a:t>The </a:t>
            </a:r>
            <a:r>
              <a:rPr lang="en-US" altLang="zh-CN" sz="2400" b="1" dirty="0" err="1"/>
              <a:t>translate.h</a:t>
            </a:r>
            <a:r>
              <a:rPr lang="en-US" altLang="zh-CN" sz="2400" b="1" dirty="0"/>
              <a:t> is not absolutely necessary. Translate manages local variables and static function nesting for </a:t>
            </a:r>
            <a:r>
              <a:rPr lang="en-US" altLang="zh-CN" sz="2400" b="1" dirty="0" err="1"/>
              <a:t>semant</a:t>
            </a:r>
            <a:r>
              <a:rPr lang="en-US" altLang="zh-CN" sz="2400" b="1" dirty="0"/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内容占位符 2">
            <a:extLst>
              <a:ext uri="{FF2B5EF4-FFF2-40B4-BE49-F238E27FC236}">
                <a16:creationId xmlns:a16="http://schemas.microsoft.com/office/drawing/2014/main" id="{A55ED0C5-D914-C8A4-2155-6088E6459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7" y="1369344"/>
            <a:ext cx="8353425" cy="2869411"/>
          </a:xfrm>
        </p:spPr>
        <p:txBody>
          <a:bodyPr/>
          <a:lstStyle/>
          <a:p>
            <a:pPr marL="400050" lvl="1" indent="0">
              <a:buFontTx/>
              <a:buNone/>
            </a:pPr>
            <a:r>
              <a:rPr lang="en-US" altLang="zh-CN" sz="2000" dirty="0"/>
              <a:t>/*new versions of </a:t>
            </a:r>
            <a:r>
              <a:rPr lang="en-US" altLang="zh-CN" sz="2000" dirty="0" err="1"/>
              <a:t>VarEntry</a:t>
            </a:r>
            <a:r>
              <a:rPr lang="en-US" altLang="zh-CN" sz="2000" dirty="0"/>
              <a:t> and </a:t>
            </a:r>
            <a:r>
              <a:rPr lang="en-US" altLang="zh-CN" sz="2000" dirty="0" err="1"/>
              <a:t>FunEntry</a:t>
            </a:r>
            <a:r>
              <a:rPr lang="en-US" altLang="zh-CN" sz="2000" dirty="0"/>
              <a:t>*/</a:t>
            </a:r>
          </a:p>
          <a:p>
            <a:pPr marL="400050" lvl="1" indent="0">
              <a:buFontTx/>
              <a:buNone/>
            </a:pPr>
            <a:r>
              <a:rPr lang="en-US" altLang="zh-CN" sz="2000" dirty="0"/>
              <a:t>Struct </a:t>
            </a:r>
            <a:r>
              <a:rPr lang="en-US" altLang="zh-CN" sz="2000" dirty="0" err="1"/>
              <a:t>E_enventry</a:t>
            </a:r>
            <a:r>
              <a:rPr lang="en-US" altLang="zh-CN" sz="2000" dirty="0"/>
              <a:t>_{</a:t>
            </a:r>
          </a:p>
          <a:p>
            <a:pPr marL="400050" lvl="1" indent="0">
              <a:buFontTx/>
              <a:buNone/>
            </a:pPr>
            <a:r>
              <a:rPr lang="en-US" altLang="zh-CN" sz="2000" dirty="0"/>
              <a:t>           </a:t>
            </a:r>
            <a:r>
              <a:rPr lang="en-US" altLang="zh-CN" sz="2000" dirty="0" err="1"/>
              <a:t>enum</a:t>
            </a:r>
            <a:r>
              <a:rPr lang="en-US" altLang="zh-CN" sz="2000" dirty="0"/>
              <a:t> {</a:t>
            </a:r>
            <a:r>
              <a:rPr lang="en-US" altLang="zh-CN" sz="2000" dirty="0" err="1"/>
              <a:t>E_varEntry</a:t>
            </a:r>
            <a:r>
              <a:rPr lang="en-US" altLang="zh-CN" sz="2000" dirty="0"/>
              <a:t>, </a:t>
            </a:r>
            <a:r>
              <a:rPr lang="en-US" altLang="zh-CN" sz="2000" dirty="0" err="1"/>
              <a:t>E_funEntry</a:t>
            </a:r>
            <a:r>
              <a:rPr lang="en-US" altLang="zh-CN" sz="2000" dirty="0"/>
              <a:t>} </a:t>
            </a:r>
            <a:r>
              <a:rPr lang="en-US" altLang="zh-CN" sz="2000" b="1" dirty="0"/>
              <a:t>kind</a:t>
            </a:r>
            <a:r>
              <a:rPr lang="en-US" altLang="zh-CN" sz="2000" dirty="0"/>
              <a:t>;</a:t>
            </a:r>
          </a:p>
          <a:p>
            <a:pPr marL="400050" lvl="1" indent="0">
              <a:buFontTx/>
              <a:buNone/>
            </a:pPr>
            <a:r>
              <a:rPr lang="en-US" altLang="zh-CN" sz="2000" dirty="0"/>
              <a:t>           union {struct { </a:t>
            </a:r>
            <a:r>
              <a:rPr lang="en-US" altLang="zh-CN" sz="2000" dirty="0" err="1"/>
              <a:t>Tr_access</a:t>
            </a:r>
            <a:r>
              <a:rPr lang="en-US" altLang="zh-CN" sz="2000" dirty="0"/>
              <a:t> access; </a:t>
            </a:r>
            <a:r>
              <a:rPr lang="en-US" altLang="zh-CN" sz="2000" dirty="0" err="1"/>
              <a:t>Ty_ty</a:t>
            </a:r>
            <a:r>
              <a:rPr lang="en-US" altLang="zh-CN" sz="2000" dirty="0"/>
              <a:t> ty;} var;</a:t>
            </a:r>
          </a:p>
          <a:p>
            <a:pPr marL="400050" lvl="1" indent="0">
              <a:buFontTx/>
              <a:buNone/>
            </a:pPr>
            <a:r>
              <a:rPr lang="en-US" altLang="zh-CN" sz="2000" dirty="0"/>
              <a:t>                      struct </a:t>
            </a:r>
            <a:r>
              <a:rPr lang="en-US" altLang="zh-CN" sz="2000" b="1" dirty="0">
                <a:solidFill>
                  <a:srgbClr val="FF0000"/>
                </a:solidFill>
              </a:rPr>
              <a:t>{ </a:t>
            </a:r>
            <a:r>
              <a:rPr lang="en-US" altLang="zh-CN" sz="2000" b="1" dirty="0" err="1">
                <a:solidFill>
                  <a:srgbClr val="FF0000"/>
                </a:solidFill>
              </a:rPr>
              <a:t>Tr_level</a:t>
            </a:r>
            <a:r>
              <a:rPr lang="en-US" altLang="zh-CN" sz="2000" b="1" dirty="0">
                <a:solidFill>
                  <a:srgbClr val="FF0000"/>
                </a:solidFill>
              </a:rPr>
              <a:t> level</a:t>
            </a:r>
            <a:r>
              <a:rPr lang="en-US" altLang="zh-CN" sz="2000" dirty="0"/>
              <a:t>; </a:t>
            </a:r>
            <a:r>
              <a:rPr lang="en-US" altLang="zh-CN" sz="2000" dirty="0" err="1"/>
              <a:t>Temp_label</a:t>
            </a:r>
            <a:r>
              <a:rPr lang="en-US" altLang="zh-CN" sz="2000" dirty="0"/>
              <a:t> label; </a:t>
            </a:r>
            <a:r>
              <a:rPr lang="en-US" altLang="zh-CN" sz="2000" dirty="0" err="1"/>
              <a:t>Ty_tyList</a:t>
            </a:r>
            <a:r>
              <a:rPr lang="en-US" altLang="zh-CN" sz="2000" dirty="0"/>
              <a:t> formals; </a:t>
            </a:r>
            <a:r>
              <a:rPr lang="en-US" altLang="zh-CN" sz="2000" dirty="0" err="1"/>
              <a:t>Ty_ty</a:t>
            </a:r>
            <a:r>
              <a:rPr lang="en-US" altLang="zh-CN" sz="2000" dirty="0"/>
              <a:t> result;} fun} </a:t>
            </a:r>
            <a:r>
              <a:rPr lang="en-US" altLang="zh-CN" sz="2000" b="1" dirty="0"/>
              <a:t>u</a:t>
            </a:r>
            <a:r>
              <a:rPr lang="en-US" altLang="zh-CN" sz="2000" dirty="0"/>
              <a:t>; };</a:t>
            </a:r>
          </a:p>
          <a:p>
            <a:pPr marL="0" indent="0">
              <a:buFontTx/>
              <a:buNone/>
            </a:pPr>
            <a:endParaRPr lang="en-US" altLang="zh-CN" sz="2000" dirty="0"/>
          </a:p>
          <a:p>
            <a:pPr marL="0" indent="0">
              <a:buFontTx/>
              <a:buNone/>
            </a:pPr>
            <a:r>
              <a:rPr lang="en-US" altLang="zh-CN" sz="2000" dirty="0"/>
              <a:t>     struct </a:t>
            </a:r>
            <a:r>
              <a:rPr lang="en-US" altLang="zh-CN" sz="2000" dirty="0" err="1"/>
              <a:t>Tr_access</a:t>
            </a:r>
            <a:r>
              <a:rPr lang="en-US" altLang="zh-CN" sz="2000" dirty="0"/>
              <a:t>_ {</a:t>
            </a:r>
            <a:r>
              <a:rPr lang="en-US" altLang="zh-CN" sz="2000" b="1" dirty="0" err="1">
                <a:solidFill>
                  <a:srgbClr val="FF0000"/>
                </a:solidFill>
              </a:rPr>
              <a:t>Tr_level</a:t>
            </a:r>
            <a:r>
              <a:rPr lang="en-US" altLang="zh-CN" sz="2000" b="1" dirty="0">
                <a:solidFill>
                  <a:srgbClr val="FF0000"/>
                </a:solidFill>
              </a:rPr>
              <a:t> level</a:t>
            </a:r>
            <a:r>
              <a:rPr lang="en-US" altLang="zh-CN" sz="2000" dirty="0"/>
              <a:t>; </a:t>
            </a:r>
            <a:r>
              <a:rPr lang="en-US" altLang="zh-CN" sz="2000" dirty="0" err="1"/>
              <a:t>F_acess</a:t>
            </a:r>
            <a:r>
              <a:rPr lang="en-US" altLang="zh-CN" sz="2000" dirty="0"/>
              <a:t> access;};</a:t>
            </a:r>
            <a:endParaRPr lang="zh-CN" altLang="en-US" sz="2000" dirty="0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4F55158D-A1CA-1F67-6526-6E51AAAC1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87226"/>
            <a:ext cx="8229600" cy="434794"/>
          </a:xfrm>
        </p:spPr>
        <p:txBody>
          <a:bodyPr>
            <a:normAutofit fontScale="90000"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Two Layers of Abstraction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标题 1">
            <a:extLst>
              <a:ext uri="{FF2B5EF4-FFF2-40B4-BE49-F238E27FC236}">
                <a16:creationId xmlns:a16="http://schemas.microsoft.com/office/drawing/2014/main" id="{15B85BD1-6F69-EB26-7D12-FC21D4DC5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190" y="467067"/>
            <a:ext cx="7886700" cy="506539"/>
          </a:xfrm>
        </p:spPr>
        <p:txBody>
          <a:bodyPr>
            <a:norm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Managing Static Links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3" name="内容占位符 2">
            <a:extLst>
              <a:ext uri="{FF2B5EF4-FFF2-40B4-BE49-F238E27FC236}">
                <a16:creationId xmlns:a16="http://schemas.microsoft.com/office/drawing/2014/main" id="{89E7599D-6C7E-308B-1C16-E6858C458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312863"/>
            <a:ext cx="8424862" cy="5284787"/>
          </a:xfrm>
        </p:spPr>
        <p:txBody>
          <a:bodyPr/>
          <a:lstStyle/>
          <a:p>
            <a:pPr marL="358775" indent="-358775">
              <a:defRPr/>
            </a:pPr>
            <a:r>
              <a:rPr lang="en-US" altLang="zh-CN" sz="2400" b="1" dirty="0"/>
              <a:t>The Frame module should be independent of the specific source language being compiled.</a:t>
            </a:r>
          </a:p>
          <a:p>
            <a:pPr marL="358775" indent="-358775">
              <a:defRPr/>
            </a:pPr>
            <a:r>
              <a:rPr lang="en-US" altLang="zh-CN" sz="2400" dirty="0"/>
              <a:t>Frame should </a:t>
            </a:r>
            <a:r>
              <a:rPr lang="en-US" altLang="zh-CN" sz="2400" b="1" dirty="0">
                <a:solidFill>
                  <a:srgbClr val="FF0000"/>
                </a:solidFill>
              </a:rPr>
              <a:t>not know anything about static links</a:t>
            </a:r>
            <a:r>
              <a:rPr lang="en-US" altLang="zh-CN" sz="2400" dirty="0"/>
              <a:t>. Translate will be responsible for this.</a:t>
            </a:r>
          </a:p>
          <a:p>
            <a:pPr marL="358775" indent="-358775">
              <a:defRPr/>
            </a:pPr>
            <a:r>
              <a:rPr lang="en-US" altLang="zh-CN" sz="2400" b="1" dirty="0">
                <a:solidFill>
                  <a:srgbClr val="FF0000"/>
                </a:solidFill>
              </a:rPr>
              <a:t>The static link behaves like a formal parameter</a:t>
            </a:r>
            <a:r>
              <a:rPr lang="en-US" altLang="zh-CN" sz="2400" dirty="0"/>
              <a:t>. For a function with k “ordinary” parameters, let l be the list of </a:t>
            </a:r>
            <a:r>
              <a:rPr lang="en-US" altLang="zh-CN" sz="2400" dirty="0" err="1"/>
              <a:t>booleans</a:t>
            </a:r>
            <a:endParaRPr lang="en-US" altLang="zh-CN" sz="2400" dirty="0"/>
          </a:p>
          <a:p>
            <a:pPr marL="0" indent="0" algn="ctr">
              <a:buFontTx/>
              <a:buNone/>
              <a:defRPr/>
            </a:pPr>
            <a:r>
              <a:rPr lang="en-US" altLang="zh-CN" sz="2400" i="1" dirty="0">
                <a:solidFill>
                  <a:srgbClr val="FF0000"/>
                </a:solidFill>
              </a:rPr>
              <a:t>l’</a:t>
            </a:r>
            <a:r>
              <a:rPr lang="en-US" altLang="zh-CN" sz="2400" dirty="0">
                <a:solidFill>
                  <a:srgbClr val="FF0000"/>
                </a:solidFill>
              </a:rPr>
              <a:t> = </a:t>
            </a:r>
            <a:r>
              <a:rPr lang="en-US" altLang="zh-CN" sz="2400" dirty="0" err="1">
                <a:solidFill>
                  <a:srgbClr val="FF0000"/>
                </a:solidFill>
              </a:rPr>
              <a:t>U_BoolList</a:t>
            </a:r>
            <a:r>
              <a:rPr lang="en-US" altLang="zh-CN" sz="2400" dirty="0">
                <a:solidFill>
                  <a:srgbClr val="FF0000"/>
                </a:solidFill>
              </a:rPr>
              <a:t>(TRUE, </a:t>
            </a:r>
            <a:r>
              <a:rPr lang="en-US" altLang="zh-CN" sz="2400" i="1" dirty="0">
                <a:solidFill>
                  <a:srgbClr val="FF0000"/>
                </a:solidFill>
              </a:rPr>
              <a:t>l</a:t>
            </a:r>
            <a:r>
              <a:rPr lang="en-US" altLang="zh-CN" sz="2400" dirty="0">
                <a:solidFill>
                  <a:srgbClr val="FF0000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56321">
            <a:extLst>
              <a:ext uri="{FF2B5EF4-FFF2-40B4-BE49-F238E27FC236}">
                <a16:creationId xmlns:a16="http://schemas.microsoft.com/office/drawing/2014/main" id="{22837244-4352-66C8-9ABD-C1828E03E0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Content</a:t>
            </a:r>
          </a:p>
        </p:txBody>
      </p:sp>
      <p:sp>
        <p:nvSpPr>
          <p:cNvPr id="3075" name="文本占位符 56322">
            <a:extLst>
              <a:ext uri="{FF2B5EF4-FFF2-40B4-BE49-F238E27FC236}">
                <a16:creationId xmlns:a16="http://schemas.microsoft.com/office/drawing/2014/main" id="{875EB2A6-6D09-DD1A-A571-37C95B2AB0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INTRODUCTION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zh-CN" sz="2400" dirty="0"/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LEXICAL ANALYSIS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PARSING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ABSTRACT SYNTAX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SEMANTIC ANALYSIS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zh-CN" sz="2400" dirty="0"/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b="1" dirty="0"/>
              <a:t>ACTIVATION RECORD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TRANSLATING INTO INTERMEDIATE CODE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zh-CN" sz="2400" dirty="0"/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OTHERS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内容占位符 2">
            <a:extLst>
              <a:ext uri="{FF2B5EF4-FFF2-40B4-BE49-F238E27FC236}">
                <a16:creationId xmlns:a16="http://schemas.microsoft.com/office/drawing/2014/main" id="{09AF39ED-CCA0-4367-07C2-D856BFE8A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312863"/>
            <a:ext cx="8424862" cy="4492625"/>
          </a:xfrm>
        </p:spPr>
        <p:txBody>
          <a:bodyPr/>
          <a:lstStyle/>
          <a:p>
            <a:pPr marL="358775" indent="-358775"/>
            <a:r>
              <a:rPr lang="en-US" altLang="zh-CN" sz="2400" dirty="0"/>
              <a:t>The </a:t>
            </a:r>
            <a:r>
              <a:rPr lang="en-US" altLang="zh-CN" sz="2400" dirty="0" err="1"/>
              <a:t>newFrame</a:t>
            </a:r>
            <a:r>
              <a:rPr lang="en-US" altLang="zh-CN" sz="2400" dirty="0"/>
              <a:t>(label ,l’) makes the frame with the “extra” parameter</a:t>
            </a:r>
          </a:p>
          <a:p>
            <a:pPr marL="358775" indent="-358775"/>
            <a:endParaRPr lang="en-US" altLang="zh-CN" sz="2400" dirty="0"/>
          </a:p>
          <a:p>
            <a:pPr marL="358775" indent="-358775"/>
            <a:r>
              <a:rPr lang="en-US" altLang="zh-CN" sz="2400" b="1" dirty="0"/>
              <a:t>An example </a:t>
            </a:r>
            <a:r>
              <a:rPr lang="en-US" altLang="zh-CN" sz="2400" dirty="0"/>
              <a:t>: function f (</a:t>
            </a:r>
            <a:r>
              <a:rPr lang="en-US" altLang="zh-CN" sz="2400" dirty="0" err="1"/>
              <a:t>x,y</a:t>
            </a:r>
            <a:r>
              <a:rPr lang="en-US" altLang="zh-CN" sz="2400" dirty="0"/>
              <a:t>) is nested inside function g</a:t>
            </a:r>
          </a:p>
          <a:p>
            <a:pPr marL="400050" lvl="1" indent="0">
              <a:buFontTx/>
              <a:buNone/>
            </a:pPr>
            <a:r>
              <a:rPr lang="en-US" altLang="zh-CN" sz="2400" dirty="0" err="1"/>
              <a:t>Tr_newLevel</a:t>
            </a:r>
            <a:r>
              <a:rPr lang="en-US" altLang="zh-CN" sz="2400" dirty="0"/>
              <a:t>(</a:t>
            </a:r>
            <a:r>
              <a:rPr lang="en-US" altLang="zh-CN" sz="2400" dirty="0" err="1"/>
              <a:t>levelg</a:t>
            </a:r>
            <a:r>
              <a:rPr lang="en-US" altLang="zh-CN" sz="2400" dirty="0"/>
              <a:t>, f, </a:t>
            </a:r>
            <a:r>
              <a:rPr lang="en-US" altLang="zh-CN" sz="2400" dirty="0" err="1"/>
              <a:t>U_BoolList</a:t>
            </a:r>
            <a:r>
              <a:rPr lang="en-US" altLang="zh-CN" sz="2400" dirty="0"/>
              <a:t>(FALSE), </a:t>
            </a:r>
          </a:p>
          <a:p>
            <a:pPr marL="400050" lvl="1" indent="0">
              <a:buFontTx/>
              <a:buNone/>
            </a:pPr>
            <a:r>
              <a:rPr lang="en-US" altLang="zh-CN" sz="2400" dirty="0"/>
              <a:t>                                                       </a:t>
            </a:r>
            <a:r>
              <a:rPr lang="en-US" altLang="zh-CN" sz="2400" dirty="0" err="1"/>
              <a:t>U_BoolList</a:t>
            </a:r>
            <a:r>
              <a:rPr lang="en-US" altLang="zh-CN" sz="2400" dirty="0"/>
              <a:t>(FALSE,NULL))</a:t>
            </a:r>
          </a:p>
          <a:p>
            <a:pPr marL="400050" lvl="1" indent="0">
              <a:buFontTx/>
              <a:buNone/>
            </a:pPr>
            <a:endParaRPr lang="en-US" altLang="zh-CN" sz="2400" dirty="0"/>
          </a:p>
          <a:p>
            <a:pPr marL="400050" lvl="1" indent="0">
              <a:buFontTx/>
              <a:buNone/>
            </a:pPr>
            <a:r>
              <a:rPr lang="en-US" altLang="zh-CN" sz="2400" dirty="0" err="1"/>
              <a:t>F_newFrame</a:t>
            </a:r>
            <a:r>
              <a:rPr lang="en-US" altLang="zh-CN" sz="2400" dirty="0"/>
              <a:t>(label, </a:t>
            </a:r>
            <a:r>
              <a:rPr lang="en-US" altLang="zh-CN" sz="2400" dirty="0" err="1"/>
              <a:t>U_BoolList</a:t>
            </a:r>
            <a:r>
              <a:rPr lang="en-US" altLang="zh-CN" sz="2400" dirty="0"/>
              <a:t>(TRUE, </a:t>
            </a:r>
            <a:r>
              <a:rPr lang="en-US" altLang="zh-CN" sz="2400" dirty="0" err="1"/>
              <a:t>fmls</a:t>
            </a:r>
            <a:r>
              <a:rPr lang="en-US" altLang="zh-CN" sz="2400" dirty="0"/>
              <a:t>))</a:t>
            </a:r>
            <a:endParaRPr lang="zh-CN" altLang="en-US" sz="2400" dirty="0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78809728-8893-8BB2-1D5F-D2D02B1ED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130" y="489927"/>
            <a:ext cx="7886700" cy="506539"/>
          </a:xfrm>
        </p:spPr>
        <p:txBody>
          <a:bodyPr>
            <a:norm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Managing Static Links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 1">
            <a:extLst>
              <a:ext uri="{FF2B5EF4-FFF2-40B4-BE49-F238E27FC236}">
                <a16:creationId xmlns:a16="http://schemas.microsoft.com/office/drawing/2014/main" id="{FDBDDDE6-0C5C-410C-8783-05F4045B9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330" y="485049"/>
            <a:ext cx="7886700" cy="473646"/>
          </a:xfrm>
        </p:spPr>
        <p:txBody>
          <a:bodyPr>
            <a:no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Keeping Track of Levels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3" name="内容占位符 2">
            <a:extLst>
              <a:ext uri="{FF2B5EF4-FFF2-40B4-BE49-F238E27FC236}">
                <a16:creationId xmlns:a16="http://schemas.microsoft.com/office/drawing/2014/main" id="{4118DEBF-749F-0BC1-FDED-217CCBCFA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484" y="1296182"/>
            <a:ext cx="7886700" cy="3104779"/>
          </a:xfrm>
        </p:spPr>
        <p:txBody>
          <a:bodyPr/>
          <a:lstStyle/>
          <a:p>
            <a:pPr marL="358775" indent="-358775"/>
            <a:r>
              <a:rPr lang="en-US" altLang="zh-CN" sz="2400" dirty="0"/>
              <a:t>The level for the “main” Tiger program is obtained by calling </a:t>
            </a:r>
            <a:r>
              <a:rPr lang="en-US" altLang="zh-CN" sz="2400" b="1" dirty="0" err="1">
                <a:solidFill>
                  <a:srgbClr val="FF0000"/>
                </a:solidFill>
              </a:rPr>
              <a:t>Tr_outermost</a:t>
            </a:r>
            <a:r>
              <a:rPr lang="en-US" altLang="zh-CN" sz="2400" b="1" dirty="0">
                <a:solidFill>
                  <a:srgbClr val="FF0000"/>
                </a:solidFill>
              </a:rPr>
              <a:t>()</a:t>
            </a:r>
          </a:p>
          <a:p>
            <a:pPr marL="358775" indent="-358775"/>
            <a:endParaRPr lang="en-US" altLang="zh-CN" sz="2400" dirty="0"/>
          </a:p>
          <a:p>
            <a:pPr marL="358775" indent="-358775"/>
            <a:r>
              <a:rPr lang="en-US" altLang="zh-CN" sz="2400" dirty="0"/>
              <a:t>The function </a:t>
            </a:r>
            <a:r>
              <a:rPr lang="en-US" altLang="zh-CN" sz="2400" dirty="0" err="1"/>
              <a:t>transDec</a:t>
            </a:r>
            <a:r>
              <a:rPr lang="en-US" altLang="zh-CN" sz="2400" dirty="0"/>
              <a:t> will </a:t>
            </a:r>
            <a:r>
              <a:rPr lang="en-US" altLang="zh-CN" sz="2400" b="1" dirty="0">
                <a:solidFill>
                  <a:srgbClr val="FF0000"/>
                </a:solidFill>
              </a:rPr>
              <a:t>make a new level</a:t>
            </a:r>
          </a:p>
          <a:p>
            <a:pPr marL="358775" indent="-358775"/>
            <a:r>
              <a:rPr lang="en-US" altLang="zh-CN" sz="2400" dirty="0" err="1"/>
              <a:t>Tr_newLevel</a:t>
            </a:r>
            <a:r>
              <a:rPr lang="en-US" altLang="zh-CN" sz="2400" dirty="0"/>
              <a:t> must be told the enclosing function’s level</a:t>
            </a:r>
          </a:p>
          <a:p>
            <a:pPr marL="358775" indent="-358775"/>
            <a:endParaRPr lang="en-US" altLang="zh-CN" sz="2400" dirty="0"/>
          </a:p>
          <a:p>
            <a:pPr marL="358775" indent="-358775"/>
            <a:r>
              <a:rPr lang="en-US" altLang="zh-CN" sz="2400" dirty="0" err="1"/>
              <a:t>transDec</a:t>
            </a:r>
            <a:r>
              <a:rPr lang="en-US" altLang="zh-CN" sz="2400" dirty="0"/>
              <a:t> can pass a level to </a:t>
            </a:r>
            <a:r>
              <a:rPr lang="en-US" altLang="zh-CN" sz="2400" dirty="0" err="1"/>
              <a:t>transExp</a:t>
            </a:r>
            <a:r>
              <a:rPr lang="en-US" altLang="zh-CN" sz="2400" dirty="0"/>
              <a:t>.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标题 35843">
            <a:extLst>
              <a:ext uri="{FF2B5EF4-FFF2-40B4-BE49-F238E27FC236}">
                <a16:creationId xmlns:a16="http://schemas.microsoft.com/office/drawing/2014/main" id="{713985AC-A7CB-7DE6-6BE9-5345FB221A2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zh-CN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end of Chapter 6(2)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5123">
            <a:extLst>
              <a:ext uri="{FF2B5EF4-FFF2-40B4-BE49-F238E27FC236}">
                <a16:creationId xmlns:a16="http://schemas.microsoft.com/office/drawing/2014/main" id="{F1D5BC61-004B-8860-9074-C6CA4D93CC2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altLang="zh-CN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ACTIVATION RECORD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>
            <a:extLst>
              <a:ext uri="{FF2B5EF4-FFF2-40B4-BE49-F238E27FC236}">
                <a16:creationId xmlns:a16="http://schemas.microsoft.com/office/drawing/2014/main" id="{05A13D20-ABD9-01E8-5FEA-81ECC25EDF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6.2 FRAMES IN THE Tiger COMPILER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3" name="副标题 2">
            <a:extLst>
              <a:ext uri="{FF2B5EF4-FFF2-40B4-BE49-F238E27FC236}">
                <a16:creationId xmlns:a16="http://schemas.microsoft.com/office/drawing/2014/main" id="{1AE56D16-B436-5F98-616C-7265B430E3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759920"/>
            <a:ext cx="6858000" cy="680512"/>
          </a:xfrm>
        </p:spPr>
        <p:txBody>
          <a:bodyPr>
            <a:norm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sort of stack frames </a:t>
            </a:r>
            <a:r>
              <a:rPr lang="en-US" altLang="zh-CN" sz="2000" b="1" dirty="0"/>
              <a:t>should the Tiger compiler use?</a:t>
            </a:r>
            <a:endParaRPr lang="zh-CN" altLang="en-US" sz="2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>
            <a:extLst>
              <a:ext uri="{FF2B5EF4-FFF2-40B4-BE49-F238E27FC236}">
                <a16:creationId xmlns:a16="http://schemas.microsoft.com/office/drawing/2014/main" id="{B7B820B4-9193-FBBD-EDB0-E19C3BEDF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404813"/>
            <a:ext cx="7886700" cy="526272"/>
          </a:xfrm>
        </p:spPr>
        <p:txBody>
          <a:bodyPr>
            <a:norm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The frame interface : </a:t>
            </a:r>
            <a:r>
              <a:rPr lang="en-US" altLang="zh-CN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endParaRPr lang="zh-CN" altLang="en-US" sz="28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F2F7B66-89C5-18F9-2BD0-71D85545C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713" y="1102355"/>
            <a:ext cx="7886700" cy="4291948"/>
          </a:xfrm>
          <a:ln w="1905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en-US" altLang="zh-CN" sz="2000" dirty="0"/>
              <a:t>/* </a:t>
            </a:r>
            <a:r>
              <a:rPr lang="en-US" altLang="zh-CN" sz="2000" dirty="0" err="1"/>
              <a:t>frame.h</a:t>
            </a:r>
            <a:r>
              <a:rPr lang="en-US" altLang="zh-CN" sz="2000" dirty="0"/>
              <a:t>*/</a:t>
            </a:r>
          </a:p>
          <a:p>
            <a:pPr marL="0" indent="0">
              <a:buFontTx/>
              <a:buNone/>
              <a:defRPr/>
            </a:pPr>
            <a:r>
              <a:rPr lang="en-US" altLang="zh-CN" sz="2000" b="1" dirty="0" err="1"/>
              <a:t>typedef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struct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F_frame</a:t>
            </a:r>
            <a:r>
              <a:rPr lang="en-US" altLang="zh-CN" sz="2000" b="1" dirty="0"/>
              <a:t>_ *</a:t>
            </a:r>
            <a:r>
              <a:rPr lang="en-US" altLang="zh-CN" sz="2000" b="1" dirty="0" err="1"/>
              <a:t>F_frame</a:t>
            </a:r>
            <a:r>
              <a:rPr lang="en-US" altLang="zh-CN" sz="2000" b="1" dirty="0"/>
              <a:t>;</a:t>
            </a:r>
          </a:p>
          <a:p>
            <a:pPr marL="0" indent="0">
              <a:buFontTx/>
              <a:buNone/>
              <a:defRPr/>
            </a:pPr>
            <a:r>
              <a:rPr lang="en-US" altLang="zh-CN" sz="2000" dirty="0" err="1"/>
              <a:t>typedef</a:t>
            </a:r>
            <a:r>
              <a:rPr lang="en-US" altLang="zh-CN" sz="2000" dirty="0"/>
              <a:t> </a:t>
            </a:r>
            <a:r>
              <a:rPr lang="en-US" altLang="zh-CN" sz="2000" dirty="0" err="1"/>
              <a:t>struct</a:t>
            </a:r>
            <a:r>
              <a:rPr lang="en-US" altLang="zh-CN" sz="2000" dirty="0"/>
              <a:t> </a:t>
            </a:r>
            <a:r>
              <a:rPr lang="en-US" altLang="zh-CN" sz="2000" dirty="0" err="1"/>
              <a:t>F_access</a:t>
            </a:r>
            <a:r>
              <a:rPr lang="en-US" altLang="zh-CN" sz="2000" dirty="0"/>
              <a:t>_ *</a:t>
            </a:r>
            <a:r>
              <a:rPr lang="en-US" altLang="zh-CN" sz="2000" dirty="0" err="1"/>
              <a:t>F_access</a:t>
            </a:r>
            <a:r>
              <a:rPr lang="en-US" altLang="zh-CN" sz="2000" dirty="0"/>
              <a:t>;</a:t>
            </a:r>
          </a:p>
          <a:p>
            <a:pPr marL="0" indent="0">
              <a:buFontTx/>
              <a:buNone/>
              <a:defRPr/>
            </a:pPr>
            <a:endParaRPr lang="en-US" altLang="zh-CN" sz="2000" dirty="0"/>
          </a:p>
          <a:p>
            <a:pPr marL="0" indent="0">
              <a:buFontTx/>
              <a:buNone/>
              <a:defRPr/>
            </a:pPr>
            <a:r>
              <a:rPr lang="en-US" altLang="zh-CN" sz="2000" dirty="0" err="1"/>
              <a:t>typedef</a:t>
            </a:r>
            <a:r>
              <a:rPr lang="en-US" altLang="zh-CN" sz="2000" dirty="0"/>
              <a:t> </a:t>
            </a:r>
            <a:r>
              <a:rPr lang="en-US" altLang="zh-CN" sz="2000" dirty="0" err="1"/>
              <a:t>struct</a:t>
            </a:r>
            <a:r>
              <a:rPr lang="en-US" altLang="zh-CN" sz="2000" dirty="0"/>
              <a:t> </a:t>
            </a:r>
            <a:r>
              <a:rPr lang="en-US" altLang="zh-CN" sz="2000" dirty="0" err="1"/>
              <a:t>F_accessList</a:t>
            </a:r>
            <a:r>
              <a:rPr lang="en-US" altLang="zh-CN" sz="2000" dirty="0"/>
              <a:t>_ *</a:t>
            </a:r>
            <a:r>
              <a:rPr lang="en-US" altLang="zh-CN" sz="2000" dirty="0" err="1"/>
              <a:t>F_accessList</a:t>
            </a:r>
            <a:r>
              <a:rPr lang="en-US" altLang="zh-CN" sz="2000" dirty="0"/>
              <a:t>;</a:t>
            </a:r>
          </a:p>
          <a:p>
            <a:pPr marL="0" indent="0">
              <a:buFontTx/>
              <a:buNone/>
              <a:defRPr/>
            </a:pPr>
            <a:r>
              <a:rPr lang="en-US" altLang="zh-CN" sz="2000" dirty="0" err="1"/>
              <a:t>Struct</a:t>
            </a:r>
            <a:r>
              <a:rPr lang="en-US" altLang="zh-CN" sz="2000" dirty="0"/>
              <a:t> </a:t>
            </a:r>
            <a:r>
              <a:rPr lang="en-US" altLang="zh-CN" sz="2000" dirty="0" err="1"/>
              <a:t>F_accessList</a:t>
            </a:r>
            <a:r>
              <a:rPr lang="en-US" altLang="zh-CN" sz="2000" dirty="0"/>
              <a:t>_  {</a:t>
            </a:r>
            <a:r>
              <a:rPr lang="en-US" altLang="zh-CN" sz="2000" dirty="0" err="1"/>
              <a:t>F_access</a:t>
            </a:r>
            <a:r>
              <a:rPr lang="en-US" altLang="zh-CN" sz="2000" dirty="0"/>
              <a:t> head; </a:t>
            </a:r>
            <a:r>
              <a:rPr lang="en-US" altLang="zh-CN" sz="2000" dirty="0" err="1"/>
              <a:t>F_accessList</a:t>
            </a:r>
            <a:r>
              <a:rPr lang="en-US" altLang="zh-CN" sz="2000" dirty="0"/>
              <a:t> tail; };</a:t>
            </a:r>
          </a:p>
          <a:p>
            <a:pPr marL="0" indent="0">
              <a:buFontTx/>
              <a:buNone/>
              <a:defRPr/>
            </a:pPr>
            <a:endParaRPr lang="en-US" altLang="zh-CN" sz="2000" dirty="0"/>
          </a:p>
          <a:p>
            <a:pPr marL="0" indent="0">
              <a:buFontTx/>
              <a:buNone/>
              <a:defRPr/>
            </a:pPr>
            <a:r>
              <a:rPr lang="en-US" altLang="zh-CN" sz="2000" dirty="0" err="1"/>
              <a:t>F_frame</a:t>
            </a:r>
            <a:r>
              <a:rPr lang="en-US" altLang="zh-CN" sz="2000" dirty="0"/>
              <a:t> </a:t>
            </a:r>
            <a:r>
              <a:rPr lang="en-US" altLang="zh-CN" sz="2000" dirty="0" err="1"/>
              <a:t>F_newFrame</a:t>
            </a:r>
            <a:r>
              <a:rPr lang="en-US" altLang="zh-CN" sz="2000" dirty="0"/>
              <a:t>( </a:t>
            </a:r>
            <a:r>
              <a:rPr lang="en-US" altLang="zh-CN" sz="2000" b="1" dirty="0" err="1"/>
              <a:t>Temp_label</a:t>
            </a:r>
            <a:r>
              <a:rPr lang="en-US" altLang="zh-CN" sz="2000" b="1" dirty="0"/>
              <a:t> name, </a:t>
            </a:r>
            <a:r>
              <a:rPr lang="en-US" altLang="zh-CN" sz="2000" b="1" dirty="0" err="1"/>
              <a:t>U_boolList</a:t>
            </a:r>
            <a:r>
              <a:rPr lang="en-US" altLang="zh-CN" sz="2000" b="1" dirty="0"/>
              <a:t> formals </a:t>
            </a:r>
            <a:r>
              <a:rPr lang="en-US" altLang="zh-CN" sz="2000" dirty="0"/>
              <a:t>);</a:t>
            </a:r>
          </a:p>
          <a:p>
            <a:pPr marL="0" indent="0">
              <a:buFontTx/>
              <a:buNone/>
              <a:defRPr/>
            </a:pPr>
            <a:r>
              <a:rPr lang="en-US" altLang="zh-CN" sz="2000" dirty="0" err="1"/>
              <a:t>Temp_label</a:t>
            </a:r>
            <a:r>
              <a:rPr lang="en-US" altLang="zh-CN" sz="2000" dirty="0"/>
              <a:t> </a:t>
            </a:r>
            <a:r>
              <a:rPr lang="en-US" altLang="zh-CN" sz="2000" dirty="0" err="1"/>
              <a:t>F_name</a:t>
            </a:r>
            <a:r>
              <a:rPr lang="en-US" altLang="zh-CN" sz="2000" dirty="0"/>
              <a:t>(</a:t>
            </a:r>
            <a:r>
              <a:rPr lang="en-US" altLang="zh-CN" sz="2000" dirty="0" err="1"/>
              <a:t>F_frame</a:t>
            </a:r>
            <a:r>
              <a:rPr lang="en-US" altLang="zh-CN" sz="2000" dirty="0"/>
              <a:t> f);</a:t>
            </a:r>
          </a:p>
          <a:p>
            <a:pPr marL="0" indent="0">
              <a:buFontTx/>
              <a:buNone/>
              <a:defRPr/>
            </a:pPr>
            <a:r>
              <a:rPr lang="en-US" altLang="zh-CN" sz="2000" dirty="0" err="1"/>
              <a:t>F_accessList</a:t>
            </a:r>
            <a:r>
              <a:rPr lang="en-US" altLang="zh-CN" sz="2000" dirty="0"/>
              <a:t> </a:t>
            </a:r>
            <a:r>
              <a:rPr lang="en-US" altLang="zh-CN" sz="2000" dirty="0" err="1"/>
              <a:t>F_formals</a:t>
            </a:r>
            <a:r>
              <a:rPr lang="en-US" altLang="zh-CN" sz="2000" dirty="0"/>
              <a:t>(</a:t>
            </a:r>
            <a:r>
              <a:rPr lang="en-US" altLang="zh-CN" sz="2000" dirty="0" err="1"/>
              <a:t>F_frame</a:t>
            </a:r>
            <a:r>
              <a:rPr lang="en-US" altLang="zh-CN" sz="2000" dirty="0"/>
              <a:t> f);</a:t>
            </a:r>
          </a:p>
          <a:p>
            <a:pPr marL="0" indent="0">
              <a:buFontTx/>
              <a:buNone/>
              <a:defRPr/>
            </a:pPr>
            <a:r>
              <a:rPr lang="en-US" altLang="zh-CN" sz="2000" b="1" dirty="0" err="1"/>
              <a:t>F_access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F_allocLocal</a:t>
            </a:r>
            <a:r>
              <a:rPr lang="en-US" altLang="zh-CN" sz="2000" b="1" dirty="0"/>
              <a:t>(</a:t>
            </a:r>
            <a:r>
              <a:rPr lang="en-US" altLang="zh-CN" sz="2000" b="1" dirty="0" err="1"/>
              <a:t>F_frame</a:t>
            </a:r>
            <a:r>
              <a:rPr lang="en-US" altLang="zh-CN" sz="2000" b="1" dirty="0"/>
              <a:t> f, </a:t>
            </a:r>
            <a:r>
              <a:rPr lang="en-US" altLang="zh-CN" sz="2000" b="1" dirty="0" err="1">
                <a:solidFill>
                  <a:srgbClr val="FF0000"/>
                </a:solidFill>
              </a:rPr>
              <a:t>bool</a:t>
            </a:r>
            <a:r>
              <a:rPr lang="en-US" altLang="zh-CN" sz="2000" b="1" dirty="0">
                <a:solidFill>
                  <a:srgbClr val="FF0000"/>
                </a:solidFill>
              </a:rPr>
              <a:t> escape</a:t>
            </a:r>
            <a:r>
              <a:rPr lang="en-US" altLang="zh-CN" sz="2000" b="1" dirty="0"/>
              <a:t>)</a:t>
            </a:r>
          </a:p>
          <a:p>
            <a:pPr marL="0" indent="0">
              <a:buFontTx/>
              <a:buNone/>
              <a:defRPr/>
            </a:pPr>
            <a:endParaRPr lang="en-US" altLang="zh-CN" sz="2000" dirty="0"/>
          </a:p>
          <a:p>
            <a:pPr marL="0" indent="0">
              <a:buFontTx/>
              <a:buNone/>
              <a:defRPr/>
            </a:pPr>
            <a:endParaRPr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646BEAB8-FC2E-C857-E16C-90050208B5C1}"/>
              </a:ext>
            </a:extLst>
          </p:cNvPr>
          <p:cNvSpPr txBox="1"/>
          <p:nvPr/>
        </p:nvSpPr>
        <p:spPr>
          <a:xfrm>
            <a:off x="512511" y="5565574"/>
            <a:ext cx="765993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zh-CN" sz="2000" b="1" dirty="0"/>
              <a:t>Implemented by a module </a:t>
            </a:r>
            <a:r>
              <a:rPr lang="en-US" altLang="zh-CN" sz="2000" b="1" dirty="0">
                <a:solidFill>
                  <a:srgbClr val="FF0000"/>
                </a:solidFill>
              </a:rPr>
              <a:t>specific to the target machine</a:t>
            </a:r>
            <a:r>
              <a:rPr lang="en-US" altLang="zh-CN" sz="2000" b="1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zh-CN" sz="2000" b="1" dirty="0"/>
              <a:t>Accessed by the </a:t>
            </a:r>
            <a:r>
              <a:rPr lang="en-US" altLang="zh-CN" sz="2000" b="1" dirty="0">
                <a:solidFill>
                  <a:srgbClr val="FF0000"/>
                </a:solidFill>
              </a:rPr>
              <a:t>machine-independent parts </a:t>
            </a:r>
            <a:r>
              <a:rPr lang="en-US" altLang="zh-CN" sz="2000" b="1" dirty="0"/>
              <a:t>of the compiler</a:t>
            </a:r>
            <a:r>
              <a:rPr lang="en-US" altLang="zh-CN" sz="1800" b="1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">
            <a:extLst>
              <a:ext uri="{FF2B5EF4-FFF2-40B4-BE49-F238E27FC236}">
                <a16:creationId xmlns:a16="http://schemas.microsoft.com/office/drawing/2014/main" id="{21BB604A-D683-0FC9-73A3-6FB54FDD5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342267"/>
            <a:ext cx="7886700" cy="733470"/>
          </a:xfrm>
        </p:spPr>
        <p:txBody>
          <a:bodyPr>
            <a:norm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The type </a:t>
            </a:r>
            <a:r>
              <a:rPr lang="en-US" altLang="zh-CN" sz="2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F_frame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417E2A-4295-C5E2-47F2-F0DB3FC3F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312863"/>
            <a:ext cx="8229600" cy="2877589"/>
          </a:xfrm>
        </p:spPr>
        <p:txBody>
          <a:bodyPr/>
          <a:lstStyle/>
          <a:p>
            <a:pPr marL="358775" indent="-358775">
              <a:defRPr/>
            </a:pPr>
            <a:r>
              <a:rPr lang="en-US" altLang="zh-CN" sz="2400" b="1" dirty="0"/>
              <a:t>Holding the </a:t>
            </a:r>
            <a:r>
              <a:rPr lang="en-US" altLang="zh-CN" sz="2400" b="1" dirty="0">
                <a:solidFill>
                  <a:srgbClr val="0070C0"/>
                </a:solidFill>
              </a:rPr>
              <a:t>information</a:t>
            </a:r>
            <a:r>
              <a:rPr lang="en-US" altLang="zh-CN" sz="2400" b="1" dirty="0"/>
              <a:t> about </a:t>
            </a:r>
            <a:r>
              <a:rPr lang="en-US" altLang="zh-CN" sz="2400" b="1" dirty="0">
                <a:solidFill>
                  <a:srgbClr val="FF0000"/>
                </a:solidFill>
              </a:rPr>
              <a:t>formal parameters </a:t>
            </a:r>
            <a:r>
              <a:rPr lang="en-US" altLang="zh-CN" sz="2400" b="1" dirty="0"/>
              <a:t>and </a:t>
            </a:r>
            <a:r>
              <a:rPr lang="en-US" altLang="zh-CN" sz="2400" b="1" dirty="0">
                <a:solidFill>
                  <a:srgbClr val="FF0000"/>
                </a:solidFill>
              </a:rPr>
              <a:t>local variables</a:t>
            </a:r>
            <a:r>
              <a:rPr lang="en-US" altLang="zh-CN" sz="2400" b="1" dirty="0"/>
              <a:t> allocated in the frame.</a:t>
            </a:r>
          </a:p>
          <a:p>
            <a:pPr marL="358775" indent="-358775">
              <a:defRPr/>
            </a:pPr>
            <a:endParaRPr lang="en-US" altLang="zh-CN" sz="2000" b="1" dirty="0"/>
          </a:p>
          <a:p>
            <a:pPr marL="358775" indent="-358775">
              <a:defRPr/>
            </a:pPr>
            <a:r>
              <a:rPr lang="en-US" altLang="zh-CN" sz="2400" dirty="0"/>
              <a:t>A three-argument function named g </a:t>
            </a:r>
            <a:r>
              <a:rPr lang="en-US" altLang="zh-CN" sz="2400" b="1" dirty="0"/>
              <a:t>with first argument escapes</a:t>
            </a:r>
            <a:r>
              <a:rPr lang="en-US" altLang="zh-CN" sz="2400" dirty="0"/>
              <a:t>.</a:t>
            </a:r>
          </a:p>
          <a:p>
            <a:pPr marL="457200" lvl="1" indent="0">
              <a:buFontTx/>
              <a:buNone/>
              <a:defRPr/>
            </a:pPr>
            <a:r>
              <a:rPr lang="en-US" altLang="zh-CN" sz="2000" dirty="0" err="1"/>
              <a:t>F_newFrame</a:t>
            </a:r>
            <a:r>
              <a:rPr lang="en-US" altLang="zh-CN" sz="2000" dirty="0"/>
              <a:t>(g, </a:t>
            </a:r>
            <a:r>
              <a:rPr lang="en-US" altLang="zh-CN" sz="2000" dirty="0" err="1"/>
              <a:t>U_BoolList</a:t>
            </a:r>
            <a:r>
              <a:rPr lang="en-US" altLang="zh-CN" sz="2000" dirty="0"/>
              <a:t>(</a:t>
            </a:r>
            <a:r>
              <a:rPr lang="en-US" altLang="zh-CN" sz="2000" b="1" dirty="0"/>
              <a:t>TRUE</a:t>
            </a:r>
            <a:r>
              <a:rPr lang="en-US" altLang="zh-CN" sz="2000" dirty="0"/>
              <a:t>,</a:t>
            </a:r>
          </a:p>
          <a:p>
            <a:pPr marL="457200" lvl="1" indent="0">
              <a:buFontTx/>
              <a:buNone/>
              <a:defRPr/>
            </a:pPr>
            <a:r>
              <a:rPr lang="en-US" altLang="zh-CN" sz="2000" dirty="0"/>
              <a:t>                            </a:t>
            </a:r>
            <a:r>
              <a:rPr lang="en-US" altLang="zh-CN" sz="2000" dirty="0" err="1"/>
              <a:t>U_BoolList</a:t>
            </a:r>
            <a:r>
              <a:rPr lang="en-US" altLang="zh-CN" sz="2000" dirty="0"/>
              <a:t>(FALSE, </a:t>
            </a:r>
            <a:r>
              <a:rPr lang="en-US" altLang="zh-CN" sz="2000" dirty="0" err="1"/>
              <a:t>U_BoolList</a:t>
            </a:r>
            <a:r>
              <a:rPr lang="en-US" altLang="zh-CN" sz="2000" dirty="0"/>
              <a:t>(FALSE, NULL)))) </a:t>
            </a:r>
          </a:p>
          <a:p>
            <a:pPr marL="457200" lvl="1" indent="0">
              <a:buFontTx/>
              <a:buNone/>
              <a:defRPr/>
            </a:pPr>
            <a:endParaRPr lang="en-US" altLang="zh-CN" sz="2000" dirty="0"/>
          </a:p>
          <a:p>
            <a:pPr marL="0" indent="0">
              <a:buFontTx/>
              <a:buNone/>
              <a:defRPr/>
            </a:pPr>
            <a:endParaRPr lang="en-US" altLang="zh-CN" sz="2400" dirty="0"/>
          </a:p>
          <a:p>
            <a:pPr marL="0" indent="0">
              <a:buFontTx/>
              <a:buNone/>
              <a:defRPr/>
            </a:pP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>
            <a:extLst>
              <a:ext uri="{FF2B5EF4-FFF2-40B4-BE49-F238E27FC236}">
                <a16:creationId xmlns:a16="http://schemas.microsoft.com/office/drawing/2014/main" id="{B97E74DF-A572-01AA-FE68-C92F1286D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308" y="481923"/>
            <a:ext cx="7886700" cy="519695"/>
          </a:xfrm>
        </p:spPr>
        <p:txBody>
          <a:bodyPr>
            <a:norm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zh-CN" sz="2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F_access</a:t>
            </a: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 type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67BD806-F1B0-6764-B4E9-18C796904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576" y="1923515"/>
            <a:ext cx="7644121" cy="4368742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altLang="zh-CN" sz="2000" dirty="0"/>
              <a:t>     </a:t>
            </a:r>
            <a:r>
              <a:rPr lang="en-US" altLang="zh-CN" sz="2400" dirty="0"/>
              <a:t>/*</a:t>
            </a:r>
            <a:r>
              <a:rPr lang="en-US" altLang="zh-CN" sz="2400" dirty="0" err="1">
                <a:solidFill>
                  <a:srgbClr val="FF0000"/>
                </a:solidFill>
              </a:rPr>
              <a:t>mipsframe.c</a:t>
            </a:r>
            <a:r>
              <a:rPr lang="en-US" altLang="zh-CN" sz="2400" dirty="0"/>
              <a:t>*/</a:t>
            </a:r>
          </a:p>
          <a:p>
            <a:pPr marL="0" indent="0">
              <a:buFontTx/>
              <a:buNone/>
              <a:defRPr/>
            </a:pPr>
            <a:r>
              <a:rPr lang="en-US" altLang="zh-CN" sz="2400" dirty="0"/>
              <a:t>    #include “</a:t>
            </a:r>
            <a:r>
              <a:rPr lang="en-US" altLang="zh-CN" sz="2400" dirty="0" err="1"/>
              <a:t>frame.h</a:t>
            </a:r>
            <a:r>
              <a:rPr lang="en-US" altLang="zh-CN" sz="2400" dirty="0"/>
              <a:t>”</a:t>
            </a:r>
          </a:p>
          <a:p>
            <a:pPr marL="0" indent="0">
              <a:buFontTx/>
              <a:buNone/>
              <a:defRPr/>
            </a:pPr>
            <a:r>
              <a:rPr lang="en-US" altLang="zh-CN" sz="2400" dirty="0"/>
              <a:t>    </a:t>
            </a:r>
            <a:r>
              <a:rPr lang="en-US" altLang="zh-CN" sz="2400" dirty="0" err="1"/>
              <a:t>struct</a:t>
            </a:r>
            <a:r>
              <a:rPr lang="en-US" altLang="zh-CN" sz="2400" dirty="0"/>
              <a:t> </a:t>
            </a:r>
            <a:r>
              <a:rPr lang="en-US" altLang="zh-CN" sz="2400" dirty="0" err="1"/>
              <a:t>F_access</a:t>
            </a:r>
            <a:endParaRPr lang="en-US" altLang="zh-CN" sz="2400" dirty="0"/>
          </a:p>
          <a:p>
            <a:pPr marL="0" indent="0">
              <a:buFontTx/>
              <a:buNone/>
              <a:defRPr/>
            </a:pPr>
            <a:r>
              <a:rPr lang="en-US" altLang="zh-CN" sz="2400" dirty="0"/>
              <a:t>              { </a:t>
            </a:r>
            <a:r>
              <a:rPr lang="en-US" altLang="zh-CN" sz="2400" dirty="0" err="1"/>
              <a:t>enum</a:t>
            </a:r>
            <a:r>
              <a:rPr lang="en-US" altLang="zh-CN" sz="2400" dirty="0"/>
              <a:t> {</a:t>
            </a:r>
            <a:r>
              <a:rPr lang="en-US" altLang="zh-CN" sz="2400" dirty="0" err="1"/>
              <a:t>inFrame</a:t>
            </a:r>
            <a:r>
              <a:rPr lang="en-US" altLang="zh-CN" sz="2400" dirty="0"/>
              <a:t>, </a:t>
            </a:r>
            <a:r>
              <a:rPr lang="en-US" altLang="zh-CN" sz="2400" dirty="0" err="1"/>
              <a:t>inReg</a:t>
            </a:r>
            <a:r>
              <a:rPr lang="en-US" altLang="zh-CN" sz="2400" dirty="0"/>
              <a:t>} </a:t>
            </a:r>
            <a:r>
              <a:rPr lang="en-US" altLang="zh-CN" sz="2400" dirty="0">
                <a:solidFill>
                  <a:srgbClr val="FF0000"/>
                </a:solidFill>
              </a:rPr>
              <a:t>kind</a:t>
            </a:r>
            <a:r>
              <a:rPr lang="en-US" altLang="zh-CN" sz="2400" dirty="0"/>
              <a:t>;</a:t>
            </a:r>
          </a:p>
          <a:p>
            <a:pPr marL="0" indent="0">
              <a:buFontTx/>
              <a:buNone/>
              <a:defRPr/>
            </a:pPr>
            <a:r>
              <a:rPr lang="en-US" altLang="zh-CN" sz="2400" dirty="0"/>
              <a:t>                 union {</a:t>
            </a:r>
            <a:r>
              <a:rPr lang="en-US" altLang="zh-CN" sz="2400" dirty="0" err="1"/>
              <a:t>int</a:t>
            </a:r>
            <a:r>
              <a:rPr lang="en-US" altLang="zh-CN" sz="2400" dirty="0"/>
              <a:t> offset; </a:t>
            </a:r>
          </a:p>
          <a:p>
            <a:pPr marL="0" indent="0">
              <a:buFontTx/>
              <a:buNone/>
              <a:defRPr/>
            </a:pPr>
            <a:r>
              <a:rPr lang="en-US" altLang="zh-CN" sz="2400" dirty="0"/>
              <a:t>                            </a:t>
            </a:r>
            <a:r>
              <a:rPr lang="en-US" altLang="zh-CN" sz="2400" dirty="0" err="1"/>
              <a:t>Temp_temp</a:t>
            </a:r>
            <a:r>
              <a:rPr lang="en-US" altLang="zh-CN" sz="2400" dirty="0"/>
              <a:t> </a:t>
            </a:r>
            <a:r>
              <a:rPr lang="en-US" altLang="zh-CN" sz="2400" dirty="0" err="1"/>
              <a:t>reg</a:t>
            </a:r>
            <a:r>
              <a:rPr lang="en-US" altLang="zh-CN" sz="2400" dirty="0"/>
              <a:t>;</a:t>
            </a:r>
          </a:p>
          <a:p>
            <a:pPr marL="0" indent="0">
              <a:buFontTx/>
              <a:buNone/>
              <a:defRPr/>
            </a:pPr>
            <a:r>
              <a:rPr lang="en-US" altLang="zh-CN" sz="2400" dirty="0"/>
              <a:t>                           } </a:t>
            </a:r>
            <a:r>
              <a:rPr lang="en-US" altLang="zh-CN" sz="2400" b="1" dirty="0"/>
              <a:t>u</a:t>
            </a:r>
            <a:r>
              <a:rPr lang="en-US" altLang="zh-CN" sz="2400" dirty="0"/>
              <a:t>; };</a:t>
            </a:r>
          </a:p>
          <a:p>
            <a:pPr marL="0" indent="0">
              <a:buFontTx/>
              <a:buNone/>
              <a:defRPr/>
            </a:pPr>
            <a:r>
              <a:rPr lang="en-US" altLang="zh-CN" sz="2400" dirty="0"/>
              <a:t>     static </a:t>
            </a:r>
            <a:r>
              <a:rPr lang="en-US" altLang="zh-CN" sz="2400" dirty="0" err="1"/>
              <a:t>F_access</a:t>
            </a:r>
            <a:r>
              <a:rPr lang="en-US" altLang="zh-CN" sz="2400" dirty="0"/>
              <a:t> </a:t>
            </a:r>
            <a:r>
              <a:rPr lang="en-US" altLang="zh-CN" sz="2400" dirty="0" err="1"/>
              <a:t>InFrame</a:t>
            </a:r>
            <a:r>
              <a:rPr lang="en-US" altLang="zh-CN" sz="2400" dirty="0"/>
              <a:t>(</a:t>
            </a:r>
            <a:r>
              <a:rPr lang="en-US" altLang="zh-CN" sz="2400" dirty="0" err="1"/>
              <a:t>int</a:t>
            </a:r>
            <a:r>
              <a:rPr lang="en-US" altLang="zh-CN" sz="2400" dirty="0"/>
              <a:t> offset);</a:t>
            </a:r>
          </a:p>
          <a:p>
            <a:pPr marL="0" indent="0">
              <a:buFontTx/>
              <a:buNone/>
              <a:defRPr/>
            </a:pPr>
            <a:r>
              <a:rPr lang="en-US" altLang="zh-CN" sz="2400" dirty="0"/>
              <a:t>     static </a:t>
            </a:r>
            <a:r>
              <a:rPr lang="en-US" altLang="zh-CN" sz="2400" dirty="0" err="1"/>
              <a:t>F_access</a:t>
            </a:r>
            <a:r>
              <a:rPr lang="en-US" altLang="zh-CN" sz="2400" dirty="0"/>
              <a:t> </a:t>
            </a:r>
            <a:r>
              <a:rPr lang="en-US" altLang="zh-CN" sz="2400" dirty="0" err="1"/>
              <a:t>InReg</a:t>
            </a:r>
            <a:r>
              <a:rPr lang="en-US" altLang="zh-CN" sz="2400" dirty="0"/>
              <a:t>(</a:t>
            </a:r>
            <a:r>
              <a:rPr lang="en-US" altLang="zh-CN" sz="2400" dirty="0" err="1"/>
              <a:t>Temp_temp</a:t>
            </a:r>
            <a:r>
              <a:rPr lang="en-US" altLang="zh-CN" sz="2400" dirty="0"/>
              <a:t> </a:t>
            </a:r>
            <a:r>
              <a:rPr lang="en-US" altLang="zh-CN" sz="2400" dirty="0" err="1"/>
              <a:t>reg</a:t>
            </a:r>
            <a:r>
              <a:rPr lang="en-US" altLang="zh-CN" sz="2400" dirty="0"/>
              <a:t>)</a:t>
            </a:r>
          </a:p>
          <a:p>
            <a:pPr marL="0" indent="0">
              <a:buFontTx/>
              <a:buNone/>
              <a:defRPr/>
            </a:pPr>
            <a:endParaRPr lang="en-US" altLang="zh-CN" sz="2400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2A84AE46-5591-7483-B6BF-D84E57D553E4}"/>
              </a:ext>
            </a:extLst>
          </p:cNvPr>
          <p:cNvSpPr txBox="1"/>
          <p:nvPr/>
        </p:nvSpPr>
        <p:spPr>
          <a:xfrm>
            <a:off x="539749" y="1367168"/>
            <a:ext cx="78866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altLang="zh-CN" sz="2400" dirty="0" err="1"/>
              <a:t>F_access</a:t>
            </a:r>
            <a:r>
              <a:rPr lang="en-US" altLang="zh-CN" sz="2400" dirty="0"/>
              <a:t> type </a:t>
            </a:r>
            <a:r>
              <a:rPr lang="en-US" altLang="zh-CN" sz="2400" b="1" dirty="0"/>
              <a:t>describes formals and locals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>
            <a:extLst>
              <a:ext uri="{FF2B5EF4-FFF2-40B4-BE49-F238E27FC236}">
                <a16:creationId xmlns:a16="http://schemas.microsoft.com/office/drawing/2014/main" id="{0CFB0E6B-0455-FD3E-0768-82DBA145E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572" y="434694"/>
            <a:ext cx="7886700" cy="529538"/>
          </a:xfrm>
        </p:spPr>
        <p:txBody>
          <a:bodyPr>
            <a:norm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zh-CN" sz="2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F_formals</a:t>
            </a: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 interface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2830BBB-4EB4-22C0-3F28-85FA94D06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512" y="1510216"/>
            <a:ext cx="8229600" cy="4180115"/>
          </a:xfrm>
        </p:spPr>
        <p:txBody>
          <a:bodyPr/>
          <a:lstStyle/>
          <a:p>
            <a:pPr marL="358775" indent="-358775">
              <a:defRPr/>
            </a:pPr>
            <a:r>
              <a:rPr lang="en-US" altLang="zh-CN" sz="2400" dirty="0"/>
              <a:t>Parameters may be </a:t>
            </a:r>
            <a:r>
              <a:rPr lang="en-US" altLang="zh-CN" sz="2400" b="1" dirty="0"/>
              <a:t>seen differently </a:t>
            </a:r>
            <a:r>
              <a:rPr lang="en-US" altLang="zh-CN" sz="2400" dirty="0"/>
              <a:t>by the caller and the </a:t>
            </a:r>
            <a:r>
              <a:rPr lang="en-US" altLang="zh-CN" sz="2400" dirty="0" err="1"/>
              <a:t>callee</a:t>
            </a:r>
            <a:r>
              <a:rPr lang="en-US" altLang="zh-CN" sz="2400" dirty="0"/>
              <a:t>.</a:t>
            </a:r>
          </a:p>
          <a:p>
            <a:pPr marL="358775" indent="-358775">
              <a:defRPr/>
            </a:pPr>
            <a:endParaRPr lang="en-US" altLang="zh-CN" sz="2400" dirty="0"/>
          </a:p>
          <a:p>
            <a:pPr marL="358775" indent="-358775">
              <a:defRPr/>
            </a:pPr>
            <a:r>
              <a:rPr lang="en-US" altLang="zh-CN" sz="2400" dirty="0"/>
              <a:t>The </a:t>
            </a:r>
            <a:r>
              <a:rPr lang="en-US" altLang="zh-CN" sz="2400" b="1" dirty="0">
                <a:solidFill>
                  <a:srgbClr val="FF0000"/>
                </a:solidFill>
              </a:rPr>
              <a:t>“shift of view” </a:t>
            </a:r>
            <a:r>
              <a:rPr lang="en-US" altLang="zh-CN" sz="2400" dirty="0"/>
              <a:t>depends on the calling conventions of the target machine handled by the frame module.</a:t>
            </a:r>
          </a:p>
          <a:p>
            <a:pPr marL="358775" indent="-358775">
              <a:defRPr/>
            </a:pPr>
            <a:endParaRPr lang="en-US" altLang="zh-CN" sz="2400" dirty="0"/>
          </a:p>
          <a:p>
            <a:pPr marL="358775" indent="-358775">
              <a:defRPr/>
            </a:pPr>
            <a:r>
              <a:rPr lang="en-US" altLang="zh-CN" sz="2400" dirty="0" err="1"/>
              <a:t>newFrame</a:t>
            </a:r>
            <a:r>
              <a:rPr lang="en-US" altLang="zh-CN" sz="2400" dirty="0"/>
              <a:t> must calculate two things for each formal parameter.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altLang="zh-CN" sz="2000" b="1" dirty="0">
                <a:solidFill>
                  <a:srgbClr val="FF0000"/>
                </a:solidFill>
              </a:rPr>
              <a:t>How</a:t>
            </a:r>
            <a:r>
              <a:rPr lang="en-US" altLang="zh-CN" sz="2000" dirty="0"/>
              <a:t> the parameter will be seen from inside the function(in a register, or in a frame location);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altLang="zh-CN" sz="2000" b="1" dirty="0">
                <a:solidFill>
                  <a:srgbClr val="FF0000"/>
                </a:solidFill>
              </a:rPr>
              <a:t>What</a:t>
            </a:r>
            <a:r>
              <a:rPr lang="en-US" altLang="zh-CN" sz="2000" dirty="0"/>
              <a:t> instructions must be produced to implement the “View shift”</a:t>
            </a:r>
          </a:p>
          <a:p>
            <a:pPr marL="0" indent="0">
              <a:buFontTx/>
              <a:buNone/>
              <a:defRPr/>
            </a:pPr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">
            <a:extLst>
              <a:ext uri="{FF2B5EF4-FFF2-40B4-BE49-F238E27FC236}">
                <a16:creationId xmlns:a16="http://schemas.microsoft.com/office/drawing/2014/main" id="{8955DCF5-EA43-0A0E-7140-3ACC333CD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371" y="377572"/>
            <a:ext cx="7886700" cy="608480"/>
          </a:xfrm>
        </p:spPr>
        <p:txBody>
          <a:bodyPr>
            <a:norm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Representation of Frame Descriptions 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D48CB0-F572-DC71-8F75-DE43234F2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312863"/>
            <a:ext cx="7657883" cy="2298688"/>
          </a:xfrm>
        </p:spPr>
        <p:txBody>
          <a:bodyPr/>
          <a:lstStyle/>
          <a:p>
            <a:pPr marL="266700" indent="-266700">
              <a:defRPr/>
            </a:pP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 from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any clients of the Frame module.</a:t>
            </a:r>
          </a:p>
          <a:p>
            <a:pPr marL="266700" indent="-266700">
              <a:defRPr/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A data structure holding: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The locations of all the formals,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Instructions required to implement the “View shift”,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The number of locals allocated so far,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And the label at which the function’s machine is to begin</a:t>
            </a:r>
          </a:p>
          <a:p>
            <a:pPr lvl="1">
              <a:defRPr/>
            </a:pPr>
            <a:endParaRPr lang="en-US" altLang="zh-CN" sz="1600" dirty="0"/>
          </a:p>
          <a:p>
            <a:pPr marL="0" indent="0">
              <a:buFontTx/>
              <a:buNone/>
              <a:defRPr/>
            </a:pP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1339</Words>
  <Application>Microsoft Office PowerPoint</Application>
  <PresentationFormat>全屏显示(4:3)</PresentationFormat>
  <Paragraphs>187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8" baseType="lpstr">
      <vt:lpstr>等线</vt:lpstr>
      <vt:lpstr>等线 Light</vt:lpstr>
      <vt:lpstr>Arial</vt:lpstr>
      <vt:lpstr>Times New Roman</vt:lpstr>
      <vt:lpstr>Wingdings</vt:lpstr>
      <vt:lpstr>Office 主题​​</vt:lpstr>
      <vt:lpstr>Compiler Principle </vt:lpstr>
      <vt:lpstr>Content</vt:lpstr>
      <vt:lpstr>6 ACTIVATION RECORD</vt:lpstr>
      <vt:lpstr> 6.2 FRAMES IN THE Tiger COMPILER</vt:lpstr>
      <vt:lpstr>The frame interface : abstract</vt:lpstr>
      <vt:lpstr>The type F_frame</vt:lpstr>
      <vt:lpstr>The F_access type</vt:lpstr>
      <vt:lpstr>The F_formals interface</vt:lpstr>
      <vt:lpstr>Representation of Frame Descriptions </vt:lpstr>
      <vt:lpstr>Representation of Frame Description </vt:lpstr>
      <vt:lpstr>Representation of Frame Description </vt:lpstr>
      <vt:lpstr>Representation of Frame Description </vt:lpstr>
      <vt:lpstr>Local Variables</vt:lpstr>
      <vt:lpstr>Calculating Escape</vt:lpstr>
      <vt:lpstr>Calculating Escape</vt:lpstr>
      <vt:lpstr>Temporaries and Labels</vt:lpstr>
      <vt:lpstr>Two Layers of Abstraction</vt:lpstr>
      <vt:lpstr>Two Layers of Abstraction</vt:lpstr>
      <vt:lpstr>Managing Static Links</vt:lpstr>
      <vt:lpstr>Managing Static Links</vt:lpstr>
      <vt:lpstr>Keeping Track of Levels</vt:lpstr>
      <vt:lpstr>The end of Chapter 6(2)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Lu Dongming</dc:creator>
  <cp:lastModifiedBy>Dongming Lu</cp:lastModifiedBy>
  <cp:revision>31</cp:revision>
  <dcterms:created xsi:type="dcterms:W3CDTF">2023-01-15T08:32:13Z</dcterms:created>
  <dcterms:modified xsi:type="dcterms:W3CDTF">2025-03-10T09:28:17Z</dcterms:modified>
</cp:coreProperties>
</file>