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8" r:id="rId2"/>
    <p:sldId id="300" r:id="rId3"/>
    <p:sldId id="283" r:id="rId4"/>
    <p:sldId id="257" r:id="rId5"/>
    <p:sldId id="457" r:id="rId6"/>
    <p:sldId id="259" r:id="rId7"/>
    <p:sldId id="284" r:id="rId8"/>
    <p:sldId id="261" r:id="rId9"/>
    <p:sldId id="260" r:id="rId10"/>
    <p:sldId id="286" r:id="rId11"/>
    <p:sldId id="263" r:id="rId12"/>
    <p:sldId id="264" r:id="rId13"/>
    <p:sldId id="265" r:id="rId14"/>
    <p:sldId id="287" r:id="rId15"/>
    <p:sldId id="266" r:id="rId16"/>
    <p:sldId id="267" r:id="rId17"/>
    <p:sldId id="268" r:id="rId18"/>
    <p:sldId id="269" r:id="rId19"/>
    <p:sldId id="270" r:id="rId20"/>
    <p:sldId id="458" r:id="rId21"/>
    <p:sldId id="272" r:id="rId22"/>
    <p:sldId id="274" r:id="rId23"/>
    <p:sldId id="273" r:id="rId24"/>
    <p:sldId id="275" r:id="rId25"/>
    <p:sldId id="276" r:id="rId26"/>
    <p:sldId id="285" r:id="rId2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3D5A-9E50-4D22-8A9B-CAFC85D33A9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2D013-E491-47EA-B664-C2E4EC6FA0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48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581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A13F6-7A5A-C16C-AD4D-A7D3BED7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5D9327-F894-1051-6CF9-990DD0E09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0FB1E1-A1CB-1FCA-1FD4-0E704944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D54894-9C91-30BF-FFBB-1454D9BD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7919E-B5D7-3AEE-F386-8C1812FF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1B3216-44A1-FD89-B8EE-52170D6E2CA5}"/>
              </a:ext>
            </a:extLst>
          </p:cNvPr>
          <p:cNvSpPr/>
          <p:nvPr userDrawn="1"/>
        </p:nvSpPr>
        <p:spPr>
          <a:xfrm>
            <a:off x="0" y="7141"/>
            <a:ext cx="9144000" cy="350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6029ECE-E8E4-270D-3960-58EAA4ADF0FE}"/>
              </a:ext>
            </a:extLst>
          </p:cNvPr>
          <p:cNvCxnSpPr/>
          <p:nvPr userDrawn="1"/>
        </p:nvCxnSpPr>
        <p:spPr>
          <a:xfrm>
            <a:off x="0" y="3543295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EA632087-F3BF-4F8F-CE35-DCD04212DA1C}"/>
              </a:ext>
            </a:extLst>
          </p:cNvPr>
          <p:cNvSpPr/>
          <p:nvPr userDrawn="1"/>
        </p:nvSpPr>
        <p:spPr>
          <a:xfrm flipV="1">
            <a:off x="5410200" y="356790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8255-6E42-19B0-297F-60887058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0E8F1-15BB-1246-52B1-5FCC15B3D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3D294-E4FA-E256-7C62-8B5D2EF0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F98A1F-3E69-73E5-0E47-C9964E8B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571AF6-127F-B71A-F3CE-6074BCCC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295540F-D3F3-ED01-A390-6C8D584AF949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5776818-6ADC-8247-74D9-B29A5399648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9451B74-B859-5E97-C5FA-F13D4D43ED42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6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CD061-6B0A-3489-050F-5CEF03A23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C04D09-5A30-DBA0-5FAE-61F3D6E8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84120-6993-29C6-104F-772C5E6A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51E93-35E3-145B-3427-D96B8A3F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D22C14-03DD-1237-C53B-8B4A1546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A4F1039-36BC-0DA5-1C80-FB05B829A262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5E097946-5A2A-3221-F4C2-C8D1C868A4B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008FF2-333C-52B1-C69D-A1F65B28526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CBC95C-2716-192C-65B7-8C792210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1D7A9D-8495-B754-2B36-DD6E4BD3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FF7DB4-C1ED-16E1-D58B-4BA75CA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494E23-6576-309E-3FC0-FA5DB077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A6135-CC31-2C7D-7CCD-93B89BDB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A6F2AFF-C565-D242-BC3D-AFFB649FBA9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8A67F79-C54B-5DA5-6D5F-EDC1DBB9DCE8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6761FF-0F91-44B3-35F7-049EF1C7030E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5BE92-2CAD-B8F1-CFD1-9133DB90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292157-387D-A337-4CA8-491FFAF2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E043A-474D-07BF-7701-A144F36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08D88-F302-72C2-2DE5-8C9D679C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58CD68-E1BF-C9C7-F745-5033988F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FA6223C8-E7E1-0528-5328-1D009E9FC24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B719C5C-E9A6-F138-5EB0-512F9B3EC64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41DFCB6-258C-817D-5D4F-B4525727A704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45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81F37-8A25-1B1B-D1F1-ECAF2FED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99FDD0-E6C2-62C9-74EE-7189BB8E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85F7ED-5DD8-389F-6046-BFAE226E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7A9A6-65B4-700E-7A1A-55221B2C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8769-1056-3246-D4A1-6573C466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D182FE-63D6-1D73-4289-E3F8B538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D706918-23ED-1ED8-A9D3-8566C45AA4BE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0E033DD9-A5B2-489F-57AB-B53D063C7C0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9C63BBB-A1D2-661F-54DA-808647FDC76A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9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90B32-A09A-763D-B3B6-21ED317A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FC2A9-9B9C-490F-16E2-841C4BE6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E958C-5559-FC49-2807-5B882C51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13A3FE-AD12-9D32-61EE-C2729D3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794BA7-14E0-1912-99EC-B69C52D4A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8DA7E1A-2A5C-DAFC-A8A4-F79099E7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14EAD2-FC00-7159-F586-46CFBE4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A65A23-5E57-AA27-0157-3A560CA2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1B688B6-13B7-028E-C048-03AAD81DF840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DA06AD24-CDEF-16FC-C20D-D38BEC1B198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E79E11-BFBE-4A5E-EEEB-F2AA7706EDD8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B664-8FBA-2AF3-3D96-3204E4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BFEB52-5A07-8199-ED54-FBBE6BA7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EB59E-39D0-ADF7-39ED-BF93464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A429E-B0ED-AD00-565A-2BCCCF69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60C4A11-1989-919D-3C20-531F6B37E1DF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9CEF3145-553F-E17D-7927-644CD307D0CE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13D2F56-DC52-31F8-05C4-A1E0A3F8FB8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2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239647-79CB-9B89-8316-9FC0FDF8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EA6A8-3F9D-6A8C-EBEC-89BE257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BF20D7-3923-740D-779F-59E32581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52ADC1B-0015-428B-8386-98E83D86D9AB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66DC23D6-396E-1537-72E8-98DA9BC8D6C3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9644252-C3D9-C334-EB6C-B91D82C0B7B0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382E5-F79C-44F9-04F3-7D84F0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31A8D7-F2F2-8948-C250-79243BE1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236F6C-A3A8-D9A5-F9E8-DF8CE2B0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6AB2F3-31ED-6D88-0BB2-CCCFD0B5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E4620-A387-761F-EE57-5738FF91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4A1768-8F59-76DF-B88C-D2BB5658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BB926A6-890C-0E40-9559-407E95AC343C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C6FF3BBA-67E9-5B16-9C8F-E9C4DDFB390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2F3C72-EF32-317B-18F6-8A740D3F7916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5A6F7-D8D4-0749-CDF6-6C8776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1AEFE6-BC99-C9D4-1FC7-811621862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DC46E3-2028-7FCB-1287-52A8FC0F9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02FAD-82E0-A293-0908-75538112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77EA0-5C66-F134-0381-D8412401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41001-3761-6402-CB28-6B102977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8B1A7F4-8CFA-8D2A-5538-C9B03692D2C5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3F6ABD2-71CA-A68A-3F4A-569F950D753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A62FF8B-E85B-90E8-5025-AD60308F8545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12D616-7798-3831-289D-8BFDEC9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919CE-80FD-9CD4-55E2-D354A42C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F2ED22-A24F-5DB3-604E-1A9E810C2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B47F8F-01F0-E41B-A762-776433CB0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95B91-EA99-9D1B-D638-E7B55BBE3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41ABD63-9C50-B5B2-CD25-3CA536644C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463" y="2060576"/>
            <a:ext cx="896461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 Principle </a:t>
            </a:r>
            <a:endParaRPr lang="zh-CN" altLang="zh-CN" sz="4000" b="1" noProof="1">
              <a:solidFill>
                <a:schemeClr val="bg1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DA7CFB2-BAA8-62C5-9B35-D8790C0313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9850" y="4043364"/>
            <a:ext cx="7488237" cy="1546225"/>
          </a:xfrm>
        </p:spPr>
        <p:txBody>
          <a:bodyPr/>
          <a:lstStyle/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Dongming LU</a:t>
            </a:r>
          </a:p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Mar. 24th,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4">
            <a:extLst>
              <a:ext uri="{FF2B5EF4-FFF2-40B4-BE49-F238E27FC236}">
                <a16:creationId xmlns:a16="http://schemas.microsoft.com/office/drawing/2014/main" id="{96DD5442-D45C-E558-06C1-F5F4BA8DB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2" t="9361" r="33025" b="4565"/>
          <a:stretch>
            <a:fillRect/>
          </a:stretch>
        </p:blipFill>
        <p:spPr bwMode="auto">
          <a:xfrm>
            <a:off x="389537" y="962067"/>
            <a:ext cx="5761038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6">
            <a:extLst>
              <a:ext uri="{FF2B5EF4-FFF2-40B4-BE49-F238E27FC236}">
                <a16:creationId xmlns:a16="http://schemas.microsoft.com/office/drawing/2014/main" id="{13DED131-B0FC-5565-BC1A-73E953BD4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7" t="8464" r="35237" b="86002"/>
          <a:stretch>
            <a:fillRect/>
          </a:stretch>
        </p:blipFill>
        <p:spPr bwMode="auto">
          <a:xfrm>
            <a:off x="4248322" y="990600"/>
            <a:ext cx="22320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7">
            <a:extLst>
              <a:ext uri="{FF2B5EF4-FFF2-40B4-BE49-F238E27FC236}">
                <a16:creationId xmlns:a16="http://schemas.microsoft.com/office/drawing/2014/main" id="{A007C51A-50CF-1E15-3113-2166584DD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4" t="90601" r="36719" b="3865"/>
          <a:stretch>
            <a:fillRect/>
          </a:stretch>
        </p:blipFill>
        <p:spPr bwMode="auto">
          <a:xfrm>
            <a:off x="4463035" y="6245247"/>
            <a:ext cx="2087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759C1215-AD1A-D054-6A44-0BD451426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0868" y="396853"/>
            <a:ext cx="82296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STACK FRAMES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7558608-3F6E-EBB4-E680-98E931F9A8A4}"/>
              </a:ext>
            </a:extLst>
          </p:cNvPr>
          <p:cNvSpPr txBox="1">
            <a:spLocks noChangeArrowheads="1"/>
          </p:cNvSpPr>
          <p:nvPr/>
        </p:nvSpPr>
        <p:spPr>
          <a:xfrm>
            <a:off x="5623966" y="1491654"/>
            <a:ext cx="3270055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>
                <a:solidFill>
                  <a:srgbClr val="FF0000"/>
                </a:solidFill>
              </a:rPr>
              <a:t>incoming arguments</a:t>
            </a:r>
            <a:r>
              <a:rPr lang="zh-CN" altLang="en-US" sz="2000" b="1" dirty="0"/>
              <a:t>：</a:t>
            </a:r>
            <a:r>
              <a:rPr lang="en-US" altLang="zh-CN" sz="2000" b="1" dirty="0"/>
              <a:t>passed by the caller</a:t>
            </a:r>
          </a:p>
          <a:p>
            <a:r>
              <a:rPr lang="en-US" altLang="zh-CN" sz="2000" b="1" dirty="0">
                <a:solidFill>
                  <a:srgbClr val="FF0000"/>
                </a:solidFill>
              </a:rPr>
              <a:t>return address </a:t>
            </a:r>
            <a:r>
              <a:rPr lang="zh-CN" altLang="en-US" sz="2000" b="1" dirty="0"/>
              <a:t>： </a:t>
            </a:r>
            <a:r>
              <a:rPr lang="en-US" altLang="zh-CN" sz="2000" b="1" dirty="0"/>
              <a:t>created by the CALL instruction </a:t>
            </a:r>
          </a:p>
          <a:p>
            <a:endParaRPr lang="en-US" altLang="zh-CN" sz="2000" b="1" dirty="0"/>
          </a:p>
          <a:p>
            <a:r>
              <a:rPr lang="en-US" altLang="zh-CN" sz="2000" b="1" dirty="0">
                <a:solidFill>
                  <a:srgbClr val="FF0000"/>
                </a:solidFill>
              </a:rPr>
              <a:t>some local variables </a:t>
            </a:r>
            <a:r>
              <a:rPr lang="en-US" altLang="zh-CN" sz="2000" b="1" dirty="0"/>
              <a:t>are in stack frame ,</a:t>
            </a:r>
          </a:p>
          <a:p>
            <a:r>
              <a:rPr lang="en-US" altLang="zh-CN" sz="2000" b="1" dirty="0">
                <a:solidFill>
                  <a:srgbClr val="FF0000"/>
                </a:solidFill>
              </a:rPr>
              <a:t>other temporary local variables </a:t>
            </a:r>
            <a:r>
              <a:rPr lang="en-US" altLang="zh-CN" sz="2000" b="1" dirty="0"/>
              <a:t>are saved  in registers</a:t>
            </a:r>
          </a:p>
          <a:p>
            <a:endParaRPr lang="en-US" altLang="zh-CN" sz="2000" b="1" dirty="0"/>
          </a:p>
          <a:p>
            <a:r>
              <a:rPr lang="en-US" altLang="zh-CN" sz="2000" b="1" dirty="0">
                <a:solidFill>
                  <a:srgbClr val="FF0000"/>
                </a:solidFill>
              </a:rPr>
              <a:t>outgoing argument space </a:t>
            </a:r>
            <a:r>
              <a:rPr lang="zh-CN" altLang="en-US" sz="2000" b="1" dirty="0"/>
              <a:t>： </a:t>
            </a:r>
            <a:r>
              <a:rPr lang="en-US" altLang="zh-CN" sz="2000" b="1" dirty="0"/>
              <a:t>pass parameters.</a:t>
            </a:r>
          </a:p>
          <a:p>
            <a:r>
              <a:rPr lang="en-US" altLang="zh-CN" sz="2000" b="1" dirty="0">
                <a:solidFill>
                  <a:srgbClr val="FF0000"/>
                </a:solidFill>
              </a:rPr>
              <a:t>static link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07B61E9-F14B-825D-21BF-86F82E0A235D}"/>
              </a:ext>
            </a:extLst>
          </p:cNvPr>
          <p:cNvSpPr/>
          <p:nvPr/>
        </p:nvSpPr>
        <p:spPr>
          <a:xfrm>
            <a:off x="249979" y="2144565"/>
            <a:ext cx="1809065" cy="49338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4F0FD56-E4A9-FE62-135D-5EB29886E9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3213" y="470595"/>
            <a:ext cx="82296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FRAME POINTER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6645629-B7F8-75CB-7496-01C1F9DE3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651" y="1320516"/>
            <a:ext cx="8229600" cy="421851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800" b="1" dirty="0"/>
              <a:t>A function </a:t>
            </a:r>
            <a:r>
              <a:rPr lang="en-US" altLang="zh-CN" sz="2800" b="1" i="1" dirty="0">
                <a:solidFill>
                  <a:srgbClr val="FF0000"/>
                </a:solidFill>
              </a:rPr>
              <a:t>g</a:t>
            </a:r>
            <a:r>
              <a:rPr lang="en-US" altLang="zh-CN" sz="2800" b="1" dirty="0"/>
              <a:t>(…) calls the function </a:t>
            </a:r>
            <a:r>
              <a:rPr lang="en-US" altLang="zh-CN" sz="2800" b="1" i="1" dirty="0">
                <a:solidFill>
                  <a:srgbClr val="FF0000"/>
                </a:solidFill>
              </a:rPr>
              <a:t>f</a:t>
            </a:r>
            <a:r>
              <a:rPr lang="en-US" altLang="zh-CN" sz="2800" b="1" dirty="0"/>
              <a:t>(</a:t>
            </a:r>
            <a:r>
              <a:rPr lang="en-US" altLang="zh-CN" sz="2800" b="1" i="1" dirty="0"/>
              <a:t>a</a:t>
            </a:r>
            <a:r>
              <a:rPr lang="en-US" altLang="zh-CN" sz="2800" b="1" baseline="-30000" dirty="0"/>
              <a:t>1</a:t>
            </a:r>
            <a:r>
              <a:rPr lang="en-US" altLang="zh-CN" sz="2800" b="1" dirty="0"/>
              <a:t>,…, </a:t>
            </a:r>
            <a:r>
              <a:rPr lang="en-US" altLang="zh-CN" sz="2800" b="1" i="1" dirty="0"/>
              <a:t>a</a:t>
            </a:r>
            <a:r>
              <a:rPr lang="en-US" altLang="zh-CN" sz="2800" b="1" i="1" baseline="-30000" dirty="0"/>
              <a:t>n</a:t>
            </a:r>
            <a:r>
              <a:rPr lang="en-US" altLang="zh-CN" sz="2800" b="1" dirty="0"/>
              <a:t>) </a:t>
            </a:r>
          </a:p>
          <a:p>
            <a:pPr marL="449263" indent="-449263" eaLnBrk="1" hangingPunct="1"/>
            <a:r>
              <a:rPr lang="en-US" altLang="zh-CN" sz="2800" b="1" i="1" dirty="0">
                <a:solidFill>
                  <a:srgbClr val="0000FF"/>
                </a:solidFill>
              </a:rPr>
              <a:t>g</a:t>
            </a:r>
            <a:r>
              <a:rPr lang="en-US" altLang="zh-CN" sz="2800" b="1" dirty="0">
                <a:solidFill>
                  <a:srgbClr val="0000FF"/>
                </a:solidFill>
              </a:rPr>
              <a:t> is the </a:t>
            </a:r>
            <a:r>
              <a:rPr lang="en-US" altLang="zh-CN" sz="2800" b="1" i="1" dirty="0">
                <a:solidFill>
                  <a:srgbClr val="0000FF"/>
                </a:solidFill>
              </a:rPr>
              <a:t>caller</a:t>
            </a:r>
            <a:r>
              <a:rPr lang="en-US" altLang="zh-CN" sz="2800" b="1" dirty="0">
                <a:solidFill>
                  <a:srgbClr val="0000FF"/>
                </a:solidFill>
              </a:rPr>
              <a:t> </a:t>
            </a:r>
          </a:p>
          <a:p>
            <a:pPr marL="449263" indent="-449263" eaLnBrk="1" hangingPunct="1"/>
            <a:r>
              <a:rPr lang="en-US" altLang="zh-CN" sz="2800" b="1" i="1" dirty="0">
                <a:solidFill>
                  <a:srgbClr val="0000FF"/>
                </a:solidFill>
              </a:rPr>
              <a:t>f</a:t>
            </a:r>
            <a:r>
              <a:rPr lang="en-US" altLang="zh-CN" sz="2800" b="1" dirty="0">
                <a:solidFill>
                  <a:srgbClr val="0000FF"/>
                </a:solidFill>
              </a:rPr>
              <a:t> is the </a:t>
            </a:r>
            <a:r>
              <a:rPr lang="en-US" altLang="zh-CN" sz="2800" b="1" i="1" dirty="0">
                <a:solidFill>
                  <a:srgbClr val="0000FF"/>
                </a:solidFill>
              </a:rPr>
              <a:t>callee</a:t>
            </a:r>
          </a:p>
          <a:p>
            <a:pPr eaLnBrk="1" hangingPunct="1">
              <a:buFontTx/>
              <a:buNone/>
            </a:pPr>
            <a:endParaRPr lang="en-US" altLang="zh-CN" sz="2800" b="1" i="1" dirty="0"/>
          </a:p>
          <a:p>
            <a:pPr eaLnBrk="1" hangingPunct="1"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</a:rPr>
              <a:t>When g calls f</a:t>
            </a:r>
            <a:endParaRPr lang="en-US" altLang="zh-CN" sz="2800" b="1" dirty="0"/>
          </a:p>
          <a:p>
            <a:pPr marL="358775" indent="-358775" eaLnBrk="1" hangingPunct="1">
              <a:buClr>
                <a:srgbClr val="0000FF"/>
              </a:buClr>
              <a:buSzPct val="100000"/>
            </a:pPr>
            <a:r>
              <a:rPr lang="en-US" altLang="zh-CN" sz="2400" b="1" dirty="0"/>
              <a:t>The stack pointer </a:t>
            </a:r>
            <a:r>
              <a:rPr lang="en-US" altLang="zh-CN" sz="2400" b="1" dirty="0">
                <a:solidFill>
                  <a:srgbClr val="0000FF"/>
                </a:solidFill>
              </a:rPr>
              <a:t>SP </a:t>
            </a:r>
            <a:r>
              <a:rPr lang="en-US" altLang="zh-CN" sz="2400" b="1" dirty="0">
                <a:solidFill>
                  <a:srgbClr val="FF0000"/>
                </a:solidFill>
              </a:rPr>
              <a:t>points to the first argument </a:t>
            </a:r>
            <a:r>
              <a:rPr lang="en-US" altLang="zh-CN" sz="2400" b="1" dirty="0"/>
              <a:t>that g passes to f</a:t>
            </a:r>
          </a:p>
          <a:p>
            <a:pPr marL="358775" indent="-358775" eaLnBrk="1" hangingPunct="1">
              <a:buClr>
                <a:srgbClr val="0000FF"/>
              </a:buClr>
              <a:buSzPct val="100000"/>
            </a:pPr>
            <a:r>
              <a:rPr lang="en-US" altLang="zh-CN" sz="2400" b="1" dirty="0"/>
              <a:t>The</a:t>
            </a:r>
            <a:r>
              <a:rPr lang="en-US" altLang="zh-CN" sz="2400" b="1" i="1" dirty="0"/>
              <a:t> f</a:t>
            </a:r>
            <a:r>
              <a:rPr lang="en-US" altLang="zh-CN" sz="2400" b="1" dirty="0"/>
              <a:t> allocates a frame by simply </a:t>
            </a:r>
            <a:r>
              <a:rPr lang="en-US" altLang="zh-CN" sz="2400" b="1" dirty="0">
                <a:solidFill>
                  <a:srgbClr val="FF0000"/>
                </a:solidFill>
              </a:rPr>
              <a:t>subtracting the frame size</a:t>
            </a:r>
            <a:r>
              <a:rPr lang="en-US" altLang="zh-CN" sz="2400" b="1" dirty="0"/>
              <a:t> from the stack pointer </a:t>
            </a:r>
            <a:r>
              <a:rPr lang="en-US" altLang="zh-CN" sz="2400" b="1" dirty="0">
                <a:solidFill>
                  <a:srgbClr val="0000FF"/>
                </a:solidFill>
              </a:rPr>
              <a:t>SP</a:t>
            </a:r>
            <a:endParaRPr lang="en-US" altLang="zh-CN" sz="2400" b="1" dirty="0"/>
          </a:p>
          <a:p>
            <a:pPr eaLnBrk="1" hangingPunct="1">
              <a:buFontTx/>
              <a:buNone/>
            </a:pPr>
            <a:endParaRPr lang="en-US" altLang="zh-CN" sz="2800" b="1" dirty="0"/>
          </a:p>
          <a:p>
            <a:pPr eaLnBrk="1" hangingPunct="1">
              <a:buFontTx/>
              <a:buNone/>
            </a:pPr>
            <a:endParaRPr lang="en-US" altLang="zh-CN" sz="2800" b="1" dirty="0"/>
          </a:p>
          <a:p>
            <a:pPr eaLnBrk="1" hangingPunct="1">
              <a:buFontTx/>
              <a:buNone/>
            </a:pPr>
            <a:endParaRPr lang="en-US" altLang="zh-CN" dirty="0"/>
          </a:p>
          <a:p>
            <a:pPr eaLnBrk="1" hangingPunct="1"/>
            <a:endParaRPr lang="en-US" altLang="zh-C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256EBE44-2877-9D69-F93F-CFA78FEBE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3" y="1484313"/>
            <a:ext cx="8229600" cy="349554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</a:rPr>
              <a:t>When enter f</a:t>
            </a:r>
            <a:endParaRPr lang="en-US" altLang="zh-CN" sz="2800" b="1" dirty="0"/>
          </a:p>
          <a:p>
            <a:pPr marL="449263" indent="-449263" eaLnBrk="1" hangingPunct="1">
              <a:buSzPct val="100000"/>
            </a:pPr>
            <a:r>
              <a:rPr lang="en-US" altLang="zh-CN" sz="2400" b="1" dirty="0"/>
              <a:t>The </a:t>
            </a:r>
            <a:r>
              <a:rPr lang="en-US" altLang="zh-CN" sz="2400" b="1" dirty="0">
                <a:solidFill>
                  <a:schemeClr val="accent2"/>
                </a:solidFill>
              </a:rPr>
              <a:t>old SP </a:t>
            </a:r>
            <a:r>
              <a:rPr lang="en-US" altLang="zh-CN" sz="2400" b="1" dirty="0"/>
              <a:t>becomes the current </a:t>
            </a:r>
            <a:r>
              <a:rPr lang="en-US" altLang="zh-CN" sz="2400" b="1" i="1" dirty="0"/>
              <a:t>frame pointer</a:t>
            </a:r>
            <a:r>
              <a:rPr lang="en-US" altLang="zh-CN" sz="2400" b="1" dirty="0"/>
              <a:t> FP</a:t>
            </a:r>
          </a:p>
          <a:p>
            <a:pPr marL="449263" indent="-449263" eaLnBrk="1" hangingPunct="1">
              <a:buSzPct val="100000"/>
            </a:pPr>
            <a:r>
              <a:rPr lang="en-US" altLang="zh-CN" sz="2400" b="1" dirty="0"/>
              <a:t>The </a:t>
            </a:r>
            <a:r>
              <a:rPr lang="en-US" altLang="zh-CN" sz="2400" b="1" dirty="0">
                <a:solidFill>
                  <a:schemeClr val="accent2"/>
                </a:solidFill>
              </a:rPr>
              <a:t>old value of FP </a:t>
            </a:r>
            <a:r>
              <a:rPr lang="en-US" altLang="zh-CN" sz="2400" b="1" dirty="0"/>
              <a:t>is saved in memory (in the frame) and the new FP becomes the old SP</a:t>
            </a:r>
          </a:p>
          <a:p>
            <a:pPr eaLnBrk="1" hangingPunct="1">
              <a:buSzPct val="100000"/>
            </a:pPr>
            <a:endParaRPr lang="en-US" altLang="zh-CN" sz="2400" b="1" dirty="0"/>
          </a:p>
          <a:p>
            <a:pPr eaLnBrk="1" hangingPunct="1"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</a:rPr>
              <a:t>When </a:t>
            </a:r>
            <a:r>
              <a:rPr lang="en-US" altLang="zh-CN" sz="2800" b="1" i="1" dirty="0">
                <a:solidFill>
                  <a:srgbClr val="FF0000"/>
                </a:solidFill>
              </a:rPr>
              <a:t>f</a:t>
            </a:r>
            <a:r>
              <a:rPr lang="en-US" altLang="zh-CN" sz="2800" b="1" dirty="0">
                <a:solidFill>
                  <a:srgbClr val="FF0000"/>
                </a:solidFill>
              </a:rPr>
              <a:t> exits</a:t>
            </a:r>
            <a:endParaRPr lang="en-US" altLang="zh-CN" sz="2800" b="1" dirty="0">
              <a:solidFill>
                <a:srgbClr val="0000FF"/>
              </a:solidFill>
            </a:endParaRPr>
          </a:p>
          <a:p>
            <a:pPr marL="449263" indent="-449263" eaLnBrk="1" hangingPunct="1"/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Just copies FP back to SP and fetches back the saved FP.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2BD3150-8A16-D782-4591-F727C7E56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3213" y="470595"/>
            <a:ext cx="82296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FRAME POINTER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E4E500F-8A3C-8AFC-73C0-4D591C5425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29803"/>
            <a:ext cx="8229600" cy="381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REGISTERS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2EBD361-28AB-85CC-4677-D2A52E522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430" y="1196975"/>
            <a:ext cx="8280720" cy="3940769"/>
          </a:xfrm>
        </p:spPr>
        <p:txBody>
          <a:bodyPr/>
          <a:lstStyle/>
          <a:p>
            <a:pPr marL="358775" indent="-358775" eaLnBrk="1" hangingPunct="1">
              <a:lnSpc>
                <a:spcPct val="90000"/>
              </a:lnSpc>
              <a:buClr>
                <a:srgbClr val="0000FF"/>
              </a:buClr>
              <a:buSzPct val="100000"/>
            </a:pPr>
            <a:r>
              <a:rPr lang="en-US" altLang="zh-CN" sz="2400" b="1" dirty="0"/>
              <a:t>A modern machine has </a:t>
            </a:r>
            <a:r>
              <a:rPr lang="en-US" altLang="zh-CN" sz="2400" b="1" dirty="0">
                <a:solidFill>
                  <a:srgbClr val="FF0000"/>
                </a:solidFill>
              </a:rPr>
              <a:t>a large set of </a:t>
            </a:r>
            <a:r>
              <a:rPr lang="en-US" altLang="zh-CN" sz="2400" b="1" i="1" dirty="0">
                <a:solidFill>
                  <a:srgbClr val="FF0000"/>
                </a:solidFill>
              </a:rPr>
              <a:t>registers</a:t>
            </a:r>
          </a:p>
          <a:p>
            <a:pPr marL="358775" indent="-358775" eaLnBrk="1" hangingPunct="1">
              <a:lnSpc>
                <a:spcPct val="90000"/>
              </a:lnSpc>
              <a:buClr>
                <a:srgbClr val="0000FF"/>
              </a:buClr>
              <a:buSzPct val="100000"/>
            </a:pPr>
            <a:r>
              <a:rPr lang="en-US" altLang="zh-CN" sz="2400" b="1" dirty="0"/>
              <a:t>Many different procedures and functions need to use registers</a:t>
            </a:r>
          </a:p>
          <a:p>
            <a:pPr eaLnBrk="1" hangingPunct="1">
              <a:lnSpc>
                <a:spcPct val="90000"/>
              </a:lnSpc>
              <a:buClr>
                <a:srgbClr val="0000FF"/>
              </a:buClr>
              <a:buSzPct val="120000"/>
            </a:pPr>
            <a:endParaRPr lang="en-US" altLang="zh-CN" sz="2400" b="1" dirty="0"/>
          </a:p>
          <a:p>
            <a:pPr marL="358775" indent="-263525" eaLnBrk="1" hangingPunct="1">
              <a:lnSpc>
                <a:spcPct val="90000"/>
              </a:lnSpc>
              <a:buClr>
                <a:srgbClr val="0000FF"/>
              </a:buClr>
              <a:buSzPct val="100000"/>
            </a:pPr>
            <a:r>
              <a:rPr lang="en-US" altLang="zh-CN" sz="2400" b="1" dirty="0">
                <a:solidFill>
                  <a:srgbClr val="FF0000"/>
                </a:solidFill>
              </a:rPr>
              <a:t>Suppose: </a:t>
            </a:r>
            <a:r>
              <a:rPr lang="en-US" altLang="zh-CN" sz="2400" b="1" dirty="0"/>
              <a:t>a function </a:t>
            </a:r>
            <a:r>
              <a:rPr lang="en-US" altLang="zh-CN" sz="2400" b="1" i="1" dirty="0">
                <a:solidFill>
                  <a:srgbClr val="0070C0"/>
                </a:solidFill>
              </a:rPr>
              <a:t>f</a:t>
            </a:r>
            <a:r>
              <a:rPr lang="en-US" altLang="zh-CN" sz="2400" b="1" dirty="0">
                <a:solidFill>
                  <a:srgbClr val="0070C0"/>
                </a:solidFill>
              </a:rPr>
              <a:t> is using register </a:t>
            </a:r>
            <a:r>
              <a:rPr lang="en-US" altLang="zh-CN" sz="2400" b="1" i="1" dirty="0">
                <a:solidFill>
                  <a:srgbClr val="0070C0"/>
                </a:solidFill>
              </a:rPr>
              <a:t>r</a:t>
            </a:r>
            <a:r>
              <a:rPr lang="en-US" altLang="zh-CN" sz="2400" b="1" dirty="0">
                <a:solidFill>
                  <a:srgbClr val="0070C0"/>
                </a:solidFill>
              </a:rPr>
              <a:t> </a:t>
            </a:r>
            <a:r>
              <a:rPr lang="en-US" altLang="zh-CN" sz="2400" b="1" dirty="0"/>
              <a:t>to hold a local variable and calls procedure </a:t>
            </a:r>
            <a:r>
              <a:rPr lang="en-US" altLang="zh-CN" sz="2400" b="1" i="1" dirty="0">
                <a:solidFill>
                  <a:srgbClr val="0070C0"/>
                </a:solidFill>
              </a:rPr>
              <a:t>g</a:t>
            </a:r>
            <a:r>
              <a:rPr lang="en-US" altLang="zh-CN" sz="2400" b="1" dirty="0">
                <a:solidFill>
                  <a:srgbClr val="0070C0"/>
                </a:solidFill>
              </a:rPr>
              <a:t>, which also uses </a:t>
            </a:r>
            <a:r>
              <a:rPr lang="en-US" altLang="zh-CN" sz="2400" b="1" i="1" dirty="0">
                <a:solidFill>
                  <a:srgbClr val="0070C0"/>
                </a:solidFill>
              </a:rPr>
              <a:t>r</a:t>
            </a:r>
            <a:r>
              <a:rPr lang="en-US" altLang="zh-CN" sz="2400" b="1" dirty="0">
                <a:solidFill>
                  <a:srgbClr val="0070C0"/>
                </a:solidFill>
              </a:rPr>
              <a:t> </a:t>
            </a:r>
            <a:r>
              <a:rPr lang="en-US" altLang="zh-CN" sz="2400" b="1" dirty="0"/>
              <a:t>for its own calculations. </a:t>
            </a:r>
          </a:p>
          <a:p>
            <a:pPr marL="625475" lvl="1" indent="-282575" eaLnBrk="1" hangingPunct="1">
              <a:lnSpc>
                <a:spcPct val="90000"/>
              </a:lnSpc>
              <a:buClr>
                <a:srgbClr val="0000FF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altLang="zh-CN" sz="2000" b="1" dirty="0"/>
              <a:t>The </a:t>
            </a:r>
            <a:r>
              <a:rPr lang="en-US" altLang="zh-CN" sz="2000" b="1" i="1" dirty="0">
                <a:solidFill>
                  <a:srgbClr val="FF0000"/>
                </a:solidFill>
              </a:rPr>
              <a:t>r</a:t>
            </a:r>
            <a:r>
              <a:rPr lang="en-US" altLang="zh-CN" sz="2000" b="1" dirty="0">
                <a:solidFill>
                  <a:srgbClr val="FF0000"/>
                </a:solidFill>
              </a:rPr>
              <a:t> must be saved </a:t>
            </a:r>
            <a:r>
              <a:rPr lang="en-US" altLang="zh-CN" sz="2000" b="1" dirty="0"/>
              <a:t>(stored into a stack frame) before </a:t>
            </a:r>
            <a:r>
              <a:rPr lang="en-US" altLang="zh-CN" sz="2000" b="1" i="1" dirty="0"/>
              <a:t>g</a:t>
            </a:r>
            <a:r>
              <a:rPr lang="en-US" altLang="zh-CN" sz="2000" b="1" dirty="0"/>
              <a:t> uses it </a:t>
            </a:r>
          </a:p>
          <a:p>
            <a:pPr marL="625475" lvl="1" indent="-282575" eaLnBrk="1" hangingPunct="1">
              <a:lnSpc>
                <a:spcPct val="90000"/>
              </a:lnSpc>
              <a:buClr>
                <a:srgbClr val="0000FF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altLang="zh-CN" sz="2000" b="1" dirty="0"/>
              <a:t>and</a:t>
            </a:r>
            <a:r>
              <a:rPr lang="en-US" altLang="zh-CN" sz="2000" b="1" dirty="0">
                <a:solidFill>
                  <a:srgbClr val="FF0000"/>
                </a:solidFill>
              </a:rPr>
              <a:t> restored </a:t>
            </a:r>
            <a:r>
              <a:rPr lang="en-US" altLang="zh-CN" sz="2000" b="1" dirty="0"/>
              <a:t>(fetched back from the frame) after </a:t>
            </a:r>
            <a:r>
              <a:rPr lang="en-US" altLang="zh-CN" sz="2000" b="1" i="1" dirty="0"/>
              <a:t>g</a:t>
            </a:r>
            <a:r>
              <a:rPr lang="en-US" altLang="zh-CN" sz="2000" b="1" dirty="0"/>
              <a:t> is finished using it.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zh-CN" sz="2400" b="1" dirty="0"/>
          </a:p>
          <a:p>
            <a:pPr eaLnBrk="1" hangingPunct="1">
              <a:lnSpc>
                <a:spcPct val="90000"/>
              </a:lnSpc>
            </a:pPr>
            <a:endParaRPr lang="en-US" altLang="zh-CN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D8F9873B-E6A8-CCAC-3EEC-3195F3368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96300" cy="2585615"/>
          </a:xfrm>
        </p:spPr>
        <p:txBody>
          <a:bodyPr/>
          <a:lstStyle/>
          <a:p>
            <a:pPr marL="358775" indent="-358775" eaLnBrk="1" hangingPunct="1">
              <a:lnSpc>
                <a:spcPct val="90000"/>
              </a:lnSpc>
              <a:buClr>
                <a:srgbClr val="0000FF"/>
              </a:buClr>
              <a:buSzPct val="100000"/>
            </a:pPr>
            <a:r>
              <a:rPr lang="en-US" altLang="zh-CN" sz="2800" b="1" dirty="0">
                <a:solidFill>
                  <a:srgbClr val="FF0000"/>
                </a:solidFill>
              </a:rPr>
              <a:t>When </a:t>
            </a:r>
            <a:r>
              <a:rPr lang="en-US" altLang="zh-CN" sz="2800" b="1" i="1" dirty="0">
                <a:solidFill>
                  <a:srgbClr val="FF0000"/>
                </a:solidFill>
              </a:rPr>
              <a:t>f</a:t>
            </a:r>
            <a:r>
              <a:rPr lang="en-US" altLang="zh-CN" sz="2800" b="1" dirty="0">
                <a:solidFill>
                  <a:srgbClr val="FF0000"/>
                </a:solidFill>
              </a:rPr>
              <a:t>(…) calls the function </a:t>
            </a:r>
            <a:r>
              <a:rPr lang="en-US" altLang="zh-CN" sz="2800" b="1" i="1" dirty="0">
                <a:solidFill>
                  <a:srgbClr val="FF0000"/>
                </a:solidFill>
              </a:rPr>
              <a:t>g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marL="717550" lvl="1" indent="-374650" eaLnBrk="1" hangingPunct="1">
              <a:lnSpc>
                <a:spcPct val="9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altLang="zh-CN" sz="2400" b="1" dirty="0"/>
              <a:t>The</a:t>
            </a:r>
            <a:r>
              <a:rPr lang="en-US" altLang="zh-CN" sz="2400" b="1" i="1" dirty="0"/>
              <a:t> r</a:t>
            </a:r>
            <a:r>
              <a:rPr lang="en-US" altLang="zh-CN" sz="2400" b="1" dirty="0"/>
              <a:t> is a </a:t>
            </a:r>
            <a:r>
              <a:rPr lang="en-US" altLang="zh-CN" sz="2400" b="1" i="1" dirty="0">
                <a:solidFill>
                  <a:srgbClr val="0000FF"/>
                </a:solidFill>
              </a:rPr>
              <a:t>caller-save</a:t>
            </a:r>
            <a:r>
              <a:rPr lang="en-US" altLang="zh-CN" sz="2400" b="1" dirty="0">
                <a:solidFill>
                  <a:srgbClr val="0000FF"/>
                </a:solidFill>
              </a:rPr>
              <a:t> register</a:t>
            </a:r>
            <a:r>
              <a:rPr lang="en-US" altLang="zh-CN" sz="2400" b="1" dirty="0"/>
              <a:t> if the caller (in this case, </a:t>
            </a:r>
            <a:r>
              <a:rPr lang="en-US" altLang="zh-CN" sz="2400" b="1" i="1" dirty="0"/>
              <a:t>f</a:t>
            </a:r>
            <a:r>
              <a:rPr lang="en-US" altLang="zh-CN" sz="2400" b="1" dirty="0"/>
              <a:t>) must save and restore the register.</a:t>
            </a:r>
          </a:p>
          <a:p>
            <a:pPr marL="717550" lvl="1" indent="-374650" eaLnBrk="1" hangingPunct="1">
              <a:lnSpc>
                <a:spcPct val="9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Char char="ü"/>
            </a:pPr>
            <a:endParaRPr lang="en-US" altLang="zh-CN" sz="2400" b="1" dirty="0"/>
          </a:p>
          <a:p>
            <a:pPr marL="717550" lvl="1" indent="-374650" eaLnBrk="1" hangingPunct="1">
              <a:lnSpc>
                <a:spcPct val="9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altLang="zh-CN" sz="2400" b="1" dirty="0"/>
              <a:t>The </a:t>
            </a:r>
            <a:r>
              <a:rPr lang="en-US" altLang="zh-CN" sz="2400" b="1" i="1" dirty="0"/>
              <a:t>r</a:t>
            </a:r>
            <a:r>
              <a:rPr lang="en-US" altLang="zh-CN" sz="2400" b="1" dirty="0"/>
              <a:t> is </a:t>
            </a:r>
            <a:r>
              <a:rPr lang="en-US" altLang="zh-CN" sz="2400" b="1" i="1" dirty="0">
                <a:solidFill>
                  <a:srgbClr val="0000FF"/>
                </a:solidFill>
              </a:rPr>
              <a:t>callee-save</a:t>
            </a:r>
            <a:r>
              <a:rPr lang="en-US" altLang="zh-CN" sz="2400" b="1" dirty="0"/>
              <a:t> if it is the responsibility of the callee (in this case, </a:t>
            </a:r>
            <a:r>
              <a:rPr lang="en-US" altLang="zh-CN" sz="2400" b="1" i="1" dirty="0"/>
              <a:t>g</a:t>
            </a:r>
            <a:r>
              <a:rPr lang="en-US" altLang="zh-CN" sz="2400" b="1" dirty="0"/>
              <a:t>).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zh-CN" sz="2400" b="1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C5614CC-BF9E-6AC8-1366-EB8FD82AE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29803"/>
            <a:ext cx="8229600" cy="381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REGISTERS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90B38DE-5359-3EE9-FC4C-BDB206E83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7363" y="481859"/>
            <a:ext cx="82296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PARAMETER PASSING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FB42AFB-2C22-6E60-3C24-40BE24067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4225" y="1254073"/>
            <a:ext cx="8229600" cy="3179784"/>
          </a:xfrm>
        </p:spPr>
        <p:txBody>
          <a:bodyPr/>
          <a:lstStyle/>
          <a:p>
            <a:pPr marL="358775" indent="-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FF"/>
                </a:solidFill>
              </a:rPr>
              <a:t>Parameter-passing conventions</a:t>
            </a:r>
            <a:r>
              <a:rPr lang="en-US" altLang="zh-CN" sz="2800" b="1" dirty="0"/>
              <a:t> for modern machines specify :   </a:t>
            </a:r>
          </a:p>
          <a:p>
            <a:pPr marL="625475" lvl="1" indent="-282575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zh-CN" sz="2500" b="1" dirty="0"/>
              <a:t>The </a:t>
            </a:r>
            <a:r>
              <a:rPr lang="en-US" altLang="zh-CN" sz="2500" b="1" dirty="0">
                <a:solidFill>
                  <a:srgbClr val="FF0000"/>
                </a:solidFill>
              </a:rPr>
              <a:t>first </a:t>
            </a:r>
            <a:r>
              <a:rPr lang="en-US" altLang="zh-CN" sz="2500" b="1" i="1" dirty="0">
                <a:solidFill>
                  <a:srgbClr val="FF0000"/>
                </a:solidFill>
              </a:rPr>
              <a:t>k</a:t>
            </a:r>
            <a:r>
              <a:rPr lang="en-US" altLang="zh-CN" sz="2500" b="1" dirty="0">
                <a:solidFill>
                  <a:srgbClr val="FF0000"/>
                </a:solidFill>
              </a:rPr>
              <a:t> arguments </a:t>
            </a:r>
            <a:r>
              <a:rPr lang="en-US" altLang="zh-CN" sz="2500" b="1" dirty="0"/>
              <a:t>(for </a:t>
            </a:r>
            <a:r>
              <a:rPr lang="en-US" altLang="zh-CN" sz="2500" b="1" i="1" dirty="0"/>
              <a:t>k</a:t>
            </a:r>
            <a:r>
              <a:rPr lang="en-US" altLang="zh-CN" sz="2500" b="1" dirty="0"/>
              <a:t> = 4 or </a:t>
            </a:r>
            <a:r>
              <a:rPr lang="en-US" altLang="zh-CN" sz="2500" b="1" i="1" dirty="0"/>
              <a:t>k</a:t>
            </a:r>
            <a:r>
              <a:rPr lang="en-US" altLang="zh-CN" sz="2500" b="1" dirty="0"/>
              <a:t> = 6, typically) of a function are passed in registers </a:t>
            </a:r>
            <a:r>
              <a:rPr lang="en-US" altLang="zh-CN" sz="2500" b="1" i="1" dirty="0" err="1"/>
              <a:t>r</a:t>
            </a:r>
            <a:r>
              <a:rPr lang="en-US" altLang="zh-CN" sz="2500" b="1" i="1" baseline="-30000" dirty="0" err="1"/>
              <a:t>p</a:t>
            </a:r>
            <a:r>
              <a:rPr lang="en-US" altLang="zh-CN" sz="2500" b="1" dirty="0"/>
              <a:t>, …, </a:t>
            </a:r>
            <a:r>
              <a:rPr lang="en-US" altLang="zh-CN" sz="2500" b="1" i="1" dirty="0" err="1"/>
              <a:t>r</a:t>
            </a:r>
            <a:r>
              <a:rPr lang="en-US" altLang="zh-CN" sz="2500" b="1" i="1" baseline="-30000" dirty="0" err="1"/>
              <a:t>p</a:t>
            </a:r>
            <a:r>
              <a:rPr lang="en-US" altLang="zh-CN" sz="2500" b="1" baseline="-30000" dirty="0"/>
              <a:t>+ </a:t>
            </a:r>
            <a:r>
              <a:rPr lang="en-US" altLang="zh-CN" sz="2500" b="1" i="1" baseline="-30000" dirty="0"/>
              <a:t>k</a:t>
            </a:r>
            <a:r>
              <a:rPr lang="en-US" altLang="zh-CN" sz="2500" b="1" baseline="-30000" dirty="0"/>
              <a:t>−1</a:t>
            </a:r>
            <a:r>
              <a:rPr lang="en-US" altLang="zh-CN" sz="2500" b="1" dirty="0"/>
              <a:t>, </a:t>
            </a:r>
          </a:p>
          <a:p>
            <a:pPr marL="625475" lvl="1" indent="-282575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zh-CN" sz="2500" b="1" dirty="0"/>
              <a:t> The</a:t>
            </a:r>
            <a:r>
              <a:rPr lang="en-US" altLang="zh-CN" sz="2500" b="1" dirty="0">
                <a:solidFill>
                  <a:srgbClr val="FF0000"/>
                </a:solidFill>
              </a:rPr>
              <a:t> rest </a:t>
            </a:r>
            <a:r>
              <a:rPr lang="en-US" altLang="zh-CN" sz="2500" b="1" dirty="0"/>
              <a:t>of the arguments are passed in memory.</a:t>
            </a:r>
          </a:p>
          <a:p>
            <a:pPr eaLnBrk="1" hangingPunct="1">
              <a:lnSpc>
                <a:spcPct val="90000"/>
              </a:lnSpc>
            </a:pPr>
            <a:endParaRPr lang="en-US" altLang="zh-CN" sz="2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1AD431C3-EDEF-EFA5-401C-19E83C5F0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845" y="2603021"/>
            <a:ext cx="7373560" cy="3816350"/>
          </a:xfrm>
        </p:spPr>
        <p:txBody>
          <a:bodyPr>
            <a:normAutofit/>
          </a:bodyPr>
          <a:lstStyle/>
          <a:p>
            <a:pPr marL="361950" indent="-361950" eaLnBrk="1" hangingPunct="1">
              <a:buFontTx/>
              <a:buAutoNum type="arabicPeriod"/>
            </a:pPr>
            <a:r>
              <a:rPr lang="en-US" altLang="zh-CN" sz="2400" b="1" dirty="0"/>
              <a:t>Some procedures don't call other procedures - these are called </a:t>
            </a:r>
            <a:r>
              <a:rPr lang="en-US" altLang="zh-CN" sz="2400" b="1" i="1" dirty="0">
                <a:solidFill>
                  <a:srgbClr val="FF0000"/>
                </a:solidFill>
              </a:rPr>
              <a:t>leaf</a:t>
            </a:r>
            <a:r>
              <a:rPr lang="en-US" altLang="zh-CN" sz="2400" b="1" dirty="0">
                <a:solidFill>
                  <a:srgbClr val="FF0000"/>
                </a:solidFill>
              </a:rPr>
              <a:t> procedures</a:t>
            </a:r>
            <a:r>
              <a:rPr lang="en-US" altLang="zh-CN" sz="2400" b="1" dirty="0"/>
              <a:t>. </a:t>
            </a:r>
          </a:p>
          <a:p>
            <a:pPr lvl="1" eaLnBrk="1" hangingPunct="1"/>
            <a:r>
              <a:rPr lang="en-US" altLang="zh-CN" sz="2400" dirty="0"/>
              <a:t>Leaf procedures need not write their incoming arguments to memory. </a:t>
            </a:r>
          </a:p>
          <a:p>
            <a:pPr marL="361950" indent="-361950" eaLnBrk="1" hangingPunct="1">
              <a:buFontTx/>
              <a:buNone/>
            </a:pPr>
            <a:r>
              <a:rPr lang="en-US" altLang="zh-CN" sz="2400" b="1" dirty="0"/>
              <a:t>2. Some optimizing compilers </a:t>
            </a:r>
            <a:r>
              <a:rPr lang="en-US" altLang="zh-CN" sz="2400" b="1" dirty="0">
                <a:solidFill>
                  <a:srgbClr val="FF0000"/>
                </a:solidFill>
              </a:rPr>
              <a:t>use </a:t>
            </a:r>
            <a:r>
              <a:rPr lang="en-US" altLang="zh-CN" sz="2400" b="1" i="1" dirty="0" err="1">
                <a:solidFill>
                  <a:srgbClr val="FF0000"/>
                </a:solidFill>
              </a:rPr>
              <a:t>interprocedural</a:t>
            </a:r>
            <a:r>
              <a:rPr lang="en-US" altLang="zh-CN" sz="2400" b="1" i="1" dirty="0">
                <a:solidFill>
                  <a:srgbClr val="FF0000"/>
                </a:solidFill>
              </a:rPr>
              <a:t> register allocation</a:t>
            </a:r>
            <a:r>
              <a:rPr lang="en-US" altLang="zh-CN" sz="2400" b="1" dirty="0"/>
              <a:t>,</a:t>
            </a:r>
          </a:p>
          <a:p>
            <a:pPr lvl="1" eaLnBrk="1" hangingPunct="1"/>
            <a:r>
              <a:rPr lang="en-US" altLang="zh-CN" sz="2400" dirty="0"/>
              <a:t>Assign different procedures different registers in which to receive parameters and hold local variables. 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5A0A5F5F-38A1-6616-17CE-7FC4D851D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321" y="1341438"/>
            <a:ext cx="81367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rgbClr val="FF0000"/>
                </a:solidFill>
              </a:rPr>
              <a:t>Example</a:t>
            </a:r>
            <a:r>
              <a:rPr lang="en-US" altLang="zh-CN" sz="2400" b="1" dirty="0"/>
              <a:t>:  suppose </a:t>
            </a:r>
            <a:r>
              <a:rPr lang="en-US" altLang="zh-CN" sz="2400" b="1" i="1" dirty="0">
                <a:solidFill>
                  <a:srgbClr val="0000FF"/>
                </a:solidFill>
              </a:rPr>
              <a:t>f</a:t>
            </a:r>
            <a:r>
              <a:rPr lang="en-US" altLang="zh-CN" sz="2400" b="1" dirty="0">
                <a:solidFill>
                  <a:srgbClr val="0000FF"/>
                </a:solidFill>
              </a:rPr>
              <a:t>(</a:t>
            </a:r>
            <a:r>
              <a:rPr lang="en-US" altLang="zh-CN" sz="2400" b="1" i="1" dirty="0">
                <a:solidFill>
                  <a:srgbClr val="0000FF"/>
                </a:solidFill>
              </a:rPr>
              <a:t>a</a:t>
            </a:r>
            <a:r>
              <a:rPr lang="en-US" altLang="zh-CN" sz="2400" b="1" baseline="-30000" dirty="0">
                <a:solidFill>
                  <a:srgbClr val="0000FF"/>
                </a:solidFill>
              </a:rPr>
              <a:t>1</a:t>
            </a:r>
            <a:r>
              <a:rPr lang="en-US" altLang="zh-CN" sz="2400" b="1" dirty="0">
                <a:solidFill>
                  <a:srgbClr val="0000FF"/>
                </a:solidFill>
              </a:rPr>
              <a:t>, …, </a:t>
            </a:r>
            <a:r>
              <a:rPr lang="en-US" altLang="zh-CN" sz="2400" b="1" i="1" dirty="0">
                <a:solidFill>
                  <a:srgbClr val="0000FF"/>
                </a:solidFill>
              </a:rPr>
              <a:t>a</a:t>
            </a:r>
            <a:r>
              <a:rPr lang="en-US" altLang="zh-CN" sz="2400" b="1" i="1" baseline="-30000" dirty="0">
                <a:solidFill>
                  <a:srgbClr val="0000FF"/>
                </a:solidFill>
              </a:rPr>
              <a:t>n</a:t>
            </a:r>
            <a:r>
              <a:rPr lang="en-US" altLang="zh-CN" sz="2400" b="1" dirty="0">
                <a:solidFill>
                  <a:srgbClr val="0000FF"/>
                </a:solidFill>
              </a:rPr>
              <a:t>) </a:t>
            </a:r>
            <a:r>
              <a:rPr lang="en-US" altLang="zh-CN" sz="2400" b="1" dirty="0"/>
              <a:t>(which received its parameters </a:t>
            </a:r>
            <a:r>
              <a:rPr lang="en-US" altLang="zh-CN" sz="2400" b="1" dirty="0">
                <a:solidFill>
                  <a:srgbClr val="0000FF"/>
                </a:solidFill>
              </a:rPr>
              <a:t>in </a:t>
            </a:r>
            <a:r>
              <a:rPr lang="en-US" altLang="zh-CN" sz="2400" b="1" i="1" dirty="0">
                <a:solidFill>
                  <a:srgbClr val="0000FF"/>
                </a:solidFill>
              </a:rPr>
              <a:t>r</a:t>
            </a:r>
            <a:r>
              <a:rPr lang="en-US" altLang="zh-CN" sz="2400" b="1" baseline="-30000" dirty="0">
                <a:solidFill>
                  <a:srgbClr val="0000FF"/>
                </a:solidFill>
              </a:rPr>
              <a:t>1</a:t>
            </a:r>
            <a:r>
              <a:rPr lang="en-US" altLang="zh-CN" sz="2400" b="1" dirty="0">
                <a:solidFill>
                  <a:srgbClr val="0000FF"/>
                </a:solidFill>
              </a:rPr>
              <a:t>, …, </a:t>
            </a:r>
            <a:r>
              <a:rPr lang="en-US" altLang="zh-CN" sz="2400" b="1" i="1" dirty="0" err="1">
                <a:solidFill>
                  <a:srgbClr val="0000FF"/>
                </a:solidFill>
              </a:rPr>
              <a:t>r</a:t>
            </a:r>
            <a:r>
              <a:rPr lang="en-US" altLang="zh-CN" sz="2400" b="1" i="1" baseline="-30000" dirty="0" err="1">
                <a:solidFill>
                  <a:srgbClr val="0000FF"/>
                </a:solidFill>
              </a:rPr>
              <a:t>n</a:t>
            </a:r>
            <a:r>
              <a:rPr lang="en-US" altLang="zh-CN" sz="2400" b="1" dirty="0"/>
              <a:t>, for example) calls </a:t>
            </a:r>
            <a:r>
              <a:rPr lang="en-US" altLang="zh-CN" sz="2400" b="1" i="1" dirty="0">
                <a:solidFill>
                  <a:srgbClr val="0000FF"/>
                </a:solidFill>
              </a:rPr>
              <a:t>h</a:t>
            </a:r>
            <a:r>
              <a:rPr lang="en-US" altLang="zh-CN" sz="2400" b="1" dirty="0">
                <a:solidFill>
                  <a:srgbClr val="0000FF"/>
                </a:solidFill>
              </a:rPr>
              <a:t>(</a:t>
            </a:r>
            <a:r>
              <a:rPr lang="en-US" altLang="zh-CN" sz="2400" b="1" i="1" dirty="0">
                <a:solidFill>
                  <a:srgbClr val="0000FF"/>
                </a:solidFill>
              </a:rPr>
              <a:t>z</a:t>
            </a:r>
            <a:r>
              <a:rPr lang="en-US" altLang="zh-CN" sz="2400" b="1" dirty="0">
                <a:solidFill>
                  <a:srgbClr val="0000FF"/>
                </a:solidFill>
              </a:rPr>
              <a:t>)</a:t>
            </a:r>
            <a:r>
              <a:rPr lang="en-US" altLang="zh-CN" sz="2400" b="1" dirty="0"/>
              <a:t>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BB39BE4-B235-0E01-B01A-F29A32387B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7363" y="497099"/>
            <a:ext cx="82296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PARAMETER PASSING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EC562434-F5E5-459A-00C4-56D30218C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4685" y="1542415"/>
            <a:ext cx="8072278" cy="3600450"/>
          </a:xfrm>
        </p:spPr>
        <p:txBody>
          <a:bodyPr/>
          <a:lstStyle/>
          <a:p>
            <a:pPr marL="361950" indent="-361950" eaLnBrk="1" hangingPunct="1">
              <a:buFontTx/>
              <a:buAutoNum type="arabicPeriod" startAt="3"/>
              <a:defRPr/>
            </a:pPr>
            <a:r>
              <a:rPr lang="en-US" altLang="zh-CN" sz="2400" b="1" dirty="0"/>
              <a:t>Parameter </a:t>
            </a:r>
            <a:r>
              <a:rPr lang="en-US" altLang="zh-CN" sz="2400" b="1" i="1" dirty="0"/>
              <a:t>x</a:t>
            </a:r>
            <a:r>
              <a:rPr lang="en-US" altLang="zh-CN" sz="2400" b="1" dirty="0"/>
              <a:t> is </a:t>
            </a:r>
            <a:r>
              <a:rPr lang="en-US" altLang="zh-CN" sz="2400" b="1" dirty="0">
                <a:solidFill>
                  <a:srgbClr val="FF0000"/>
                </a:solidFill>
              </a:rPr>
              <a:t>a dead variable at the point </a:t>
            </a:r>
            <a:r>
              <a:rPr lang="en-US" altLang="zh-CN" sz="2400" b="1" dirty="0"/>
              <a:t>where </a:t>
            </a:r>
            <a:r>
              <a:rPr lang="en-US" altLang="zh-CN" sz="2400" b="1" i="1" dirty="0"/>
              <a:t>h</a:t>
            </a:r>
            <a:r>
              <a:rPr lang="en-US" altLang="zh-CN" sz="2400" b="1" dirty="0"/>
              <a:t> is called. Then </a:t>
            </a:r>
            <a:r>
              <a:rPr lang="en-US" altLang="zh-CN" sz="2400" b="1" i="1" dirty="0"/>
              <a:t>f</a:t>
            </a:r>
            <a:r>
              <a:rPr lang="en-US" altLang="zh-CN" sz="2400" b="1" dirty="0"/>
              <a:t> can overwrite </a:t>
            </a:r>
            <a:r>
              <a:rPr lang="en-US" altLang="zh-CN" sz="2400" b="1" i="1" dirty="0"/>
              <a:t>r</a:t>
            </a:r>
            <a:r>
              <a:rPr lang="en-US" altLang="zh-CN" sz="2400" b="1" baseline="-30000" dirty="0"/>
              <a:t>1</a:t>
            </a:r>
            <a:r>
              <a:rPr lang="en-US" altLang="zh-CN" sz="2400" b="1" dirty="0"/>
              <a:t> without saving it.</a:t>
            </a:r>
          </a:p>
          <a:p>
            <a:pPr marL="361950" indent="-361950" eaLnBrk="1" hangingPunct="1">
              <a:buFontTx/>
              <a:buAutoNum type="arabicPeriod" startAt="3"/>
              <a:defRPr/>
            </a:pPr>
            <a:endParaRPr lang="en-US" altLang="zh-CN" sz="2400" b="1" dirty="0"/>
          </a:p>
          <a:p>
            <a:pPr marL="361950" indent="-361950" eaLnBrk="1" hangingPunct="1">
              <a:buFontTx/>
              <a:buNone/>
              <a:defRPr/>
            </a:pPr>
            <a:r>
              <a:rPr lang="en-US" altLang="zh-CN" sz="2400" b="1" dirty="0"/>
              <a:t>4. Some architectures </a:t>
            </a:r>
            <a:r>
              <a:rPr lang="en-US" altLang="zh-CN" sz="2400" b="1" dirty="0">
                <a:solidFill>
                  <a:srgbClr val="FF0000"/>
                </a:solidFill>
              </a:rPr>
              <a:t>have </a:t>
            </a:r>
            <a:r>
              <a:rPr lang="en-US" altLang="zh-CN" sz="2400" b="1" i="1" dirty="0">
                <a:solidFill>
                  <a:srgbClr val="FF0000"/>
                </a:solidFill>
              </a:rPr>
              <a:t>register windows</a:t>
            </a:r>
            <a:r>
              <a:rPr lang="en-US" altLang="zh-CN" sz="2400" b="1" dirty="0"/>
              <a:t>, so that each function invocation can </a:t>
            </a:r>
            <a:r>
              <a:rPr lang="en-US" altLang="zh-CN" sz="2400" b="1" dirty="0">
                <a:solidFill>
                  <a:srgbClr val="0070C0"/>
                </a:solidFill>
              </a:rPr>
              <a:t>allocate a fresh set of registers</a:t>
            </a:r>
            <a:r>
              <a:rPr lang="en-US" altLang="zh-CN" sz="2400" b="1" dirty="0"/>
              <a:t> without memory traffic.</a:t>
            </a:r>
          </a:p>
          <a:p>
            <a:pPr eaLnBrk="1" hangingPunct="1">
              <a:defRPr/>
            </a:pPr>
            <a:endParaRPr lang="en-US" altLang="zh-CN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732A312-2546-2BE3-0B27-50EF7FB11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7363" y="481859"/>
            <a:ext cx="82296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PARAMETER PASSING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A5CFA30-DF5B-3B2F-340F-9126BD485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479890"/>
            <a:ext cx="8229600" cy="41116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RETURN ADDRESSES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4AD1CB1-62F1-8B6D-4B1F-99A98529A4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46564"/>
            <a:ext cx="8229600" cy="4826000"/>
          </a:xfrm>
        </p:spPr>
        <p:txBody>
          <a:bodyPr/>
          <a:lstStyle/>
          <a:p>
            <a:pPr marL="358775" indent="-358775" eaLnBrk="1" hangingPunct="1">
              <a:lnSpc>
                <a:spcPct val="90000"/>
              </a:lnSpc>
              <a:buClr>
                <a:srgbClr val="0000FF"/>
              </a:buClr>
              <a:buSzPct val="100000"/>
              <a:defRPr/>
            </a:pPr>
            <a:r>
              <a:rPr lang="en-US" altLang="zh-CN" sz="2800" b="1" dirty="0"/>
              <a:t>If the </a:t>
            </a:r>
            <a:r>
              <a:rPr lang="en-US" altLang="zh-CN" sz="2800" b="1" i="1" dirty="0"/>
              <a:t>call</a:t>
            </a:r>
            <a:r>
              <a:rPr lang="en-US" altLang="zh-CN" sz="2800" b="1" dirty="0"/>
              <a:t> instruction within </a:t>
            </a:r>
            <a:r>
              <a:rPr lang="en-US" altLang="zh-CN" sz="2800" b="1" i="1" dirty="0"/>
              <a:t>g</a:t>
            </a:r>
            <a:r>
              <a:rPr lang="en-US" altLang="zh-CN" sz="2800" b="1" dirty="0"/>
              <a:t> is at address </a:t>
            </a:r>
            <a:r>
              <a:rPr lang="en-US" altLang="zh-CN" sz="2800" b="1" i="1" dirty="0">
                <a:solidFill>
                  <a:srgbClr val="0000FF"/>
                </a:solidFill>
              </a:rPr>
              <a:t>a</a:t>
            </a:r>
            <a:r>
              <a:rPr lang="en-US" altLang="zh-CN" sz="2800" b="1" dirty="0"/>
              <a:t>, then (usually)</a:t>
            </a:r>
          </a:p>
          <a:p>
            <a:pPr marL="717550" lvl="1" indent="-374650" eaLnBrk="1" hangingPunct="1">
              <a:lnSpc>
                <a:spcPct val="9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en-US" altLang="zh-CN" sz="2400" b="1" dirty="0">
                <a:solidFill>
                  <a:srgbClr val="FF0000"/>
                </a:solidFill>
              </a:rPr>
              <a:t>The right place to return to </a:t>
            </a:r>
            <a:r>
              <a:rPr lang="en-US" altLang="zh-CN" sz="2400" b="1" dirty="0"/>
              <a:t>is </a:t>
            </a:r>
            <a:r>
              <a:rPr lang="en-US" altLang="zh-CN" sz="2400" b="1" i="1" dirty="0">
                <a:solidFill>
                  <a:srgbClr val="0000FF"/>
                </a:solidFill>
              </a:rPr>
              <a:t>a</a:t>
            </a:r>
            <a:r>
              <a:rPr lang="en-US" altLang="zh-CN" sz="2400" b="1" dirty="0">
                <a:solidFill>
                  <a:srgbClr val="0000FF"/>
                </a:solidFill>
              </a:rPr>
              <a:t> + 1</a:t>
            </a:r>
            <a:r>
              <a:rPr lang="en-US" altLang="zh-CN" sz="2400" b="1" dirty="0"/>
              <a:t>, the next instruction in </a:t>
            </a:r>
            <a:r>
              <a:rPr lang="en-US" altLang="zh-CN" sz="2400" b="1" i="1" dirty="0"/>
              <a:t>g</a:t>
            </a:r>
            <a:r>
              <a:rPr lang="en-US" altLang="zh-CN" sz="2400" b="1" dirty="0"/>
              <a:t>. </a:t>
            </a:r>
          </a:p>
          <a:p>
            <a:pPr marL="717550" lvl="1" indent="-374650" eaLnBrk="1" hangingPunct="1">
              <a:lnSpc>
                <a:spcPct val="9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en-US" altLang="zh-CN" sz="2400" b="1" dirty="0"/>
              <a:t>This is called </a:t>
            </a:r>
            <a:r>
              <a:rPr lang="en-US" altLang="zh-CN" sz="2400" b="1" dirty="0">
                <a:solidFill>
                  <a:srgbClr val="0000FF"/>
                </a:solidFill>
              </a:rPr>
              <a:t>the </a:t>
            </a:r>
            <a:r>
              <a:rPr lang="en-US" altLang="zh-CN" sz="2400" b="1" i="1" dirty="0">
                <a:solidFill>
                  <a:srgbClr val="0000FF"/>
                </a:solidFill>
              </a:rPr>
              <a:t>return address</a:t>
            </a:r>
            <a:r>
              <a:rPr lang="en-US" altLang="zh-CN" sz="2400" b="1" dirty="0"/>
              <a:t>.</a:t>
            </a:r>
          </a:p>
          <a:p>
            <a:pPr eaLnBrk="1" hangingPunct="1">
              <a:lnSpc>
                <a:spcPct val="90000"/>
              </a:lnSpc>
              <a:buClr>
                <a:srgbClr val="0000FF"/>
              </a:buClr>
              <a:buSzPct val="100000"/>
              <a:defRPr/>
            </a:pPr>
            <a:endParaRPr lang="en-US" altLang="zh-CN" sz="2800" b="1" dirty="0"/>
          </a:p>
          <a:p>
            <a:pPr marL="358775" indent="-358775" eaLnBrk="1" hangingPunct="1">
              <a:lnSpc>
                <a:spcPct val="90000"/>
              </a:lnSpc>
              <a:buClr>
                <a:srgbClr val="0000FF"/>
              </a:buClr>
              <a:buSzPct val="100000"/>
              <a:defRPr/>
            </a:pPr>
            <a:r>
              <a:rPr lang="en-US" altLang="zh-CN" sz="2400" b="1" dirty="0"/>
              <a:t>On </a:t>
            </a:r>
            <a:r>
              <a:rPr lang="en-US" altLang="zh-CN" sz="2400" b="1" dirty="0">
                <a:solidFill>
                  <a:srgbClr val="FF0000"/>
                </a:solidFill>
              </a:rPr>
              <a:t>modern machines</a:t>
            </a:r>
            <a:r>
              <a:rPr lang="en-US" altLang="zh-CN" sz="2400" b="1" dirty="0"/>
              <a:t>, the </a:t>
            </a:r>
            <a:r>
              <a:rPr lang="en-US" altLang="zh-CN" sz="2400" b="1" i="1" dirty="0"/>
              <a:t>call</a:t>
            </a:r>
            <a:r>
              <a:rPr lang="en-US" altLang="zh-CN" sz="2400" b="1" dirty="0"/>
              <a:t> instruction merely puts the return address in </a:t>
            </a:r>
            <a:r>
              <a:rPr lang="en-US" altLang="zh-CN" sz="2400" b="1" dirty="0">
                <a:solidFill>
                  <a:srgbClr val="FF0000"/>
                </a:solidFill>
              </a:rPr>
              <a:t>a designated register</a:t>
            </a:r>
            <a:r>
              <a:rPr lang="en-US" altLang="zh-CN" sz="2400" b="1" dirty="0"/>
              <a:t>. </a:t>
            </a:r>
          </a:p>
          <a:p>
            <a:pPr eaLnBrk="1" hangingPunct="1">
              <a:lnSpc>
                <a:spcPct val="90000"/>
              </a:lnSpc>
              <a:buClr>
                <a:srgbClr val="0000FF"/>
              </a:buClr>
              <a:buSzPct val="100000"/>
              <a:defRPr/>
            </a:pPr>
            <a:endParaRPr lang="en-US" altLang="zh-CN" sz="2400" b="1" dirty="0"/>
          </a:p>
          <a:p>
            <a:pPr marL="358775" indent="-358775" eaLnBrk="1" hangingPunct="1">
              <a:lnSpc>
                <a:spcPct val="90000"/>
              </a:lnSpc>
              <a:buClr>
                <a:srgbClr val="0000FF"/>
              </a:buClr>
              <a:buSzPct val="100000"/>
              <a:defRPr/>
            </a:pPr>
            <a:r>
              <a:rPr lang="en-US" altLang="zh-CN" sz="2400" b="1" dirty="0"/>
              <a:t>A </a:t>
            </a:r>
            <a:r>
              <a:rPr lang="en-US" altLang="zh-CN" sz="2400" b="1" dirty="0" err="1"/>
              <a:t>nonleaf</a:t>
            </a:r>
            <a:r>
              <a:rPr lang="en-US" altLang="zh-CN" sz="2400" b="1" dirty="0"/>
              <a:t> procedure will have to </a:t>
            </a:r>
            <a:r>
              <a:rPr lang="en-US" altLang="zh-CN" sz="2400" b="1" dirty="0">
                <a:solidFill>
                  <a:srgbClr val="FF0000"/>
                </a:solidFill>
              </a:rPr>
              <a:t>write it to the stack </a:t>
            </a:r>
            <a:r>
              <a:rPr lang="en-US" altLang="zh-CN" sz="2400" b="1" dirty="0"/>
              <a:t>(unless </a:t>
            </a:r>
            <a:r>
              <a:rPr lang="en-US" altLang="zh-CN" sz="2400" b="1" dirty="0" err="1"/>
              <a:t>interprocedural</a:t>
            </a:r>
            <a:r>
              <a:rPr lang="en-US" altLang="zh-CN" sz="2400" b="1" dirty="0"/>
              <a:t> register allocation is used)</a:t>
            </a:r>
            <a:r>
              <a:rPr lang="zh-CN" altLang="en-US" sz="2400" b="1" dirty="0"/>
              <a:t>，</a:t>
            </a:r>
            <a:r>
              <a:rPr lang="en-US" altLang="zh-CN" sz="2400" b="1" dirty="0"/>
              <a:t>a leaf procedure will not.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98ED9B2-38AC-1ED2-7A95-2C77AE808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03555"/>
            <a:ext cx="8229600" cy="381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FRAME-RESIDENT VARIABLES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8D10393-9BA6-8406-BF7D-1C19CC150F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0622" y="2556596"/>
            <a:ext cx="7362756" cy="1449661"/>
          </a:xfrm>
        </p:spPr>
        <p:txBody>
          <a:bodyPr>
            <a:normAutofit/>
          </a:bodyPr>
          <a:lstStyle/>
          <a:p>
            <a:pPr marL="358775" indent="-358775" eaLnBrk="1" hangingPunct="1">
              <a:lnSpc>
                <a:spcPct val="90000"/>
              </a:lnSpc>
              <a:defRPr/>
            </a:pPr>
            <a:r>
              <a:rPr lang="en-US" altLang="zh-CN" sz="2400" b="1" dirty="0"/>
              <a:t>function parameters in registers,</a:t>
            </a:r>
          </a:p>
          <a:p>
            <a:pPr marL="358775" indent="-358775" eaLnBrk="1" hangingPunct="1">
              <a:lnSpc>
                <a:spcPct val="90000"/>
              </a:lnSpc>
              <a:defRPr/>
            </a:pPr>
            <a:r>
              <a:rPr lang="en-US" altLang="zh-CN" sz="2400" b="1" dirty="0"/>
              <a:t>pass the return address in a register</a:t>
            </a:r>
          </a:p>
          <a:p>
            <a:pPr marL="358775" indent="-358775" eaLnBrk="1" hangingPunct="1">
              <a:lnSpc>
                <a:spcPct val="90000"/>
              </a:lnSpc>
              <a:defRPr/>
            </a:pPr>
            <a:r>
              <a:rPr lang="en-US" altLang="zh-CN" sz="2400" b="1" dirty="0"/>
              <a:t>return the function result in a register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800" b="1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800" b="1" dirty="0"/>
          </a:p>
          <a:p>
            <a:pPr marL="0" indent="0" eaLnBrk="1" hangingPunct="1">
              <a:lnSpc>
                <a:spcPct val="90000"/>
              </a:lnSpc>
              <a:defRPr/>
            </a:pPr>
            <a:endParaRPr lang="en-US" altLang="zh-CN" sz="28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A9A2614-D8FC-4148-6266-DB4BF8CDE322}"/>
              </a:ext>
            </a:extLst>
          </p:cNvPr>
          <p:cNvSpPr txBox="1"/>
          <p:nvPr/>
        </p:nvSpPr>
        <p:spPr>
          <a:xfrm>
            <a:off x="733494" y="1581286"/>
            <a:ext cx="743514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/>
              <a:t>The register holding the variable is </a:t>
            </a:r>
            <a:r>
              <a:rPr lang="en-US" altLang="zh-CN" sz="2800" b="1" dirty="0">
                <a:solidFill>
                  <a:srgbClr val="FF0000"/>
                </a:solidFill>
              </a:rPr>
              <a:t>needed for a specific purpose</a:t>
            </a:r>
            <a:r>
              <a:rPr lang="zh-CN" altLang="en-US" sz="2800" b="1" dirty="0">
                <a:solidFill>
                  <a:srgbClr val="FF0000"/>
                </a:solidFill>
              </a:rPr>
              <a:t>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56321">
            <a:extLst>
              <a:ext uri="{FF2B5EF4-FFF2-40B4-BE49-F238E27FC236}">
                <a16:creationId xmlns:a16="http://schemas.microsoft.com/office/drawing/2014/main" id="{22837244-4352-66C8-9ABD-C1828E03E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Content</a:t>
            </a:r>
          </a:p>
        </p:txBody>
      </p:sp>
      <p:sp>
        <p:nvSpPr>
          <p:cNvPr id="3075" name="文本占位符 56322">
            <a:extLst>
              <a:ext uri="{FF2B5EF4-FFF2-40B4-BE49-F238E27FC236}">
                <a16:creationId xmlns:a16="http://schemas.microsoft.com/office/drawing/2014/main" id="{875EB2A6-6D09-DD1A-A571-37C95B2AB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INTRODUCTION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LEXICAL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PARSING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ABSTRACT SYNTAX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SEMANTIC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b="1" dirty="0"/>
              <a:t>ACTIVATION RECORD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TRANSLATING INTO INTERMEDIATE CODE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OTHERS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98ED9B2-38AC-1ED2-7A95-2C77AE808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8229600" cy="381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FRAME-RESIDENT VARIABLES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8D10393-9BA6-8406-BF7D-1C19CC150F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0550" y="1932281"/>
            <a:ext cx="8229600" cy="1496719"/>
          </a:xfrm>
        </p:spPr>
        <p:txBody>
          <a:bodyPr>
            <a:normAutofit lnSpcReduction="10000"/>
          </a:bodyPr>
          <a:lstStyle/>
          <a:p>
            <a:pPr marL="358775" indent="-358775">
              <a:buClr>
                <a:srgbClr val="0000FF"/>
              </a:buClr>
              <a:buSzPct val="100000"/>
              <a:defRPr/>
            </a:pPr>
            <a:r>
              <a:rPr lang="en-US" altLang="zh-CN" sz="2400" b="1" dirty="0"/>
              <a:t>The variable will be passed by reference, so it must have a memory address .</a:t>
            </a:r>
          </a:p>
          <a:p>
            <a:pPr marL="358775" indent="-358775" eaLnBrk="1" hangingPunct="1">
              <a:lnSpc>
                <a:spcPct val="90000"/>
              </a:lnSpc>
              <a:buClr>
                <a:srgbClr val="0000FF"/>
              </a:buClr>
              <a:buSzPct val="100000"/>
              <a:defRPr/>
            </a:pPr>
            <a:r>
              <a:rPr lang="en-US" altLang="zh-CN" sz="2400" b="1" dirty="0"/>
              <a:t>The variable is accessed by a procedure nested inside the current one.</a:t>
            </a:r>
            <a:endParaRPr lang="en-US" altLang="zh-CN" sz="2800" b="1" dirty="0"/>
          </a:p>
          <a:p>
            <a:pPr marL="0" indent="0" eaLnBrk="1" hangingPunct="1">
              <a:lnSpc>
                <a:spcPct val="90000"/>
              </a:lnSpc>
              <a:defRPr/>
            </a:pPr>
            <a:endParaRPr lang="en-US" altLang="zh-CN" sz="28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58CC97A-785E-7A1A-E0AA-24DA297B3CFE}"/>
              </a:ext>
            </a:extLst>
          </p:cNvPr>
          <p:cNvSpPr txBox="1"/>
          <p:nvPr/>
        </p:nvSpPr>
        <p:spPr>
          <a:xfrm>
            <a:off x="590550" y="1030371"/>
            <a:ext cx="7803510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2800" b="1" dirty="0">
                <a:solidFill>
                  <a:srgbClr val="FF0000"/>
                </a:solidFill>
              </a:rPr>
              <a:t>The reasons of values are written to memory  </a:t>
            </a:r>
            <a:r>
              <a:rPr lang="en-US" altLang="zh-CN" sz="2800" b="1" dirty="0"/>
              <a:t>(in the stack frame) 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0E64CA-1F9C-6215-68A4-986BFC6A7EB7}"/>
              </a:ext>
            </a:extLst>
          </p:cNvPr>
          <p:cNvSpPr txBox="1">
            <a:spLocks noChangeArrowheads="1"/>
          </p:cNvSpPr>
          <p:nvPr/>
        </p:nvSpPr>
        <p:spPr>
          <a:xfrm>
            <a:off x="601926" y="3563093"/>
            <a:ext cx="8084874" cy="2831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>
              <a:buClr>
                <a:srgbClr val="0000FF"/>
              </a:buClr>
              <a:buSzPct val="100000"/>
            </a:pPr>
            <a:r>
              <a:rPr lang="en-US" altLang="zh-CN" sz="2400" b="1" dirty="0"/>
              <a:t>The value is </a:t>
            </a:r>
            <a:r>
              <a:rPr lang="en-US" altLang="zh-CN" sz="2400" b="1" dirty="0">
                <a:solidFill>
                  <a:srgbClr val="FF0000"/>
                </a:solidFill>
              </a:rPr>
              <a:t>too big </a:t>
            </a:r>
            <a:r>
              <a:rPr lang="en-US" altLang="zh-CN" sz="2400" b="1" dirty="0"/>
              <a:t>to fit into a single register. </a:t>
            </a:r>
          </a:p>
          <a:p>
            <a:pPr marL="358775" indent="-358775">
              <a:buClr>
                <a:srgbClr val="0000FF"/>
              </a:buClr>
              <a:buSzPct val="100000"/>
            </a:pPr>
            <a:r>
              <a:rPr lang="en-US" altLang="zh-CN" sz="2400" b="1" dirty="0"/>
              <a:t>The variable is </a:t>
            </a:r>
            <a:r>
              <a:rPr lang="en-US" altLang="zh-CN" sz="2400" b="1" dirty="0">
                <a:solidFill>
                  <a:srgbClr val="FF0000"/>
                </a:solidFill>
              </a:rPr>
              <a:t>an array</a:t>
            </a:r>
            <a:r>
              <a:rPr lang="en-US" altLang="zh-CN" sz="2400" b="1" dirty="0"/>
              <a:t>, for which address arithmetic is necessary to extract components.</a:t>
            </a:r>
          </a:p>
          <a:p>
            <a:pPr marL="358775" indent="-358775">
              <a:buClr>
                <a:srgbClr val="0000FF"/>
              </a:buClr>
              <a:buSzPct val="100000"/>
            </a:pPr>
            <a:endParaRPr lang="en-US" altLang="zh-CN" sz="2400" b="1" dirty="0"/>
          </a:p>
          <a:p>
            <a:pPr marL="358775" indent="-358775">
              <a:buClr>
                <a:srgbClr val="0000FF"/>
              </a:buClr>
              <a:buSzPct val="100000"/>
            </a:pPr>
            <a:r>
              <a:rPr lang="en-US" altLang="zh-CN" sz="2400" b="1" dirty="0"/>
              <a:t>There are so many local variables and temporary values that they won't all fit in registers, some of them are "spilled" into the frame.</a:t>
            </a:r>
          </a:p>
        </p:txBody>
      </p:sp>
    </p:spTree>
    <p:extLst>
      <p:ext uri="{BB962C8B-B14F-4D97-AF65-F5344CB8AC3E}">
        <p14:creationId xmlns:p14="http://schemas.microsoft.com/office/powerpoint/2010/main" val="1553225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EBB3E54-400D-D15D-67AC-88D21DF98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301378"/>
            <a:ext cx="8229600" cy="849845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STATIC LINKS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55D8A12-E512-1522-A919-4C90290CC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4025" y="1844675"/>
            <a:ext cx="8229600" cy="1720827"/>
          </a:xfrm>
        </p:spPr>
        <p:txBody>
          <a:bodyPr/>
          <a:lstStyle/>
          <a:p>
            <a:pPr marL="358775" indent="-358775" eaLnBrk="1" hangingPunct="1"/>
            <a:r>
              <a:rPr lang="en-US" altLang="zh-CN" sz="2400" b="1" dirty="0"/>
              <a:t>The inner functions may use variables declared in outer functions. </a:t>
            </a:r>
          </a:p>
          <a:p>
            <a:pPr marL="358775" indent="-358775" eaLnBrk="1" hangingPunct="1"/>
            <a:r>
              <a:rPr lang="en-US" altLang="zh-CN" sz="2400" b="1" dirty="0"/>
              <a:t>This language feature is called </a:t>
            </a:r>
            <a:r>
              <a:rPr lang="en-US" altLang="zh-CN" sz="2400" b="1" i="1" dirty="0">
                <a:solidFill>
                  <a:srgbClr val="0000FF"/>
                </a:solidFill>
              </a:rPr>
              <a:t>block structure.</a:t>
            </a:r>
          </a:p>
          <a:p>
            <a:pPr eaLnBrk="1" hangingPunct="1"/>
            <a:endParaRPr lang="en-US" altLang="zh-CN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id="{D20656CF-C87A-F555-1374-A495E06C9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447" y="1412876"/>
            <a:ext cx="7927335" cy="4376132"/>
          </a:xfrm>
        </p:spPr>
        <p:txBody>
          <a:bodyPr>
            <a:normAutofit lnSpcReduction="10000"/>
          </a:bodyPr>
          <a:lstStyle/>
          <a:p>
            <a:pPr marL="266700" indent="-266700" eaLnBrk="1" hangingPunct="1">
              <a:lnSpc>
                <a:spcPct val="90000"/>
              </a:lnSpc>
              <a:buClr>
                <a:srgbClr val="0000FF"/>
              </a:buClr>
              <a:buSzPct val="100000"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Whenever a function f is called, it can be passed a pointer to the frame of the function statically enclosing f </a:t>
            </a:r>
          </a:p>
          <a:p>
            <a:pPr lvl="1" eaLnBrk="1" hangingPunct="1">
              <a:lnSpc>
                <a:spcPct val="9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pointer is the static link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Clr>
                <a:srgbClr val="0000FF"/>
              </a:buClr>
              <a:buSzPct val="100000"/>
            </a:pPr>
            <a:endParaRPr lang="en-US" altLang="zh-CN" sz="2400" b="1" dirty="0"/>
          </a:p>
          <a:p>
            <a:pPr marL="266700" indent="-266700" eaLnBrk="1" hangingPunct="1">
              <a:lnSpc>
                <a:spcPct val="90000"/>
              </a:lnSpc>
              <a:buClr>
                <a:srgbClr val="0000FF"/>
              </a:buClr>
              <a:buSzPct val="100000"/>
            </a:pPr>
            <a:r>
              <a:rPr lang="en-US" altLang="zh-CN" sz="2400" b="1" dirty="0"/>
              <a:t>A global array can be maintained .</a:t>
            </a:r>
          </a:p>
          <a:p>
            <a:pPr lvl="1" eaLnBrk="1" hangingPunct="1">
              <a:lnSpc>
                <a:spcPct val="9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The array is called </a:t>
            </a: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display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Clr>
                <a:srgbClr val="0000FF"/>
              </a:buClr>
              <a:buSzPct val="100000"/>
            </a:pPr>
            <a:endParaRPr lang="en-US" altLang="zh-CN" sz="2400" b="1" dirty="0"/>
          </a:p>
          <a:p>
            <a:pPr marL="266700" indent="-266700" eaLnBrk="1" hangingPunct="1">
              <a:lnSpc>
                <a:spcPct val="90000"/>
              </a:lnSpc>
              <a:buClr>
                <a:srgbClr val="0000FF"/>
              </a:buClr>
              <a:buSzPct val="100000"/>
            </a:pPr>
            <a:r>
              <a:rPr lang="en-US" altLang="zh-CN" sz="2400" b="1" dirty="0"/>
              <a:t>When g calls f, each variable of g that is actually accessed by f (or by any function nested inside f ) is passed to f as an extra argument. </a:t>
            </a:r>
          </a:p>
          <a:p>
            <a:pPr lvl="1" eaLnBrk="1" hangingPunct="1">
              <a:lnSpc>
                <a:spcPct val="9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This is </a:t>
            </a: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called lambda lifting.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anose="05000000000000000000" pitchFamily="2" charset="2"/>
              <a:buChar char="§"/>
            </a:pPr>
            <a:endParaRPr lang="en-US" altLang="zh-CN" sz="2400" b="1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A1D08B8-6690-598D-0D44-E12F9AA7C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301378"/>
            <a:ext cx="8229600" cy="849845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STATIC LINKS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48E0133E-F085-B609-D73E-872C2A5939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4552" y="1138065"/>
            <a:ext cx="8229600" cy="5262734"/>
          </a:xfrm>
        </p:spPr>
        <p:txBody>
          <a:bodyPr>
            <a:normAutofit fontScale="62500" lnSpcReduction="20000"/>
          </a:bodyPr>
          <a:lstStyle/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  <a:latin typeface="Arial Unicode MS" pitchFamily="34" charset="-122"/>
              </a:rPr>
              <a:t>1   </a:t>
            </a:r>
            <a:r>
              <a:rPr lang="en-US" altLang="zh-CN" sz="2400" b="1" dirty="0">
                <a:solidFill>
                  <a:schemeClr val="tx2"/>
                </a:solidFill>
              </a:rPr>
              <a:t>type tree = {key: string, left: tree, right: tree}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2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3  function </a:t>
            </a:r>
            <a:r>
              <a:rPr lang="en-US" altLang="zh-CN" sz="2400" b="1" dirty="0" err="1">
                <a:solidFill>
                  <a:srgbClr val="FF0000"/>
                </a:solidFill>
              </a:rPr>
              <a:t>prettyprint</a:t>
            </a:r>
            <a:r>
              <a:rPr lang="en-US" altLang="zh-CN" sz="2400" b="1" dirty="0">
                <a:solidFill>
                  <a:schemeClr val="tx2"/>
                </a:solidFill>
              </a:rPr>
              <a:t>(tree: tree) : string =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4   let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5      var output := " "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6 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7     function write(s: string) =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8        output := </a:t>
            </a:r>
            <a:r>
              <a:rPr lang="en-US" altLang="zh-CN" sz="2400" b="1" dirty="0" err="1">
                <a:solidFill>
                  <a:schemeClr val="tx2"/>
                </a:solidFill>
              </a:rPr>
              <a:t>concat</a:t>
            </a:r>
            <a:r>
              <a:rPr lang="en-US" altLang="zh-CN" sz="2400" b="1" dirty="0">
                <a:solidFill>
                  <a:schemeClr val="tx2"/>
                </a:solidFill>
              </a:rPr>
              <a:t>(</a:t>
            </a:r>
            <a:r>
              <a:rPr lang="en-US" altLang="zh-CN" sz="2400" b="1" dirty="0" err="1">
                <a:solidFill>
                  <a:schemeClr val="tx2"/>
                </a:solidFill>
              </a:rPr>
              <a:t>output,s</a:t>
            </a:r>
            <a:r>
              <a:rPr lang="en-US" altLang="zh-CN" sz="2400" b="1" dirty="0">
                <a:solidFill>
                  <a:schemeClr val="tx2"/>
                </a:solidFill>
              </a:rPr>
              <a:t>)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9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</a:rPr>
              <a:t>10</a:t>
            </a:r>
            <a:r>
              <a:rPr lang="en-US" altLang="zh-CN" sz="2400" b="1" dirty="0">
                <a:solidFill>
                  <a:schemeClr val="tx2"/>
                </a:solidFill>
              </a:rPr>
              <a:t>   function show(</a:t>
            </a:r>
            <a:r>
              <a:rPr lang="en-US" altLang="zh-CN" sz="2400" b="1" dirty="0" err="1">
                <a:solidFill>
                  <a:schemeClr val="tx2"/>
                </a:solidFill>
              </a:rPr>
              <a:t>n:int</a:t>
            </a:r>
            <a:r>
              <a:rPr lang="en-US" altLang="zh-CN" sz="2400" b="1" dirty="0">
                <a:solidFill>
                  <a:schemeClr val="tx2"/>
                </a:solidFill>
              </a:rPr>
              <a:t>, t: tree) =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11     let function indent(s: string) =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12        (for </a:t>
            </a:r>
            <a:r>
              <a:rPr lang="en-US" altLang="zh-CN" sz="2400" b="1" dirty="0" err="1">
                <a:solidFill>
                  <a:schemeClr val="tx2"/>
                </a:solidFill>
              </a:rPr>
              <a:t>i</a:t>
            </a:r>
            <a:r>
              <a:rPr lang="en-US" altLang="zh-CN" sz="2400" b="1" dirty="0">
                <a:solidFill>
                  <a:schemeClr val="tx2"/>
                </a:solidFill>
              </a:rPr>
              <a:t> := 1 to </a:t>
            </a:r>
            <a:r>
              <a:rPr lang="en-US" altLang="zh-CN" sz="2400" b="1" dirty="0">
                <a:solidFill>
                  <a:srgbClr val="0070C0"/>
                </a:solidFill>
              </a:rPr>
              <a:t>n</a:t>
            </a:r>
            <a:r>
              <a:rPr lang="en-US" altLang="zh-CN" sz="2400" b="1" dirty="0">
                <a:solidFill>
                  <a:schemeClr val="tx2"/>
                </a:solidFill>
              </a:rPr>
              <a:t>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13            do </a:t>
            </a:r>
            <a:r>
              <a:rPr lang="en-US" altLang="zh-CN" sz="2400" b="1" dirty="0">
                <a:solidFill>
                  <a:srgbClr val="0070C0"/>
                </a:solidFill>
              </a:rPr>
              <a:t>write(" ");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AutoNum type="arabicPlain" startAt="14"/>
            </a:pPr>
            <a:r>
              <a:rPr lang="en-US" altLang="zh-CN" sz="2400" b="1" dirty="0">
                <a:solidFill>
                  <a:schemeClr val="tx2"/>
                </a:solidFill>
              </a:rPr>
              <a:t>          </a:t>
            </a:r>
            <a:r>
              <a:rPr lang="en-US" altLang="zh-CN" sz="2400" b="1" dirty="0">
                <a:solidFill>
                  <a:srgbClr val="0070C0"/>
                </a:solidFill>
              </a:rPr>
              <a:t>output := </a:t>
            </a:r>
            <a:r>
              <a:rPr lang="en-US" altLang="zh-CN" sz="2400" b="1" dirty="0" err="1">
                <a:solidFill>
                  <a:srgbClr val="0070C0"/>
                </a:solidFill>
              </a:rPr>
              <a:t>concat</a:t>
            </a:r>
            <a:r>
              <a:rPr lang="en-US" altLang="zh-CN" sz="2400" b="1" dirty="0">
                <a:solidFill>
                  <a:srgbClr val="0070C0"/>
                </a:solidFill>
              </a:rPr>
              <a:t>(output, s); write("\n"))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AutoNum type="arabicPlain" startAt="14"/>
            </a:pPr>
            <a:r>
              <a:rPr lang="en-US" altLang="zh-CN" sz="2400" b="1" dirty="0">
                <a:solidFill>
                  <a:schemeClr val="tx2"/>
                </a:solidFill>
              </a:rPr>
              <a:t>   in if t=nil then indent(".")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16           else (indent(</a:t>
            </a:r>
            <a:r>
              <a:rPr lang="en-US" altLang="zh-CN" sz="2400" b="1" dirty="0" err="1">
                <a:solidFill>
                  <a:schemeClr val="tx2"/>
                </a:solidFill>
              </a:rPr>
              <a:t>t.key</a:t>
            </a:r>
            <a:r>
              <a:rPr lang="en-US" altLang="zh-CN" sz="2400" b="1" dirty="0">
                <a:solidFill>
                  <a:schemeClr val="tx2"/>
                </a:solidFill>
              </a:rPr>
              <a:t>);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17                 show(n+1,t.left);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18                 show(n+1,t.right))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19      end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20 </a:t>
            </a:r>
          </a:p>
          <a:p>
            <a:pPr marL="533400" indent="-533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</a:rPr>
              <a:t>21     </a:t>
            </a:r>
            <a:r>
              <a:rPr lang="en-US" altLang="zh-CN" sz="2400" b="1" dirty="0">
                <a:solidFill>
                  <a:srgbClr val="FF0000"/>
                </a:solidFill>
              </a:rPr>
              <a:t>in show(0,tree); </a:t>
            </a:r>
            <a:r>
              <a:rPr lang="en-US" altLang="zh-CN" sz="2400" b="1" dirty="0">
                <a:solidFill>
                  <a:schemeClr val="tx2"/>
                </a:solidFill>
              </a:rPr>
              <a:t>output </a:t>
            </a:r>
          </a:p>
          <a:p>
            <a:pPr marL="533400" indent="-533400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</a:rPr>
              <a:t>22 end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CD6B387-61C8-02FD-54C3-A23EDB3A23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301378"/>
            <a:ext cx="8229600" cy="849845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STATIC LINKS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77A67A57-F384-6D2F-F370-E6AD4B8291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2057" y="1773238"/>
            <a:ext cx="7888367" cy="368684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b="1" dirty="0"/>
              <a:t>21 </a:t>
            </a:r>
            <a:r>
              <a:rPr lang="en-US" altLang="zh-CN" sz="2400" b="1" dirty="0" err="1"/>
              <a:t>prettyprint</a:t>
            </a:r>
            <a:r>
              <a:rPr lang="en-US" altLang="zh-CN" sz="2400" b="1" dirty="0"/>
              <a:t> calls show, passing </a:t>
            </a:r>
            <a:r>
              <a:rPr lang="en-US" altLang="zh-CN" sz="2400" b="1" dirty="0" err="1">
                <a:solidFill>
                  <a:srgbClr val="FF0000"/>
                </a:solidFill>
              </a:rPr>
              <a:t>prettyprint's</a:t>
            </a:r>
            <a:r>
              <a:rPr lang="en-US" altLang="zh-CN" sz="2400" b="1" dirty="0">
                <a:solidFill>
                  <a:srgbClr val="FF0000"/>
                </a:solidFill>
              </a:rPr>
              <a:t> own frame pointer </a:t>
            </a:r>
            <a:r>
              <a:rPr lang="en-US" altLang="zh-CN" sz="2400" b="1" dirty="0"/>
              <a:t>as </a:t>
            </a:r>
            <a:r>
              <a:rPr lang="en-US" altLang="zh-CN" sz="2400" b="1" dirty="0">
                <a:solidFill>
                  <a:srgbClr val="FF0000"/>
                </a:solidFill>
              </a:rPr>
              <a:t>show's static link.</a:t>
            </a:r>
          </a:p>
          <a:p>
            <a:pPr eaLnBrk="1" hangingPunct="1">
              <a:buFontTx/>
              <a:buNone/>
            </a:pPr>
            <a:r>
              <a:rPr lang="en-US" altLang="zh-CN" sz="2400" b="1" dirty="0"/>
              <a:t>10 show stores its static link (the address of </a:t>
            </a:r>
            <a:r>
              <a:rPr lang="en-US" altLang="zh-CN" sz="2400" b="1" dirty="0" err="1"/>
              <a:t>prettyprint's</a:t>
            </a:r>
            <a:r>
              <a:rPr lang="en-US" altLang="zh-CN" sz="2400" b="1" dirty="0"/>
              <a:t> frame) into its own frame.</a:t>
            </a:r>
          </a:p>
          <a:p>
            <a:pPr eaLnBrk="1" hangingPunct="1">
              <a:buFontTx/>
              <a:buNone/>
            </a:pPr>
            <a:endParaRPr lang="en-US" altLang="zh-CN" sz="2400" b="1" dirty="0"/>
          </a:p>
          <a:p>
            <a:pPr eaLnBrk="1" hangingPunct="1">
              <a:buFontTx/>
              <a:buNone/>
            </a:pPr>
            <a:r>
              <a:rPr lang="en-US" altLang="zh-CN" sz="2400" b="1" dirty="0"/>
              <a:t>15 show calls indent, passing </a:t>
            </a:r>
            <a:r>
              <a:rPr lang="en-US" altLang="zh-CN" sz="2400" b="1" dirty="0">
                <a:solidFill>
                  <a:srgbClr val="0070C0"/>
                </a:solidFill>
              </a:rPr>
              <a:t>its own frame pointer </a:t>
            </a:r>
            <a:r>
              <a:rPr lang="en-US" altLang="zh-CN" sz="2400" b="1" dirty="0"/>
              <a:t>as indent's static link.</a:t>
            </a:r>
          </a:p>
          <a:p>
            <a:pPr eaLnBrk="1" hangingPunct="1">
              <a:buFontTx/>
              <a:buNone/>
            </a:pPr>
            <a:r>
              <a:rPr lang="en-US" altLang="zh-CN" sz="2400" b="1" dirty="0"/>
              <a:t>17 show calls show, passing its own static link (</a:t>
            </a:r>
            <a:r>
              <a:rPr lang="en-US" altLang="zh-CN" sz="2400" b="1" u="sng" dirty="0">
                <a:solidFill>
                  <a:srgbClr val="0070C0"/>
                </a:solidFill>
              </a:rPr>
              <a:t>not its own frame pointer</a:t>
            </a:r>
            <a:r>
              <a:rPr lang="en-US" altLang="zh-CN" sz="2400" b="1" dirty="0"/>
              <a:t>) as the static link.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C97297F-3F94-AFF5-0DF7-DFD02ACD7E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301378"/>
            <a:ext cx="8229600" cy="849845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STATIC LINKS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FABB4423-EBC6-0753-0364-3AEFC2607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49" y="1628776"/>
            <a:ext cx="8156575" cy="389709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b="1" dirty="0"/>
              <a:t>12 indent uses the value </a:t>
            </a:r>
            <a:r>
              <a:rPr lang="en-US" altLang="zh-CN" sz="2400" b="1" i="1" dirty="0">
                <a:solidFill>
                  <a:srgbClr val="0070C0"/>
                </a:solidFill>
              </a:rPr>
              <a:t>n</a:t>
            </a:r>
            <a:r>
              <a:rPr lang="en-US" altLang="zh-CN" sz="2400" b="1" dirty="0">
                <a:solidFill>
                  <a:srgbClr val="0070C0"/>
                </a:solidFill>
              </a:rPr>
              <a:t> from show's frame</a:t>
            </a:r>
            <a:r>
              <a:rPr lang="en-US" altLang="zh-CN" sz="2400" b="1" dirty="0"/>
              <a:t>. To do so, it fetches at an appropriate offset from indent's static link (which points at the frame of show).</a:t>
            </a:r>
          </a:p>
          <a:p>
            <a:pPr eaLnBrk="1" hangingPunct="1">
              <a:buFontTx/>
              <a:buNone/>
            </a:pPr>
            <a:r>
              <a:rPr lang="en-US" altLang="zh-CN" sz="2400" b="1" dirty="0"/>
              <a:t>13 indent calls write. It must pass </a:t>
            </a:r>
            <a:r>
              <a:rPr lang="en-US" altLang="zh-CN" sz="2400" b="1" dirty="0">
                <a:solidFill>
                  <a:srgbClr val="0070C0"/>
                </a:solidFill>
              </a:rPr>
              <a:t>the frame pointer of </a:t>
            </a:r>
            <a:r>
              <a:rPr lang="en-US" altLang="zh-CN" sz="2400" b="1" dirty="0" err="1">
                <a:solidFill>
                  <a:srgbClr val="0070C0"/>
                </a:solidFill>
              </a:rPr>
              <a:t>prettyprint</a:t>
            </a:r>
            <a:r>
              <a:rPr lang="en-US" altLang="zh-CN" sz="2400" b="1" dirty="0">
                <a:solidFill>
                  <a:srgbClr val="0070C0"/>
                </a:solidFill>
              </a:rPr>
              <a:t> </a:t>
            </a:r>
            <a:r>
              <a:rPr lang="en-US" altLang="zh-CN" sz="2400" b="1" dirty="0"/>
              <a:t>as the static link. To obtain this, it first fetches at an offset from its own static link (from show's frame), the static link that had been passed to show.</a:t>
            </a:r>
          </a:p>
          <a:p>
            <a:pPr eaLnBrk="1" hangingPunct="1">
              <a:buFontTx/>
              <a:buNone/>
            </a:pPr>
            <a:r>
              <a:rPr lang="en-US" altLang="zh-CN" sz="2400" b="1" dirty="0"/>
              <a:t>14 indent uses the variable output from </a:t>
            </a:r>
            <a:r>
              <a:rPr lang="en-US" altLang="zh-CN" sz="2400" b="1" dirty="0" err="1"/>
              <a:t>prettyprint’s</a:t>
            </a:r>
            <a:r>
              <a:rPr lang="en-US" altLang="zh-CN" sz="2400" b="1" dirty="0"/>
              <a:t> frame.   To do so it starts with </a:t>
            </a:r>
            <a:r>
              <a:rPr lang="en-US" altLang="zh-CN" sz="2400" b="1" dirty="0">
                <a:solidFill>
                  <a:srgbClr val="0070C0"/>
                </a:solidFill>
              </a:rPr>
              <a:t>its own static link</a:t>
            </a:r>
            <a:r>
              <a:rPr lang="en-US" altLang="zh-CN" sz="2400" b="1" dirty="0"/>
              <a:t>, then fetches show's, then fetches output.</a:t>
            </a:r>
            <a:r>
              <a:rPr lang="en-US" altLang="zh-CN" sz="2400" b="1" baseline="30000" dirty="0"/>
              <a:t>[</a:t>
            </a:r>
            <a:endParaRPr lang="en-US" altLang="zh-CN" sz="2400" b="1" dirty="0"/>
          </a:p>
          <a:p>
            <a:pPr eaLnBrk="1" hangingPunct="1">
              <a:buFontTx/>
              <a:buNone/>
            </a:pPr>
            <a:endParaRPr lang="en-US" altLang="zh-CN" sz="2400" b="1" dirty="0"/>
          </a:p>
          <a:p>
            <a:pPr eaLnBrk="1" hangingPunct="1"/>
            <a:endParaRPr lang="en-US" altLang="zh-CN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C04B7A-664A-28CC-24D7-C442651AB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301378"/>
            <a:ext cx="8229600" cy="849845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STATIC LINKS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35843">
            <a:extLst>
              <a:ext uri="{FF2B5EF4-FFF2-40B4-BE49-F238E27FC236}">
                <a16:creationId xmlns:a16="http://schemas.microsoft.com/office/drawing/2014/main" id="{7B18A395-6EBC-0805-3057-E8A161B800B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 of Chapter 6(1)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123">
            <a:extLst>
              <a:ext uri="{FF2B5EF4-FFF2-40B4-BE49-F238E27FC236}">
                <a16:creationId xmlns:a16="http://schemas.microsoft.com/office/drawing/2014/main" id="{B85F4ADB-6E8E-245F-DF53-15D36AD11C0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ACTIVATION RECORD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51C8971C-3A21-8D00-A5CC-54050203AC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7395" y="2062451"/>
            <a:ext cx="3223466" cy="2692400"/>
          </a:xfr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b="1" dirty="0"/>
              <a:t>function f(</a:t>
            </a:r>
            <a:r>
              <a:rPr lang="en-US" altLang="zh-CN" sz="2400" b="1" dirty="0" err="1">
                <a:solidFill>
                  <a:srgbClr val="FF0000"/>
                </a:solidFill>
              </a:rPr>
              <a:t>x</a:t>
            </a:r>
            <a:r>
              <a:rPr lang="en-US" altLang="zh-CN" sz="2400" b="1" dirty="0" err="1"/>
              <a:t>:int</a:t>
            </a:r>
            <a:r>
              <a:rPr lang="en-US" altLang="zh-CN" sz="2400" b="1" dirty="0"/>
              <a:t>): int = </a:t>
            </a:r>
          </a:p>
          <a:p>
            <a:pPr eaLnBrk="1" hangingPunct="1">
              <a:buFontTx/>
              <a:buNone/>
            </a:pPr>
            <a:r>
              <a:rPr lang="en-US" altLang="zh-CN" sz="2400" b="1" dirty="0"/>
              <a:t>  let var  y:== </a:t>
            </a:r>
            <a:r>
              <a:rPr lang="en-US" altLang="zh-CN" sz="2400" b="1" dirty="0" err="1"/>
              <a:t>x+x</a:t>
            </a:r>
            <a:endParaRPr lang="en-US" altLang="zh-CN" sz="2400" b="1" dirty="0"/>
          </a:p>
          <a:p>
            <a:pPr eaLnBrk="1" hangingPunct="1">
              <a:buFontTx/>
              <a:buNone/>
            </a:pPr>
            <a:r>
              <a:rPr lang="en-US" altLang="zh-CN" sz="2400" b="1" dirty="0"/>
              <a:t>     in  if  y&lt;10 </a:t>
            </a:r>
          </a:p>
          <a:p>
            <a:pPr eaLnBrk="1" hangingPunct="1">
              <a:buFontTx/>
              <a:buNone/>
            </a:pPr>
            <a:r>
              <a:rPr lang="en-US" altLang="zh-CN" sz="2400" b="1" dirty="0"/>
              <a:t>           then  f(y)</a:t>
            </a:r>
          </a:p>
          <a:p>
            <a:pPr eaLnBrk="1" hangingPunct="1">
              <a:buFontTx/>
              <a:buNone/>
            </a:pPr>
            <a:r>
              <a:rPr lang="en-US" altLang="zh-CN" sz="2400" b="1" dirty="0"/>
              <a:t>           else return y-1</a:t>
            </a:r>
          </a:p>
          <a:p>
            <a:pPr eaLnBrk="1" hangingPunct="1">
              <a:buFontTx/>
              <a:buNone/>
            </a:pPr>
            <a:r>
              <a:rPr lang="en-US" altLang="zh-CN" sz="2400" b="1" dirty="0"/>
              <a:t>end 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E5C13F21-40EB-EE40-459E-AA960AD08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689" y="2106948"/>
            <a:ext cx="4613801" cy="193899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rgbClr val="FF0000"/>
                </a:solidFill>
              </a:rPr>
              <a:t>A new instantiation of x </a:t>
            </a:r>
            <a:r>
              <a:rPr lang="en-US" altLang="zh-CN" sz="2000" b="1" dirty="0"/>
              <a:t>is created (and initialized by f's caller) each time that f is called.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zh-CN" sz="2000" b="1" dirty="0"/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zh-CN" sz="2000" b="1" dirty="0"/>
              <a:t>There are recursive calls, many of these x's </a:t>
            </a:r>
            <a:r>
              <a:rPr lang="en-US" altLang="zh-CN" sz="2000" b="1" dirty="0">
                <a:solidFill>
                  <a:srgbClr val="FF0000"/>
                </a:solidFill>
              </a:rPr>
              <a:t>exist simultaneously</a:t>
            </a:r>
            <a:r>
              <a:rPr lang="en-US" altLang="zh-CN" sz="2000" b="1" dirty="0"/>
              <a:t>. </a:t>
            </a:r>
          </a:p>
        </p:txBody>
      </p:sp>
      <p:sp>
        <p:nvSpPr>
          <p:cNvPr id="5124" name="Rectangle 5">
            <a:extLst>
              <a:ext uri="{FF2B5EF4-FFF2-40B4-BE49-F238E27FC236}">
                <a16:creationId xmlns:a16="http://schemas.microsoft.com/office/drawing/2014/main" id="{5CCEC473-CFB4-20B6-F463-FB22D4003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405" y="4821673"/>
            <a:ext cx="7993062" cy="937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/>
              <a:t>In many languages (</a:t>
            </a:r>
            <a:r>
              <a:rPr lang="en-US" altLang="zh-CN" sz="2000" b="1" dirty="0"/>
              <a:t>including C, Pascal, and Java</a:t>
            </a:r>
            <a:r>
              <a:rPr lang="en-US" altLang="zh-CN" sz="2400" b="1" dirty="0"/>
              <a:t>), </a:t>
            </a:r>
            <a:r>
              <a:rPr lang="en-US" altLang="zh-CN" sz="2400" b="1" dirty="0">
                <a:solidFill>
                  <a:srgbClr val="FF0000"/>
                </a:solidFill>
              </a:rPr>
              <a:t>local variables</a:t>
            </a:r>
            <a:r>
              <a:rPr lang="en-US" altLang="zh-CN" sz="2400" b="1" dirty="0"/>
              <a:t> are destroyed when a function returns. </a:t>
            </a:r>
          </a:p>
        </p:txBody>
      </p:sp>
      <p:sp>
        <p:nvSpPr>
          <p:cNvPr id="5125" name="Rectangle 6">
            <a:extLst>
              <a:ext uri="{FF2B5EF4-FFF2-40B4-BE49-F238E27FC236}">
                <a16:creationId xmlns:a16="http://schemas.microsoft.com/office/drawing/2014/main" id="{F2A1BC0A-FA43-DC21-5218-A74A9B3EA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405" y="5781724"/>
            <a:ext cx="8388350" cy="9048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rgbClr val="0000FF"/>
                </a:solidFill>
              </a:rPr>
              <a:t>last-in-first-out (LIFO) fashion</a:t>
            </a:r>
            <a:r>
              <a:rPr lang="zh-CN" altLang="en-US" sz="2400" b="1" dirty="0">
                <a:solidFill>
                  <a:srgbClr val="0000FF"/>
                </a:solidFill>
              </a:rPr>
              <a:t>，</a:t>
            </a:r>
            <a:r>
              <a:rPr lang="en-US" altLang="zh-CN" sz="2400" b="1" dirty="0"/>
              <a:t>use a LIFO data structure - </a:t>
            </a:r>
            <a:r>
              <a:rPr lang="en-US" altLang="zh-CN" sz="2400" b="1" dirty="0">
                <a:solidFill>
                  <a:srgbClr val="FF0000"/>
                </a:solidFill>
              </a:rPr>
              <a:t>a stack 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EAA422-60E2-CB5A-31CD-E06E94B9DD6E}"/>
              </a:ext>
            </a:extLst>
          </p:cNvPr>
          <p:cNvSpPr txBox="1"/>
          <p:nvPr/>
        </p:nvSpPr>
        <p:spPr>
          <a:xfrm>
            <a:off x="323850" y="401797"/>
            <a:ext cx="46147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Function calls behave </a:t>
            </a:r>
            <a:endParaRPr lang="zh-CN" alt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A15689E-3611-8EA5-0978-C8E5C5E058DF}"/>
              </a:ext>
            </a:extLst>
          </p:cNvPr>
          <p:cNvSpPr txBox="1"/>
          <p:nvPr/>
        </p:nvSpPr>
        <p:spPr>
          <a:xfrm>
            <a:off x="486405" y="1110441"/>
            <a:ext cx="8072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A function may have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variable created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upon entry to the function.</a:t>
            </a:r>
            <a:endParaRPr lang="zh-CN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C51ECCA-B2D2-7788-D6F6-77F158BCC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9725" y="319834"/>
            <a:ext cx="8229600" cy="716486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HIGHER-ORDER FUNCTIONS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9C24717-6189-889C-6F77-622486DDD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4674" y="1140572"/>
            <a:ext cx="3484563" cy="3345909"/>
          </a:xfr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 fun f(x)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   let fun g(y) = </a:t>
            </a:r>
            <a:r>
              <a:rPr lang="en-US" altLang="zh-CN" sz="2400" b="1" dirty="0" err="1"/>
              <a:t>x+y</a:t>
            </a:r>
            <a:r>
              <a:rPr lang="en-US" altLang="zh-CN" sz="2400" b="1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        in 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 end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 </a:t>
            </a:r>
            <a:r>
              <a:rPr lang="en-US" altLang="zh-CN" sz="2400" b="1" dirty="0" err="1"/>
              <a:t>val</a:t>
            </a:r>
            <a:r>
              <a:rPr lang="en-US" altLang="zh-CN" sz="2400" b="1" dirty="0"/>
              <a:t> h = f(3)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 </a:t>
            </a:r>
            <a:r>
              <a:rPr lang="en-US" altLang="zh-CN" sz="2400" b="1" dirty="0" err="1"/>
              <a:t>val</a:t>
            </a:r>
            <a:r>
              <a:rPr lang="en-US" altLang="zh-CN" sz="2400" b="1" dirty="0"/>
              <a:t> j  = f(4)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 </a:t>
            </a:r>
            <a:r>
              <a:rPr lang="en-US" altLang="zh-CN" sz="2400" b="1" dirty="0" err="1"/>
              <a:t>val</a:t>
            </a:r>
            <a:r>
              <a:rPr lang="en-US" altLang="zh-CN" sz="2400" b="1" dirty="0"/>
              <a:t> z = h(5)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 </a:t>
            </a:r>
            <a:r>
              <a:rPr lang="en-US" altLang="zh-CN" sz="2400" b="1" dirty="0" err="1"/>
              <a:t>val</a:t>
            </a:r>
            <a:r>
              <a:rPr lang="en-US" altLang="zh-CN" sz="2400" b="1" dirty="0"/>
              <a:t> w = j(7)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(a) Written in ML 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A6B0A50-C0EE-B496-775C-25876668B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3870" y="1122105"/>
            <a:ext cx="4144403" cy="3448636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1" eaLnBrk="1" hangingPunct="1"/>
            <a:r>
              <a:rPr lang="en-US" altLang="zh-CN" sz="2000" b="1" dirty="0"/>
              <a:t>int (*)( ) f ( int x)  {   </a:t>
            </a:r>
          </a:p>
          <a:p>
            <a:pPr lvl="1" eaLnBrk="1" hangingPunct="1"/>
            <a:r>
              <a:rPr lang="en-US" altLang="zh-CN" sz="2000" b="1" dirty="0"/>
              <a:t>     int g(int y) {return </a:t>
            </a:r>
            <a:r>
              <a:rPr lang="en-US" altLang="zh-CN" sz="2000" b="1" dirty="0" err="1"/>
              <a:t>x+y</a:t>
            </a:r>
            <a:r>
              <a:rPr lang="en-US" altLang="zh-CN" sz="2000" b="1" dirty="0"/>
              <a:t>;}  </a:t>
            </a:r>
          </a:p>
          <a:p>
            <a:pPr lvl="1" eaLnBrk="1" hangingPunct="1"/>
            <a:r>
              <a:rPr lang="en-US" altLang="zh-CN" sz="2000" b="1" dirty="0"/>
              <a:t>     return g;   </a:t>
            </a:r>
          </a:p>
          <a:p>
            <a:pPr lvl="1" eaLnBrk="1" hangingPunct="1"/>
            <a:r>
              <a:rPr lang="en-US" altLang="zh-CN" sz="2000" b="1" dirty="0"/>
              <a:t>     }  </a:t>
            </a:r>
          </a:p>
          <a:p>
            <a:pPr lvl="1" eaLnBrk="1" hangingPunct="1"/>
            <a:endParaRPr lang="en-US" altLang="zh-CN" sz="2000" b="1" dirty="0"/>
          </a:p>
          <a:p>
            <a:pPr lvl="1" eaLnBrk="1" hangingPunct="1"/>
            <a:r>
              <a:rPr lang="en-US" altLang="zh-CN" sz="2000" b="1" dirty="0"/>
              <a:t> int (*h)( ) = f(3);  </a:t>
            </a:r>
          </a:p>
          <a:p>
            <a:pPr lvl="1" eaLnBrk="1" hangingPunct="1"/>
            <a:r>
              <a:rPr lang="en-US" altLang="zh-CN" sz="2000" b="1" dirty="0"/>
              <a:t> int (*j)( ) = f(4);  </a:t>
            </a:r>
          </a:p>
          <a:p>
            <a:pPr lvl="1" eaLnBrk="1" hangingPunct="1"/>
            <a:r>
              <a:rPr lang="en-US" altLang="zh-CN" sz="2000" b="1" dirty="0"/>
              <a:t> int z = h(5);  </a:t>
            </a:r>
          </a:p>
          <a:p>
            <a:pPr lvl="1" eaLnBrk="1" hangingPunct="1"/>
            <a:r>
              <a:rPr lang="en-US" altLang="zh-CN" sz="2000" b="1" dirty="0"/>
              <a:t> int w = j(7); </a:t>
            </a:r>
          </a:p>
          <a:p>
            <a:pPr eaLnBrk="1" hangingPunct="1"/>
            <a:endParaRPr lang="en-US" altLang="zh-CN" sz="2000" b="1" dirty="0"/>
          </a:p>
          <a:p>
            <a:pPr marL="171450" indent="-171450" algn="ctr" defTabSz="685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CN" sz="2200" b="1" dirty="0">
                <a:latin typeface="+mn-lt"/>
                <a:ea typeface="+mn-ea"/>
              </a:rPr>
              <a:t>(b) Written in Pseudo-c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4553680-02A2-0753-8039-33ABACA8C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762683"/>
            <a:ext cx="8264525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/>
              <a:t>It is the combination of </a:t>
            </a:r>
            <a:r>
              <a:rPr lang="en-US" altLang="zh-CN" sz="2400" b="1" i="1" dirty="0">
                <a:solidFill>
                  <a:srgbClr val="0000FF"/>
                </a:solidFill>
              </a:rPr>
              <a:t>nested functions</a:t>
            </a:r>
            <a:r>
              <a:rPr lang="en-US" altLang="zh-CN" sz="2400" b="1" dirty="0"/>
              <a:t> and </a:t>
            </a:r>
            <a:r>
              <a:rPr lang="en-US" altLang="zh-CN" sz="2400" b="1" i="1" dirty="0">
                <a:solidFill>
                  <a:srgbClr val="0000FF"/>
                </a:solidFill>
              </a:rPr>
              <a:t>functions returned as results </a:t>
            </a:r>
            <a:r>
              <a:rPr lang="en-US" altLang="zh-CN" sz="2400" b="1" dirty="0"/>
              <a:t>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/>
              <a:t>Local variables  need </a:t>
            </a:r>
            <a:r>
              <a:rPr lang="en-US" altLang="zh-CN" sz="2400" b="1" dirty="0">
                <a:solidFill>
                  <a:srgbClr val="0070C0"/>
                </a:solidFill>
              </a:rPr>
              <a:t>lifetimes longer than </a:t>
            </a:r>
            <a:r>
              <a:rPr lang="en-US" altLang="zh-CN" sz="2400" b="1" dirty="0"/>
              <a:t>their enclosing function invocations.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A3D119EA-8804-9A35-3705-9A213AA10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543" y="1085215"/>
            <a:ext cx="8229600" cy="990600"/>
          </a:xfrm>
        </p:spPr>
        <p:txBody>
          <a:bodyPr/>
          <a:lstStyle/>
          <a:p>
            <a:pPr marL="808038" indent="-274638" eaLnBrk="1" hangingPunct="1">
              <a:lnSpc>
                <a:spcPct val="90000"/>
              </a:lnSpc>
            </a:pPr>
            <a:r>
              <a:rPr lang="en-US" altLang="zh-CN" sz="2400" b="1" dirty="0">
                <a:solidFill>
                  <a:srgbClr val="0000FF"/>
                </a:solidFill>
              </a:rPr>
              <a:t>Pascal</a:t>
            </a:r>
            <a:r>
              <a:rPr lang="en-US" altLang="zh-CN" sz="2400" b="1" dirty="0"/>
              <a:t> has nested functions, but it does not have functions as returnable values. 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FEF74AC-F6F7-70B7-77FB-09AE5D538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093278"/>
            <a:ext cx="75438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rgbClr val="0000FF"/>
                </a:solidFill>
              </a:rPr>
              <a:t>C</a:t>
            </a:r>
            <a:r>
              <a:rPr lang="en-US" altLang="zh-CN" sz="2400" b="1" dirty="0"/>
              <a:t> has functions as returnable values, but not nested functions.</a:t>
            </a:r>
            <a:r>
              <a:rPr lang="en-US" altLang="zh-CN" sz="2400" dirty="0"/>
              <a:t> 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C1EE3CDE-4C15-66EB-3096-7850FD52C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3" y="3167063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rgbClr val="0000FF"/>
                </a:solidFill>
              </a:rPr>
              <a:t>Pascal</a:t>
            </a:r>
            <a:r>
              <a:rPr lang="en-US" altLang="zh-CN" sz="2400" b="1" dirty="0"/>
              <a:t> and </a:t>
            </a:r>
            <a:r>
              <a:rPr lang="en-US" altLang="zh-CN" sz="2400" b="1" dirty="0">
                <a:solidFill>
                  <a:srgbClr val="0000FF"/>
                </a:solidFill>
              </a:rPr>
              <a:t>C</a:t>
            </a:r>
            <a:r>
              <a:rPr lang="en-US" altLang="zh-CN" sz="2400" b="1" dirty="0"/>
              <a:t> can use stacks to hold local variables.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D7D38BA3-9FF5-40B4-E26A-B3C47CB7B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4298950"/>
            <a:ext cx="7924800" cy="156966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solidFill>
                  <a:srgbClr val="0000FF"/>
                </a:solidFill>
                <a:latin typeface="Arial" charset="0"/>
              </a:rPr>
              <a:t>ML, Scheme, and several other languages </a:t>
            </a:r>
            <a:r>
              <a:rPr lang="en-US" altLang="zh-CN" sz="2400" b="1" dirty="0">
                <a:solidFill>
                  <a:schemeClr val="tx2"/>
                </a:solidFill>
                <a:latin typeface="Arial" charset="0"/>
              </a:rPr>
              <a:t>have both nested functions and functions as returnable values ( </a:t>
            </a:r>
            <a:r>
              <a:rPr lang="en-US" altLang="zh-CN" sz="2400" b="1" dirty="0">
                <a:solidFill>
                  <a:srgbClr val="0000FF"/>
                </a:solidFill>
                <a:latin typeface="Arial" charset="0"/>
              </a:rPr>
              <a:t>higher-order functions</a:t>
            </a:r>
            <a:r>
              <a:rPr lang="en-US" altLang="zh-CN" sz="2400" b="1" dirty="0">
                <a:solidFill>
                  <a:schemeClr val="tx2"/>
                </a:solidFill>
                <a:latin typeface="Arial" charset="0"/>
              </a:rPr>
              <a:t>).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solidFill>
                  <a:schemeClr val="tx2"/>
                </a:solidFill>
                <a:latin typeface="Arial" charset="0"/>
              </a:rPr>
              <a:t> They </a:t>
            </a: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cannot use stacks </a:t>
            </a:r>
            <a:r>
              <a:rPr lang="en-US" altLang="zh-CN" sz="2400" b="1" dirty="0">
                <a:solidFill>
                  <a:schemeClr val="tx2"/>
                </a:solidFill>
                <a:latin typeface="Arial" charset="0"/>
              </a:rPr>
              <a:t>to hold all local variables.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4436D0-89C6-F6E6-61BE-11F152BBBA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9725" y="342694"/>
            <a:ext cx="8229600" cy="706438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HIGHER-ORDER FUNCTIONS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>
            <a:extLst>
              <a:ext uri="{FF2B5EF4-FFF2-40B4-BE49-F238E27FC236}">
                <a16:creationId xmlns:a16="http://schemas.microsoft.com/office/drawing/2014/main" id="{6709E13B-4EF5-A0AA-7C5D-4DF3AA4438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 STACK FRAMES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DDE342F-E82F-DF05-BB9B-2D79FAF8E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3248" y="396853"/>
            <a:ext cx="82296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STACK FRAMES</a:t>
            </a:r>
          </a:p>
        </p:txBody>
      </p:sp>
      <p:pic>
        <p:nvPicPr>
          <p:cNvPr id="9219" name="Picture 4">
            <a:extLst>
              <a:ext uri="{FF2B5EF4-FFF2-40B4-BE49-F238E27FC236}">
                <a16:creationId xmlns:a16="http://schemas.microsoft.com/office/drawing/2014/main" id="{0E061800-6CD4-DC2A-6635-C79513BAA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2" t="9361" r="33025" b="4565"/>
          <a:stretch>
            <a:fillRect/>
          </a:stretch>
        </p:blipFill>
        <p:spPr bwMode="auto">
          <a:xfrm>
            <a:off x="2892294" y="898328"/>
            <a:ext cx="5761038" cy="5897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6">
            <a:extLst>
              <a:ext uri="{FF2B5EF4-FFF2-40B4-BE49-F238E27FC236}">
                <a16:creationId xmlns:a16="http://schemas.microsoft.com/office/drawing/2014/main" id="{3C9A2451-447E-6CD2-C267-553819EEF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7" t="8464" r="35237" b="86002"/>
          <a:stretch>
            <a:fillRect/>
          </a:stretch>
        </p:blipFill>
        <p:spPr bwMode="auto">
          <a:xfrm>
            <a:off x="6899419" y="997800"/>
            <a:ext cx="22320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7">
            <a:extLst>
              <a:ext uri="{FF2B5EF4-FFF2-40B4-BE49-F238E27FC236}">
                <a16:creationId xmlns:a16="http://schemas.microsoft.com/office/drawing/2014/main" id="{66F4EA13-D343-E033-60BB-52DC80D00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4" t="90601" r="36719" b="3865"/>
          <a:stretch>
            <a:fillRect/>
          </a:stretch>
        </p:blipFill>
        <p:spPr bwMode="auto">
          <a:xfrm>
            <a:off x="7240105" y="6395852"/>
            <a:ext cx="1891339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FE9654AD-85B8-729F-99BA-E889E2AB8577}"/>
              </a:ext>
            </a:extLst>
          </p:cNvPr>
          <p:cNvSpPr txBox="1">
            <a:spLocks noChangeArrowheads="1"/>
          </p:cNvSpPr>
          <p:nvPr/>
        </p:nvSpPr>
        <p:spPr>
          <a:xfrm>
            <a:off x="401867" y="1085664"/>
            <a:ext cx="2232025" cy="552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FF"/>
              </a:buClr>
              <a:buSzPct val="120000"/>
            </a:pP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The area on the stack devoted to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local variables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parameters,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address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temporaries 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for a function.</a:t>
            </a:r>
          </a:p>
          <a:p>
            <a:pPr>
              <a:buClr>
                <a:srgbClr val="0000FF"/>
              </a:buClr>
              <a:buSzPct val="120000"/>
            </a:pP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00FF"/>
              </a:buClr>
              <a:buSzPct val="120000"/>
            </a:pP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Run-time stacks usually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at a high memory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address and grow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 smaller addresses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altLang="zh-CN" sz="2800" b="1" dirty="0"/>
          </a:p>
          <a:p>
            <a:endParaRPr lang="en-US" altLang="zh-CN" sz="28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D4038B0-2FD3-4066-B46B-A31E6D9E9132}"/>
              </a:ext>
            </a:extLst>
          </p:cNvPr>
          <p:cNvSpPr/>
          <p:nvPr/>
        </p:nvSpPr>
        <p:spPr>
          <a:xfrm>
            <a:off x="2578740" y="2091937"/>
            <a:ext cx="1809065" cy="49338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0EAE264-950A-4408-B9DF-A1448617A918}"/>
              </a:ext>
            </a:extLst>
          </p:cNvPr>
          <p:cNvSpPr/>
          <p:nvPr/>
        </p:nvSpPr>
        <p:spPr>
          <a:xfrm>
            <a:off x="2633892" y="5868962"/>
            <a:ext cx="1809065" cy="49338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8674DE46-EAF0-8548-864A-816D95DBF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072505"/>
            <a:ext cx="2242657" cy="5526088"/>
          </a:xfrm>
        </p:spPr>
        <p:txBody>
          <a:bodyPr/>
          <a:lstStyle/>
          <a:p>
            <a:pPr eaLnBrk="1" hangingPunct="1">
              <a:buClr>
                <a:srgbClr val="0000FF"/>
              </a:buClr>
              <a:buSzPct val="100000"/>
            </a:pPr>
            <a:r>
              <a:rPr lang="en-US" altLang="zh-CN" sz="2000" b="1" dirty="0">
                <a:solidFill>
                  <a:srgbClr val="FF0000"/>
                </a:solidFill>
              </a:rPr>
              <a:t>The </a:t>
            </a:r>
            <a:r>
              <a:rPr lang="en-US" altLang="zh-CN" sz="2000" b="1" i="1" dirty="0">
                <a:solidFill>
                  <a:srgbClr val="FF0000"/>
                </a:solidFill>
              </a:rPr>
              <a:t>stack pointer</a:t>
            </a:r>
            <a:r>
              <a:rPr lang="en-US" altLang="zh-CN" sz="2000" b="1" dirty="0">
                <a:solidFill>
                  <a:srgbClr val="FF0000"/>
                </a:solidFill>
              </a:rPr>
              <a:t> </a:t>
            </a:r>
            <a:r>
              <a:rPr lang="en-US" altLang="zh-CN" sz="2000" b="1" dirty="0"/>
              <a:t>- that points at some location. </a:t>
            </a:r>
          </a:p>
          <a:p>
            <a:pPr eaLnBrk="1" hangingPunct="1">
              <a:buClr>
                <a:srgbClr val="0000FF"/>
              </a:buClr>
              <a:buSzPct val="100000"/>
            </a:pPr>
            <a:endParaRPr lang="en-US" altLang="zh-CN" sz="2000" b="1" dirty="0"/>
          </a:p>
          <a:p>
            <a:pPr eaLnBrk="1" hangingPunct="1">
              <a:buClr>
                <a:srgbClr val="0000FF"/>
              </a:buClr>
              <a:buSzPct val="100000"/>
            </a:pPr>
            <a:r>
              <a:rPr lang="en-US" altLang="zh-CN" sz="2000" b="1" dirty="0"/>
              <a:t>The stack usually </a:t>
            </a:r>
            <a:r>
              <a:rPr lang="en-US" altLang="zh-CN" sz="2000" b="1" dirty="0">
                <a:solidFill>
                  <a:srgbClr val="FF0000"/>
                </a:solidFill>
              </a:rPr>
              <a:t>grows only at the entry</a:t>
            </a:r>
            <a:r>
              <a:rPr lang="en-US" altLang="zh-CN" sz="2000" b="1" dirty="0"/>
              <a:t> to a function, by an increment </a:t>
            </a:r>
            <a:r>
              <a:rPr lang="en-US" altLang="zh-CN" sz="2000" b="1" dirty="0">
                <a:solidFill>
                  <a:srgbClr val="FF0000"/>
                </a:solidFill>
              </a:rPr>
              <a:t>large enough</a:t>
            </a:r>
            <a:r>
              <a:rPr lang="en-US" altLang="zh-CN" sz="2000" b="1" dirty="0"/>
              <a:t> to hold all the local variables for that function, and, </a:t>
            </a:r>
            <a:r>
              <a:rPr lang="en-US" altLang="zh-CN" sz="2000" b="1" dirty="0">
                <a:solidFill>
                  <a:srgbClr val="FF0000"/>
                </a:solidFill>
              </a:rPr>
              <a:t>just before </a:t>
            </a:r>
            <a:r>
              <a:rPr lang="en-US" altLang="zh-CN" sz="2000" b="1" dirty="0"/>
              <a:t>the exit from the function.</a:t>
            </a:r>
          </a:p>
          <a:p>
            <a:pPr marL="0" indent="0" eaLnBrk="1" hangingPunct="1">
              <a:buNone/>
            </a:pPr>
            <a:endParaRPr lang="en-US" altLang="zh-CN" sz="2800" b="1" dirty="0"/>
          </a:p>
          <a:p>
            <a:pPr eaLnBrk="1" hangingPunct="1"/>
            <a:endParaRPr lang="en-US" altLang="zh-CN" sz="28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219AB9C-32B9-9C0F-922C-CD12B0967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5628" y="396853"/>
            <a:ext cx="82296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STACK FRAMES</a:t>
            </a: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BE305281-082F-411F-C857-FC6203B49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2" t="9361" r="33025" b="4565"/>
          <a:stretch>
            <a:fillRect/>
          </a:stretch>
        </p:blipFill>
        <p:spPr bwMode="auto">
          <a:xfrm>
            <a:off x="2844021" y="960427"/>
            <a:ext cx="5761038" cy="5897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A705E0BA-2317-9B54-6443-1E041BD72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7" t="8464" r="35237" b="86002"/>
          <a:stretch>
            <a:fillRect/>
          </a:stretch>
        </p:blipFill>
        <p:spPr bwMode="auto">
          <a:xfrm>
            <a:off x="6899419" y="997800"/>
            <a:ext cx="22320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id="{3D48A58C-CB4B-91D1-A994-1A050D34AD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4" t="90601" r="36719" b="3865"/>
          <a:stretch>
            <a:fillRect/>
          </a:stretch>
        </p:blipFill>
        <p:spPr bwMode="auto">
          <a:xfrm>
            <a:off x="7240105" y="6395852"/>
            <a:ext cx="1891339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D08280EE-340B-A4F7-F6FD-193F6BB97B26}"/>
              </a:ext>
            </a:extLst>
          </p:cNvPr>
          <p:cNvSpPr/>
          <p:nvPr/>
        </p:nvSpPr>
        <p:spPr>
          <a:xfrm>
            <a:off x="2697151" y="5897573"/>
            <a:ext cx="1809065" cy="49338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1612</Words>
  <Application>Microsoft Office PowerPoint</Application>
  <PresentationFormat>全屏显示(4:3)</PresentationFormat>
  <Paragraphs>191</Paragraphs>
  <Slides>26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3" baseType="lpstr">
      <vt:lpstr>Arial Unicode MS</vt:lpstr>
      <vt:lpstr>等线</vt:lpstr>
      <vt:lpstr>等线 Light</vt:lpstr>
      <vt:lpstr>Arial</vt:lpstr>
      <vt:lpstr>Times New Roman</vt:lpstr>
      <vt:lpstr>Wingdings</vt:lpstr>
      <vt:lpstr>Office 主题​​</vt:lpstr>
      <vt:lpstr>Compiler Principle </vt:lpstr>
      <vt:lpstr>Content</vt:lpstr>
      <vt:lpstr>6 ACTIVATION RECORD</vt:lpstr>
      <vt:lpstr>PowerPoint 演示文稿</vt:lpstr>
      <vt:lpstr>HIGHER-ORDER FUNCTIONS </vt:lpstr>
      <vt:lpstr>HIGHER-ORDER FUNCTIONS </vt:lpstr>
      <vt:lpstr> 6.1 STACK FRAMES</vt:lpstr>
      <vt:lpstr>STACK FRAMES</vt:lpstr>
      <vt:lpstr>STACK FRAMES</vt:lpstr>
      <vt:lpstr>STACK FRAMES</vt:lpstr>
      <vt:lpstr>THE FRAME POINTER</vt:lpstr>
      <vt:lpstr>THE FRAME POINTER</vt:lpstr>
      <vt:lpstr>REGISTERS</vt:lpstr>
      <vt:lpstr>REGISTERS</vt:lpstr>
      <vt:lpstr>PARAMETER PASSING</vt:lpstr>
      <vt:lpstr>PARAMETER PASSING</vt:lpstr>
      <vt:lpstr>PARAMETER PASSING</vt:lpstr>
      <vt:lpstr>RETURN ADDRESSES</vt:lpstr>
      <vt:lpstr>FRAME-RESIDENT VARIABLES</vt:lpstr>
      <vt:lpstr>FRAME-RESIDENT VARIABLES</vt:lpstr>
      <vt:lpstr>STATIC LINKS</vt:lpstr>
      <vt:lpstr>STATIC LINKS</vt:lpstr>
      <vt:lpstr>STATIC LINKS</vt:lpstr>
      <vt:lpstr>STATIC LINKS</vt:lpstr>
      <vt:lpstr>STATIC LINKS</vt:lpstr>
      <vt:lpstr>The end of Chapter 6(1)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Dongming</dc:creator>
  <cp:lastModifiedBy>Dongming Lu</cp:lastModifiedBy>
  <cp:revision>27</cp:revision>
  <dcterms:created xsi:type="dcterms:W3CDTF">2023-01-15T08:32:13Z</dcterms:created>
  <dcterms:modified xsi:type="dcterms:W3CDTF">2025-03-10T09:20:50Z</dcterms:modified>
</cp:coreProperties>
</file>