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300" r:id="rId3"/>
    <p:sldId id="285" r:id="rId4"/>
    <p:sldId id="286" r:id="rId5"/>
    <p:sldId id="441" r:id="rId6"/>
    <p:sldId id="271" r:id="rId7"/>
    <p:sldId id="443" r:id="rId8"/>
    <p:sldId id="281" r:id="rId9"/>
    <p:sldId id="444" r:id="rId10"/>
    <p:sldId id="289" r:id="rId11"/>
    <p:sldId id="287" r:id="rId12"/>
    <p:sldId id="445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88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420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162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80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17th,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内容占位符 1">
            <a:extLst>
              <a:ext uri="{FF2B5EF4-FFF2-40B4-BE49-F238E27FC236}">
                <a16:creationId xmlns:a16="http://schemas.microsoft.com/office/drawing/2014/main" id="{347BEB83-D498-0844-6510-2275CDA2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689" y="1216961"/>
            <a:ext cx="8423924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CN" sz="2000" b="1" dirty="0"/>
              <a:t>typedef struct </a:t>
            </a:r>
            <a:r>
              <a:rPr lang="en-US" altLang="zh-CN" sz="2000" b="1" dirty="0" err="1"/>
              <a:t>E_enventry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E_enventry</a:t>
            </a:r>
            <a:endParaRPr lang="en-US" altLang="zh-CN" sz="2000" b="1" dirty="0"/>
          </a:p>
          <a:p>
            <a:pPr marL="0" indent="0">
              <a:buFontTx/>
              <a:buNone/>
            </a:pPr>
            <a:r>
              <a:rPr lang="en-US" altLang="zh-CN" sz="2000" b="1" dirty="0"/>
              <a:t>Struct </a:t>
            </a:r>
            <a:r>
              <a:rPr lang="en-US" altLang="zh-CN" sz="2000" b="1" dirty="0" err="1">
                <a:solidFill>
                  <a:schemeClr val="accent2">
                    <a:lumMod val="75000"/>
                  </a:schemeClr>
                </a:solidFill>
              </a:rPr>
              <a:t>E_enventry</a:t>
            </a:r>
            <a:r>
              <a:rPr lang="en-US" altLang="zh-CN" sz="2000" b="1" dirty="0">
                <a:solidFill>
                  <a:schemeClr val="accent2">
                    <a:lumMod val="75000"/>
                  </a:schemeClr>
                </a:solidFill>
              </a:rPr>
              <a:t>_ </a:t>
            </a:r>
            <a:r>
              <a:rPr lang="en-US" altLang="zh-CN" sz="2000" b="1" dirty="0"/>
              <a:t>{</a:t>
            </a:r>
            <a:r>
              <a:rPr lang="en-US" altLang="zh-CN" sz="2000" b="1" dirty="0" err="1"/>
              <a:t>enum</a:t>
            </a:r>
            <a:r>
              <a:rPr lang="en-US" altLang="zh-CN" sz="2000" b="1" dirty="0"/>
              <a:t> { </a:t>
            </a:r>
            <a:r>
              <a:rPr lang="en-US" altLang="zh-CN" sz="2000" b="1" dirty="0" err="1"/>
              <a:t>E_varEntry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E_funEntry</a:t>
            </a:r>
            <a:r>
              <a:rPr lang="en-US" altLang="zh-CN" sz="2000" b="1" dirty="0"/>
              <a:t>} kind;</a:t>
            </a:r>
          </a:p>
          <a:p>
            <a:pPr marL="0" indent="0">
              <a:buFontTx/>
              <a:buNone/>
            </a:pPr>
            <a:r>
              <a:rPr lang="en-US" altLang="zh-CN" sz="2000" b="1" dirty="0"/>
              <a:t>                                 union { struct { </a:t>
            </a:r>
            <a:r>
              <a:rPr lang="en-US" altLang="zh-CN" sz="2000" b="1" dirty="0" err="1"/>
              <a:t>Ty_ty</a:t>
            </a:r>
            <a:r>
              <a:rPr lang="en-US" altLang="zh-CN" sz="2000" b="1" dirty="0"/>
              <a:t> ty;} var;</a:t>
            </a:r>
          </a:p>
          <a:p>
            <a:pPr marL="0" indent="0">
              <a:buFontTx/>
              <a:buNone/>
            </a:pPr>
            <a:r>
              <a:rPr lang="en-US" altLang="zh-CN" sz="2000" b="1" dirty="0"/>
              <a:t>                                              struct { </a:t>
            </a:r>
            <a:r>
              <a:rPr lang="en-US" altLang="zh-CN" sz="2000" b="1" dirty="0" err="1"/>
              <a:t>Ty_tyList</a:t>
            </a:r>
            <a:r>
              <a:rPr lang="en-US" altLang="zh-CN" sz="2000" b="1" dirty="0"/>
              <a:t> formals; </a:t>
            </a:r>
            <a:r>
              <a:rPr lang="en-US" altLang="zh-CN" sz="2000" b="1" dirty="0" err="1"/>
              <a:t>Ty_ty</a:t>
            </a:r>
            <a:r>
              <a:rPr lang="en-US" altLang="zh-CN" sz="2000" b="1" dirty="0"/>
              <a:t> result;} fun;</a:t>
            </a:r>
          </a:p>
          <a:p>
            <a:pPr marL="0" indent="0">
              <a:buFontTx/>
              <a:buNone/>
            </a:pPr>
            <a:r>
              <a:rPr lang="en-US" altLang="zh-CN" sz="2000" b="1" dirty="0"/>
              <a:t>                                           } u;</a:t>
            </a:r>
          </a:p>
          <a:p>
            <a:pPr marL="0" indent="0">
              <a:buFontTx/>
              <a:buNone/>
            </a:pPr>
            <a:r>
              <a:rPr lang="en-US" altLang="zh-CN" sz="2000" b="1" dirty="0"/>
              <a:t>                                 }</a:t>
            </a:r>
          </a:p>
          <a:p>
            <a:pPr marL="0" indent="0">
              <a:buFontTx/>
              <a:buNone/>
            </a:pPr>
            <a:endParaRPr lang="en-US" altLang="zh-CN" sz="2000" b="1" dirty="0"/>
          </a:p>
          <a:p>
            <a:pPr marL="0" indent="0">
              <a:buFontTx/>
              <a:buNone/>
            </a:pPr>
            <a:r>
              <a:rPr lang="en-US" altLang="zh-CN" sz="2000" b="1" dirty="0" err="1"/>
              <a:t>E_enventry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E_VarEntry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Ty_ty</a:t>
            </a:r>
            <a:r>
              <a:rPr lang="en-US" altLang="zh-CN" sz="2000" b="1" dirty="0"/>
              <a:t> ty);</a:t>
            </a:r>
          </a:p>
          <a:p>
            <a:pPr marL="0" indent="0">
              <a:buFontTx/>
              <a:buNone/>
            </a:pPr>
            <a:r>
              <a:rPr lang="en-US" altLang="zh-CN" sz="2000" b="1" dirty="0" err="1"/>
              <a:t>E_enventry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E_FunEntry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Ty_tyList</a:t>
            </a:r>
            <a:r>
              <a:rPr lang="en-US" altLang="zh-CN" sz="2000" b="1" dirty="0"/>
              <a:t> formals, </a:t>
            </a:r>
            <a:r>
              <a:rPr lang="en-US" altLang="zh-CN" sz="2000" b="1" dirty="0" err="1"/>
              <a:t>Ty_ty</a:t>
            </a:r>
            <a:r>
              <a:rPr lang="en-US" altLang="zh-CN" sz="2000" b="1" dirty="0"/>
              <a:t> result);</a:t>
            </a:r>
          </a:p>
          <a:p>
            <a:pPr marL="0" indent="0">
              <a:buFontTx/>
              <a:buNone/>
            </a:pPr>
            <a:endParaRPr lang="en-US" altLang="zh-CN" sz="2000" b="1" dirty="0"/>
          </a:p>
          <a:p>
            <a:pPr marL="0" indent="0">
              <a:buFontTx/>
              <a:buNone/>
            </a:pP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E_base_</a:t>
            </a:r>
            <a:r>
              <a:rPr lang="en-US" altLang="zh-CN" sz="2000" b="1" dirty="0" err="1">
                <a:solidFill>
                  <a:srgbClr val="C00000"/>
                </a:solidFill>
              </a:rPr>
              <a:t>t</a:t>
            </a:r>
            <a:r>
              <a:rPr lang="en-US" altLang="zh-CN" sz="2000" b="1" dirty="0" err="1"/>
              <a:t>env</a:t>
            </a:r>
            <a:r>
              <a:rPr lang="en-US" altLang="zh-CN" sz="2000" b="1" dirty="0"/>
              <a:t>(void); /*</a:t>
            </a:r>
            <a:r>
              <a:rPr lang="en-US" altLang="zh-CN" sz="2000" b="1" dirty="0" err="1"/>
              <a:t>Ty_ty</a:t>
            </a:r>
            <a:r>
              <a:rPr lang="en-US" altLang="zh-CN" sz="2000" b="1" dirty="0"/>
              <a:t> environment*/</a:t>
            </a:r>
          </a:p>
          <a:p>
            <a:pPr marL="0" indent="0">
              <a:buFontTx/>
              <a:buNone/>
            </a:pP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E</a:t>
            </a:r>
            <a:r>
              <a:rPr lang="en-US" altLang="zh-CN" sz="2000" b="1" dirty="0" err="1">
                <a:solidFill>
                  <a:schemeClr val="accent2">
                    <a:lumMod val="75000"/>
                  </a:schemeClr>
                </a:solidFill>
              </a:rPr>
              <a:t>_base</a:t>
            </a:r>
            <a:r>
              <a:rPr lang="en-US" altLang="zh-CN" sz="2000" b="1" dirty="0" err="1"/>
              <a:t>_</a:t>
            </a:r>
            <a:r>
              <a:rPr lang="en-US" altLang="zh-CN" sz="2000" b="1" dirty="0" err="1">
                <a:solidFill>
                  <a:srgbClr val="C00000"/>
                </a:solidFill>
              </a:rPr>
              <a:t>v</a:t>
            </a:r>
            <a:r>
              <a:rPr lang="en-US" altLang="zh-CN" sz="2000" b="1" dirty="0" err="1"/>
              <a:t>env</a:t>
            </a:r>
            <a:r>
              <a:rPr lang="en-US" altLang="zh-CN" sz="2000" b="1" dirty="0"/>
              <a:t>(void); /*E-</a:t>
            </a:r>
            <a:r>
              <a:rPr lang="en-US" altLang="zh-CN" sz="2000" b="1" dirty="0" err="1"/>
              <a:t>enventry</a:t>
            </a:r>
            <a:r>
              <a:rPr lang="en-US" altLang="zh-CN" sz="2000" b="1" dirty="0"/>
              <a:t> environment*/</a:t>
            </a:r>
          </a:p>
          <a:p>
            <a:pPr marL="0" indent="0">
              <a:buFontTx/>
              <a:buNone/>
            </a:pPr>
            <a:endParaRPr lang="zh-CN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2282898-4D8B-99F6-DAB5-A4CC3EB26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5123">
            <a:extLst>
              <a:ext uri="{FF2B5EF4-FFF2-40B4-BE49-F238E27FC236}">
                <a16:creationId xmlns:a16="http://schemas.microsoft.com/office/drawing/2014/main" id="{C74C0402-79DE-2C81-B764-8DA1EFDC39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2074768"/>
            <a:ext cx="8278812" cy="14700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 TYPE-CHECKING EXPRESSIONS</a:t>
            </a:r>
          </a:p>
        </p:txBody>
      </p:sp>
      <p:sp>
        <p:nvSpPr>
          <p:cNvPr id="13315" name="副标题 5124">
            <a:extLst>
              <a:ext uri="{FF2B5EF4-FFF2-40B4-BE49-F238E27FC236}">
                <a16:creationId xmlns:a16="http://schemas.microsoft.com/office/drawing/2014/main" id="{FE54D65F-C431-8C43-2AA2-082CA4D314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44369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semantic analysis of abstract syntax</a:t>
            </a:r>
            <a:endParaRPr lang="zh-CN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119744-2F1E-3C45-4E96-F4D7AD188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55729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Four functions over syntax trees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FE51CAC4-B3EF-444C-874E-E8C0C1C62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0549" y="1304966"/>
            <a:ext cx="7774223" cy="2933700"/>
          </a:xfrm>
          <a:ln w="19050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000" b="1" dirty="0"/>
              <a:t>Struct </a:t>
            </a:r>
            <a:r>
              <a:rPr lang="en-US" altLang="zh-CN" sz="2000" b="1" dirty="0" err="1">
                <a:solidFill>
                  <a:srgbClr val="0000CC"/>
                </a:solidFill>
              </a:rPr>
              <a:t>expty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transVar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venv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tenv</a:t>
            </a:r>
            <a:r>
              <a:rPr lang="en-US" altLang="zh-CN" sz="2000" b="1" dirty="0"/>
              <a:t>, </a:t>
            </a:r>
            <a:r>
              <a:rPr lang="en-US" altLang="zh-CN" sz="2000" b="1" dirty="0" err="1">
                <a:solidFill>
                  <a:srgbClr val="C00000"/>
                </a:solidFill>
              </a:rPr>
              <a:t>A_var</a:t>
            </a:r>
            <a:r>
              <a:rPr lang="en-US" altLang="zh-CN" sz="2000" b="1" dirty="0">
                <a:solidFill>
                  <a:srgbClr val="C00000"/>
                </a:solidFill>
              </a:rPr>
              <a:t>  </a:t>
            </a:r>
            <a:r>
              <a:rPr lang="en-US" altLang="zh-CN" sz="2000" b="1" dirty="0"/>
              <a:t>v);</a:t>
            </a:r>
          </a:p>
          <a:p>
            <a:pPr eaLnBrk="1" hangingPunct="1">
              <a:buFontTx/>
              <a:buNone/>
            </a:pPr>
            <a:endParaRPr lang="en-US" altLang="zh-CN" sz="2000" b="1" dirty="0"/>
          </a:p>
          <a:p>
            <a:pPr eaLnBrk="1" hangingPunct="1">
              <a:buFontTx/>
              <a:buNone/>
            </a:pPr>
            <a:r>
              <a:rPr lang="en-US" altLang="zh-CN" sz="2000" b="1" dirty="0"/>
              <a:t>Struct </a:t>
            </a:r>
            <a:r>
              <a:rPr lang="en-US" altLang="zh-CN" sz="2000" b="1" dirty="0" err="1">
                <a:solidFill>
                  <a:srgbClr val="0000CC"/>
                </a:solidFill>
              </a:rPr>
              <a:t>expty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transExp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venv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tenv</a:t>
            </a:r>
            <a:r>
              <a:rPr lang="en-US" altLang="zh-CN" sz="2000" b="1" dirty="0"/>
              <a:t>, </a:t>
            </a:r>
            <a:r>
              <a:rPr lang="en-US" altLang="zh-CN" sz="2000" b="1" dirty="0" err="1">
                <a:solidFill>
                  <a:srgbClr val="C00000"/>
                </a:solidFill>
              </a:rPr>
              <a:t>A_exp</a:t>
            </a:r>
            <a:r>
              <a:rPr lang="en-US" altLang="zh-CN" sz="2000" b="1" dirty="0">
                <a:solidFill>
                  <a:srgbClr val="C00000"/>
                </a:solidFill>
              </a:rPr>
              <a:t> </a:t>
            </a:r>
            <a:r>
              <a:rPr lang="en-US" altLang="zh-CN" sz="2000" b="1" dirty="0"/>
              <a:t>a);</a:t>
            </a:r>
          </a:p>
          <a:p>
            <a:pPr eaLnBrk="1" hangingPunct="1">
              <a:buFontTx/>
              <a:buNone/>
            </a:pPr>
            <a:endParaRPr lang="en-US" altLang="zh-CN" sz="2000" b="1" dirty="0"/>
          </a:p>
          <a:p>
            <a:pPr eaLnBrk="1" hangingPunct="1">
              <a:buFontTx/>
              <a:buNone/>
            </a:pPr>
            <a:r>
              <a:rPr lang="en-US" altLang="zh-CN" sz="2000" b="1" dirty="0"/>
              <a:t>Void              </a:t>
            </a:r>
            <a:r>
              <a:rPr lang="en-US" altLang="zh-CN" sz="2000" b="1" dirty="0" err="1"/>
              <a:t>transDec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venv</a:t>
            </a:r>
            <a:r>
              <a:rPr lang="en-US" altLang="zh-CN" sz="2000" b="1" dirty="0"/>
              <a:t>,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tenv</a:t>
            </a:r>
            <a:r>
              <a:rPr lang="en-US" altLang="zh-CN" sz="2000" b="1" dirty="0"/>
              <a:t>, </a:t>
            </a:r>
            <a:r>
              <a:rPr lang="en-US" altLang="zh-CN" sz="2000" b="1" dirty="0" err="1">
                <a:solidFill>
                  <a:srgbClr val="C00000"/>
                </a:solidFill>
              </a:rPr>
              <a:t>A_dec</a:t>
            </a:r>
            <a:r>
              <a:rPr lang="en-US" altLang="zh-CN" sz="2000" b="1" dirty="0">
                <a:solidFill>
                  <a:srgbClr val="C00000"/>
                </a:solidFill>
              </a:rPr>
              <a:t> </a:t>
            </a:r>
            <a:r>
              <a:rPr lang="en-US" altLang="zh-CN" sz="2000" b="1" dirty="0"/>
              <a:t>d);</a:t>
            </a:r>
          </a:p>
          <a:p>
            <a:pPr eaLnBrk="1" hangingPunct="1">
              <a:buFontTx/>
              <a:buNone/>
            </a:pPr>
            <a:endParaRPr lang="en-US" altLang="zh-CN" sz="2000" b="1" dirty="0"/>
          </a:p>
          <a:p>
            <a:pPr eaLnBrk="1" hangingPunct="1">
              <a:buFontTx/>
              <a:buNone/>
            </a:pPr>
            <a:r>
              <a:rPr lang="en-US" altLang="zh-CN" sz="2000" b="1" dirty="0" err="1"/>
              <a:t>Ty_ty</a:t>
            </a:r>
            <a:r>
              <a:rPr lang="en-US" altLang="zh-CN" sz="2000" b="1" dirty="0"/>
              <a:t>             </a:t>
            </a:r>
            <a:r>
              <a:rPr lang="en-US" altLang="zh-CN" sz="2000" b="1" dirty="0" err="1"/>
              <a:t>transTY</a:t>
            </a:r>
            <a:r>
              <a:rPr lang="en-US" altLang="zh-CN" sz="2000" b="1" dirty="0"/>
              <a:t>(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tenv</a:t>
            </a:r>
            <a:r>
              <a:rPr lang="en-US" altLang="zh-CN" sz="2000" b="1" dirty="0"/>
              <a:t>, </a:t>
            </a:r>
            <a:r>
              <a:rPr lang="en-US" altLang="zh-CN" sz="2000" b="1" dirty="0" err="1">
                <a:solidFill>
                  <a:srgbClr val="C00000"/>
                </a:solidFill>
              </a:rPr>
              <a:t>A_ty</a:t>
            </a:r>
            <a:r>
              <a:rPr lang="en-US" altLang="zh-CN" sz="2000" b="1" dirty="0">
                <a:solidFill>
                  <a:srgbClr val="C00000"/>
                </a:solidFill>
              </a:rPr>
              <a:t> </a:t>
            </a:r>
            <a:r>
              <a:rPr lang="en-US" altLang="zh-CN" sz="2000" b="1" dirty="0"/>
              <a:t>a);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50C715D4-CEA2-6171-9309-E7221BC28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49" y="4581524"/>
            <a:ext cx="777422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 type checker is a </a:t>
            </a:r>
            <a:r>
              <a:rPr lang="en-US" altLang="zh-CN" sz="2400" b="1" dirty="0">
                <a:solidFill>
                  <a:srgbClr val="FF0000"/>
                </a:solidFill>
              </a:rPr>
              <a:t>recursive </a:t>
            </a:r>
            <a:r>
              <a:rPr lang="en-US" altLang="zh-CN" sz="2400" b="1" dirty="0"/>
              <a:t>function of the abstract syntax tree.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 result is an </a:t>
            </a:r>
            <a:r>
              <a:rPr lang="en-US" altLang="zh-CN" sz="2400" b="1" dirty="0" err="1">
                <a:solidFill>
                  <a:srgbClr val="0000CC"/>
                </a:solidFill>
              </a:rPr>
              <a:t>expty</a:t>
            </a:r>
            <a:r>
              <a:rPr lang="en-US" altLang="zh-CN" sz="2400" b="1" dirty="0">
                <a:solidFill>
                  <a:srgbClr val="0000CC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887A7773-5DD1-DC52-0479-6320B932E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35525"/>
            <a:ext cx="8507413" cy="6115132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transExp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S_table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venv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S_table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tenv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A_exp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a){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switch(a-&gt;kind){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case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A_opExp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:{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A_oper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=a-&gt;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u.op.oper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struct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left=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transExp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venv,tenv,a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u.op.left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struct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right=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transExp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venv,tenv,a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u.op.right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if 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A_plusOp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){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if (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left.ty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-&gt;kind!=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Ty_int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EM_error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u.op.left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pos,”integer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required”);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if (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right.ty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-&gt;kind!=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Ty_int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EM_error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u.op.right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pos,”integer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required”);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return 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(NULL, 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Ty_int</a:t>
            </a:r>
            <a:r>
              <a:rPr lang="en-US" altLang="zh-CN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())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}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}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}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assert(0)</a:t>
            </a:r>
          </a:p>
          <a:p>
            <a:pPr marL="95250" indent="-95250" eaLnBrk="1" hangingPunct="1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470A39-9DC5-66B6-3439-87F63AA11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72054"/>
            <a:ext cx="8229600" cy="79216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TYPE-CHECKING</a:t>
            </a:r>
            <a:endParaRPr lang="en-US" altLang="zh-CN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E695875-454A-3AF2-D5FE-23E09B191397}"/>
              </a:ext>
            </a:extLst>
          </p:cNvPr>
          <p:cNvSpPr txBox="1">
            <a:spLocks noChangeArrowheads="1"/>
          </p:cNvSpPr>
          <p:nvPr/>
        </p:nvSpPr>
        <p:spPr>
          <a:xfrm>
            <a:off x="636587" y="1323310"/>
            <a:ext cx="7823601" cy="4759438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transVar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S_table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venv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S_table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tenv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A_var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v){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switch(v-&gt;kind){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case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A_simpleVar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:{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E_enventy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x=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S_look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venv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u.simple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if (x &amp;&amp; x-&gt;kind==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E_varEntry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return 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(NULL</a:t>
            </a:r>
            <a:r>
              <a:rPr lang="zh-CN" altLang="en-US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actual_ty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(x-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u.var.ty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));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else {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EM_error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(v-&gt;pos, “undefined variable %s”,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S_name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(v-&gt;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u.simple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));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return </a:t>
            </a:r>
            <a:r>
              <a:rPr lang="en-US" altLang="zh-CN" sz="16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expTy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(NULL,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Ty_int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());}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}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case </a:t>
            </a:r>
            <a:r>
              <a:rPr lang="en-US" altLang="zh-CN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A_fieldVar</a:t>
            </a: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…</a:t>
            </a:r>
          </a:p>
          <a:p>
            <a:pPr marL="95250" indent="-95250">
              <a:buFontTx/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5123">
            <a:extLst>
              <a:ext uri="{FF2B5EF4-FFF2-40B4-BE49-F238E27FC236}">
                <a16:creationId xmlns:a16="http://schemas.microsoft.com/office/drawing/2014/main" id="{D90E9C02-F351-C5FC-6CC8-522B708C94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388" y="2011156"/>
            <a:ext cx="8278812" cy="14700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5.4 TYPE-CHECKING DECLARATION</a:t>
            </a:r>
          </a:p>
        </p:txBody>
      </p:sp>
      <p:sp>
        <p:nvSpPr>
          <p:cNvPr id="18435" name="副标题 5124">
            <a:extLst>
              <a:ext uri="{FF2B5EF4-FFF2-40B4-BE49-F238E27FC236}">
                <a16:creationId xmlns:a16="http://schemas.microsoft.com/office/drawing/2014/main" id="{746D27ED-39CE-2821-4D80-5FBADFDD41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705405"/>
            <a:ext cx="6858000" cy="56444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Environments are 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constructed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augmented</a:t>
            </a:r>
            <a:endParaRPr lang="zh-CN" alt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2">
            <a:extLst>
              <a:ext uri="{FF2B5EF4-FFF2-40B4-BE49-F238E27FC236}">
                <a16:creationId xmlns:a16="http://schemas.microsoft.com/office/drawing/2014/main" id="{7A332EBC-898A-D6CC-281D-C81BC7A81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503" y="1146675"/>
            <a:ext cx="7704137" cy="5632311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95250" indent="-952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struct </a:t>
            </a:r>
            <a:r>
              <a:rPr lang="en-US" altLang="zh-CN" sz="2000" dirty="0" err="1">
                <a:solidFill>
                  <a:schemeClr val="tx2"/>
                </a:solidFill>
              </a:rPr>
              <a:t>expty</a:t>
            </a:r>
            <a:r>
              <a:rPr lang="en-US" altLang="zh-CN" sz="2000" dirty="0">
                <a:solidFill>
                  <a:schemeClr val="tx2"/>
                </a:solidFill>
              </a:rPr>
              <a:t> </a:t>
            </a:r>
            <a:r>
              <a:rPr lang="en-US" altLang="zh-CN" sz="2000" dirty="0" err="1">
                <a:solidFill>
                  <a:schemeClr val="tx2"/>
                </a:solidFill>
              </a:rPr>
              <a:t>transExp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S_table</a:t>
            </a:r>
            <a:r>
              <a:rPr lang="en-US" altLang="zh-CN" sz="2000" dirty="0">
                <a:solidFill>
                  <a:schemeClr val="tx2"/>
                </a:solidFill>
              </a:rPr>
              <a:t> </a:t>
            </a:r>
            <a:r>
              <a:rPr lang="en-US" altLang="zh-CN" sz="2000" dirty="0" err="1">
                <a:solidFill>
                  <a:schemeClr val="tx2"/>
                </a:solidFill>
              </a:rPr>
              <a:t>venv</a:t>
            </a:r>
            <a:r>
              <a:rPr lang="en-US" altLang="zh-CN" sz="2000" dirty="0">
                <a:solidFill>
                  <a:schemeClr val="tx2"/>
                </a:solidFill>
              </a:rPr>
              <a:t>, </a:t>
            </a:r>
            <a:r>
              <a:rPr lang="en-US" altLang="zh-CN" sz="2000" dirty="0" err="1">
                <a:solidFill>
                  <a:schemeClr val="tx2"/>
                </a:solidFill>
              </a:rPr>
              <a:t>S_table</a:t>
            </a:r>
            <a:r>
              <a:rPr lang="en-US" altLang="zh-CN" sz="2000" dirty="0">
                <a:solidFill>
                  <a:schemeClr val="tx2"/>
                </a:solidFill>
              </a:rPr>
              <a:t> </a:t>
            </a:r>
            <a:r>
              <a:rPr lang="en-US" altLang="zh-CN" sz="2000" dirty="0" err="1">
                <a:solidFill>
                  <a:schemeClr val="tx2"/>
                </a:solidFill>
              </a:rPr>
              <a:t>tenv</a:t>
            </a:r>
            <a:r>
              <a:rPr lang="en-US" altLang="zh-CN" sz="2000" dirty="0">
                <a:solidFill>
                  <a:schemeClr val="tx2"/>
                </a:solidFill>
              </a:rPr>
              <a:t>, </a:t>
            </a:r>
            <a:r>
              <a:rPr lang="en-US" altLang="zh-CN" sz="2000" dirty="0" err="1">
                <a:solidFill>
                  <a:schemeClr val="tx2"/>
                </a:solidFill>
              </a:rPr>
              <a:t>A_exp</a:t>
            </a:r>
            <a:r>
              <a:rPr lang="en-US" altLang="zh-CN" sz="2000" dirty="0">
                <a:solidFill>
                  <a:schemeClr val="tx2"/>
                </a:solidFill>
              </a:rPr>
              <a:t> a){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switch(a-&gt;kind){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…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</a:t>
            </a:r>
            <a:r>
              <a:rPr lang="en-US" altLang="zh-CN" sz="2000" b="1" dirty="0">
                <a:solidFill>
                  <a:schemeClr val="tx2"/>
                </a:solidFill>
              </a:rPr>
              <a:t>case </a:t>
            </a:r>
            <a:r>
              <a:rPr lang="en-US" altLang="zh-CN" sz="2000" b="1" dirty="0" err="1">
                <a:solidFill>
                  <a:schemeClr val="tx2"/>
                </a:solidFill>
              </a:rPr>
              <a:t>A_letExp</a:t>
            </a:r>
            <a:r>
              <a:rPr lang="en-US" altLang="zh-CN" sz="2000" dirty="0">
                <a:solidFill>
                  <a:schemeClr val="tx2"/>
                </a:solidFill>
              </a:rPr>
              <a:t>:{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struct </a:t>
            </a:r>
            <a:r>
              <a:rPr lang="en-US" altLang="zh-CN" sz="2000" dirty="0" err="1">
                <a:solidFill>
                  <a:schemeClr val="tx2"/>
                </a:solidFill>
              </a:rPr>
              <a:t>expty</a:t>
            </a:r>
            <a:r>
              <a:rPr lang="en-US" altLang="zh-CN" sz="2000" dirty="0">
                <a:solidFill>
                  <a:schemeClr val="tx2"/>
                </a:solidFill>
              </a:rPr>
              <a:t> exp;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 </a:t>
            </a:r>
            <a:r>
              <a:rPr lang="en-US" altLang="zh-CN" sz="2000" dirty="0" err="1">
                <a:solidFill>
                  <a:schemeClr val="tx2"/>
                </a:solidFill>
              </a:rPr>
              <a:t>A_declist</a:t>
            </a:r>
            <a:r>
              <a:rPr lang="en-US" altLang="zh-CN" sz="2000" dirty="0">
                <a:solidFill>
                  <a:schemeClr val="tx2"/>
                </a:solidFill>
              </a:rPr>
              <a:t> d;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</a:t>
            </a:r>
            <a:r>
              <a:rPr lang="en-US" altLang="zh-CN" sz="2000" dirty="0" err="1">
                <a:solidFill>
                  <a:schemeClr val="tx2"/>
                </a:solidFill>
              </a:rPr>
              <a:t>S_beginScope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venv</a:t>
            </a:r>
            <a:r>
              <a:rPr lang="en-US" altLang="zh-CN" sz="2000" dirty="0">
                <a:solidFill>
                  <a:schemeClr val="tx2"/>
                </a:solidFill>
              </a:rPr>
              <a:t>);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</a:t>
            </a:r>
            <a:r>
              <a:rPr lang="en-US" altLang="zh-CN" sz="2000" dirty="0" err="1">
                <a:solidFill>
                  <a:schemeClr val="tx2"/>
                </a:solidFill>
              </a:rPr>
              <a:t>S_beginScope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tenv</a:t>
            </a:r>
            <a:r>
              <a:rPr lang="en-US" altLang="zh-CN" sz="2000" dirty="0">
                <a:solidFill>
                  <a:schemeClr val="tx2"/>
                </a:solidFill>
              </a:rPr>
              <a:t>);</a:t>
            </a:r>
          </a:p>
          <a:p>
            <a:pPr eaLnBrk="1" hangingPunct="1"/>
            <a:endParaRPr lang="en-US" altLang="zh-CN" sz="2000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for (d=a-&gt;</a:t>
            </a:r>
            <a:r>
              <a:rPr lang="en-US" altLang="zh-CN" sz="2000" dirty="0" err="1">
                <a:solidFill>
                  <a:schemeClr val="tx2"/>
                </a:solidFill>
              </a:rPr>
              <a:t>u.let.decs</a:t>
            </a:r>
            <a:r>
              <a:rPr lang="en-US" altLang="zh-CN" sz="2000" dirty="0">
                <a:solidFill>
                  <a:schemeClr val="tx2"/>
                </a:solidFill>
              </a:rPr>
              <a:t>; d; d=d-&gt;tail)</a:t>
            </a:r>
          </a:p>
          <a:p>
            <a:pPr eaLnBrk="1" hangingPunct="1"/>
            <a:r>
              <a:rPr lang="en-US" altLang="zh-CN" sz="2000" dirty="0">
                <a:solidFill>
                  <a:srgbClr val="FF0000"/>
                </a:solidFill>
              </a:rPr>
              <a:t>               </a:t>
            </a:r>
            <a:r>
              <a:rPr lang="en-US" altLang="zh-CN" sz="2000" dirty="0" err="1">
                <a:solidFill>
                  <a:srgbClr val="FF0000"/>
                </a:solidFill>
              </a:rPr>
              <a:t>transDec</a:t>
            </a:r>
            <a:r>
              <a:rPr lang="en-US" altLang="zh-CN" sz="2000" dirty="0">
                <a:solidFill>
                  <a:srgbClr val="FF0000"/>
                </a:solidFill>
              </a:rPr>
              <a:t>(</a:t>
            </a:r>
            <a:r>
              <a:rPr lang="en-US" altLang="zh-CN" sz="2000" dirty="0" err="1">
                <a:solidFill>
                  <a:srgbClr val="FF0000"/>
                </a:solidFill>
              </a:rPr>
              <a:t>venv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tenv</a:t>
            </a:r>
            <a:r>
              <a:rPr lang="en-US" altLang="zh-CN" sz="2000" dirty="0">
                <a:solidFill>
                  <a:srgbClr val="FF0000"/>
                </a:solidFill>
              </a:rPr>
              <a:t>, d-&gt;head);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exp=</a:t>
            </a:r>
            <a:r>
              <a:rPr lang="en-US" altLang="zh-CN" sz="2000" dirty="0" err="1">
                <a:solidFill>
                  <a:schemeClr val="tx2"/>
                </a:solidFill>
              </a:rPr>
              <a:t>transexp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venv,tenv,a</a:t>
            </a:r>
            <a:r>
              <a:rPr lang="en-US" altLang="zh-CN" sz="2000" dirty="0">
                <a:solidFill>
                  <a:schemeClr val="tx2"/>
                </a:solidFill>
              </a:rPr>
              <a:t>-&gt;</a:t>
            </a:r>
            <a:r>
              <a:rPr lang="en-US" altLang="zh-CN" sz="2000" dirty="0" err="1">
                <a:solidFill>
                  <a:schemeClr val="tx2"/>
                </a:solidFill>
              </a:rPr>
              <a:t>u.let.body</a:t>
            </a:r>
            <a:r>
              <a:rPr lang="en-US" altLang="zh-CN" sz="2000" dirty="0">
                <a:solidFill>
                  <a:schemeClr val="tx2"/>
                </a:solidFill>
              </a:rPr>
              <a:t>);</a:t>
            </a:r>
          </a:p>
          <a:p>
            <a:pPr eaLnBrk="1" hangingPunct="1"/>
            <a:endParaRPr lang="en-US" altLang="zh-CN" sz="2000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S-</a:t>
            </a:r>
            <a:r>
              <a:rPr lang="en-US" altLang="zh-CN" sz="2000" dirty="0" err="1">
                <a:solidFill>
                  <a:schemeClr val="tx2"/>
                </a:solidFill>
              </a:rPr>
              <a:t>endScope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tenv</a:t>
            </a:r>
            <a:r>
              <a:rPr lang="en-US" altLang="zh-CN" sz="2000" dirty="0">
                <a:solidFill>
                  <a:schemeClr val="tx2"/>
                </a:solidFill>
              </a:rPr>
              <a:t>);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S-</a:t>
            </a:r>
            <a:r>
              <a:rPr lang="en-US" altLang="zh-CN" sz="2000" dirty="0" err="1">
                <a:solidFill>
                  <a:schemeClr val="tx2"/>
                </a:solidFill>
              </a:rPr>
              <a:t>endScope</a:t>
            </a:r>
            <a:r>
              <a:rPr lang="en-US" altLang="zh-CN" sz="2000" dirty="0">
                <a:solidFill>
                  <a:schemeClr val="tx2"/>
                </a:solidFill>
              </a:rPr>
              <a:t>(</a:t>
            </a:r>
            <a:r>
              <a:rPr lang="en-US" altLang="zh-CN" sz="2000" dirty="0" err="1">
                <a:solidFill>
                  <a:schemeClr val="tx2"/>
                </a:solidFill>
              </a:rPr>
              <a:t>venv</a:t>
            </a:r>
            <a:r>
              <a:rPr lang="en-US" altLang="zh-CN" sz="2000" dirty="0">
                <a:solidFill>
                  <a:schemeClr val="tx2"/>
                </a:solidFill>
              </a:rPr>
              <a:t>);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         return exp;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}</a:t>
            </a:r>
          </a:p>
          <a:p>
            <a:pPr eaLnBrk="1" hangingPunct="1"/>
            <a:r>
              <a:rPr lang="en-US" altLang="zh-CN" sz="2000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BB540E3-32DE-F721-5AB1-FE343D2FB57F}"/>
              </a:ext>
            </a:extLst>
          </p:cNvPr>
          <p:cNvSpPr txBox="1"/>
          <p:nvPr/>
        </p:nvSpPr>
        <p:spPr>
          <a:xfrm>
            <a:off x="731520" y="442625"/>
            <a:ext cx="5049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Translate declarations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9A73F63A-31D5-26A1-BEAF-3B8DBEB8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5" y="404887"/>
            <a:ext cx="7886700" cy="669924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VARIABLE DECLARATION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3A14F690-FC52-1768-3C1B-6AE77FAAE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" y="1342653"/>
            <a:ext cx="7705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Void </a:t>
            </a:r>
            <a:r>
              <a:rPr lang="en-US" altLang="zh-CN" sz="2000" dirty="0" err="1"/>
              <a:t>transDec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A_dec</a:t>
            </a:r>
            <a:r>
              <a:rPr lang="en-US" altLang="zh-CN" sz="2000" dirty="0"/>
              <a:t> d)  {</a:t>
            </a:r>
          </a:p>
          <a:p>
            <a:pPr eaLnBrk="1" hangingPunct="1"/>
            <a:r>
              <a:rPr lang="en-US" altLang="zh-CN" sz="2000" dirty="0"/>
              <a:t>    switch (d-&gt;kind) {</a:t>
            </a:r>
          </a:p>
          <a:p>
            <a:pPr eaLnBrk="1" hangingPunct="1"/>
            <a:r>
              <a:rPr lang="en-US" altLang="zh-CN" sz="2000" dirty="0"/>
              <a:t>       case </a:t>
            </a:r>
            <a:r>
              <a:rPr lang="en-US" altLang="zh-CN" sz="2000" dirty="0" err="1">
                <a:solidFill>
                  <a:srgbClr val="0070C0"/>
                </a:solidFill>
              </a:rPr>
              <a:t>A_varDec</a:t>
            </a:r>
            <a:r>
              <a:rPr lang="en-US" altLang="zh-CN" sz="2000" dirty="0"/>
              <a:t>: {</a:t>
            </a:r>
          </a:p>
          <a:p>
            <a:pPr eaLnBrk="1" hangingPunct="1"/>
            <a:r>
              <a:rPr lang="en-US" altLang="zh-CN" sz="2000" dirty="0"/>
              <a:t>           struct </a:t>
            </a:r>
            <a:r>
              <a:rPr lang="en-US" altLang="zh-CN" sz="2000" dirty="0" err="1"/>
              <a:t>expty</a:t>
            </a:r>
            <a:r>
              <a:rPr lang="en-US" altLang="zh-CN" sz="2000" dirty="0"/>
              <a:t> e =</a:t>
            </a:r>
            <a:r>
              <a:rPr lang="en-US" altLang="zh-CN" sz="2000" dirty="0" err="1"/>
              <a:t>transExp</a:t>
            </a:r>
            <a:r>
              <a:rPr lang="en-US" altLang="zh-CN" sz="2000" dirty="0"/>
              <a:t>(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d-&gt;</a:t>
            </a:r>
            <a:r>
              <a:rPr lang="en-US" altLang="zh-CN" sz="2000" dirty="0" err="1"/>
              <a:t>u.var.init</a:t>
            </a:r>
            <a:r>
              <a:rPr lang="en-US" altLang="zh-CN" sz="2000" dirty="0"/>
              <a:t>);</a:t>
            </a:r>
          </a:p>
          <a:p>
            <a:pPr eaLnBrk="1" hangingPunct="1"/>
            <a:r>
              <a:rPr lang="en-US" altLang="zh-CN" sz="2000" dirty="0">
                <a:solidFill>
                  <a:srgbClr val="FF0000"/>
                </a:solidFill>
              </a:rPr>
              <a:t>           </a:t>
            </a:r>
            <a:r>
              <a:rPr lang="en-US" altLang="zh-CN" sz="2000" dirty="0" err="1">
                <a:solidFill>
                  <a:srgbClr val="FF0000"/>
                </a:solidFill>
              </a:rPr>
              <a:t>S_enter</a:t>
            </a:r>
            <a:r>
              <a:rPr lang="en-US" altLang="zh-CN" sz="2000" dirty="0">
                <a:solidFill>
                  <a:srgbClr val="FF0000"/>
                </a:solidFill>
              </a:rPr>
              <a:t>(</a:t>
            </a:r>
            <a:r>
              <a:rPr lang="en-US" altLang="zh-CN" sz="2000" dirty="0" err="1">
                <a:solidFill>
                  <a:srgbClr val="FF0000"/>
                </a:solidFill>
              </a:rPr>
              <a:t>venv</a:t>
            </a:r>
            <a:r>
              <a:rPr lang="en-US" altLang="zh-CN" sz="2000" dirty="0">
                <a:solidFill>
                  <a:srgbClr val="FF0000"/>
                </a:solidFill>
              </a:rPr>
              <a:t>, d-&gt;</a:t>
            </a:r>
            <a:r>
              <a:rPr lang="en-US" altLang="zh-CN" sz="2000" dirty="0" err="1">
                <a:solidFill>
                  <a:srgbClr val="FF0000"/>
                </a:solidFill>
              </a:rPr>
              <a:t>u.var.var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E_VarEntry</a:t>
            </a:r>
            <a:r>
              <a:rPr lang="en-US" altLang="zh-CN" sz="2000" dirty="0">
                <a:solidFill>
                  <a:srgbClr val="FF0000"/>
                </a:solidFill>
              </a:rPr>
              <a:t>(</a:t>
            </a:r>
            <a:r>
              <a:rPr lang="en-US" altLang="zh-CN" sz="2000" dirty="0" err="1">
                <a:solidFill>
                  <a:srgbClr val="FF0000"/>
                </a:solidFill>
              </a:rPr>
              <a:t>e.ty</a:t>
            </a:r>
            <a:r>
              <a:rPr lang="en-US" altLang="zh-CN" sz="2000" dirty="0">
                <a:solidFill>
                  <a:srgbClr val="FF0000"/>
                </a:solidFill>
              </a:rPr>
              <a:t>));</a:t>
            </a:r>
          </a:p>
          <a:p>
            <a:pPr eaLnBrk="1" hangingPunct="1"/>
            <a:r>
              <a:rPr lang="en-US" altLang="zh-CN" sz="2000" dirty="0"/>
              <a:t>       }</a:t>
            </a:r>
          </a:p>
          <a:p>
            <a:pPr eaLnBrk="1" hangingPunct="1"/>
            <a:r>
              <a:rPr lang="en-US" altLang="zh-CN" sz="2000" dirty="0"/>
              <a:t>     …</a:t>
            </a:r>
          </a:p>
          <a:p>
            <a:pPr eaLnBrk="1" hangingPunct="1"/>
            <a:r>
              <a:rPr lang="en-US" altLang="zh-CN" sz="2000" dirty="0"/>
              <a:t>}</a:t>
            </a:r>
          </a:p>
          <a:p>
            <a:pPr eaLnBrk="1" hangingPunct="1"/>
            <a:r>
              <a:rPr lang="en-US" altLang="zh-CN" sz="2000" dirty="0"/>
              <a:t> </a:t>
            </a:r>
            <a:endParaRPr lang="zh-CN" altLang="en-US" sz="2000" dirty="0"/>
          </a:p>
        </p:txBody>
      </p:sp>
      <p:sp>
        <p:nvSpPr>
          <p:cNvPr id="20484" name="TextBox 4">
            <a:extLst>
              <a:ext uri="{FF2B5EF4-FFF2-40B4-BE49-F238E27FC236}">
                <a16:creationId xmlns:a16="http://schemas.microsoft.com/office/drawing/2014/main" id="{B12F5208-4886-970B-81F3-E54FA3907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376" y="4353491"/>
            <a:ext cx="6819389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Example: </a:t>
            </a:r>
          </a:p>
          <a:p>
            <a:pPr eaLnBrk="1" hangingPunct="1"/>
            <a:r>
              <a:rPr lang="en-US" altLang="zh-CN" dirty="0"/>
              <a:t>     var x: type-id := exp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>
            <a:extLst>
              <a:ext uri="{FF2B5EF4-FFF2-40B4-BE49-F238E27FC236}">
                <a16:creationId xmlns:a16="http://schemas.microsoft.com/office/drawing/2014/main" id="{87E29C7A-91E4-7E67-8776-71091B1C0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5" y="288927"/>
            <a:ext cx="4855845" cy="803715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TYPE DECLARATION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2FF1A98D-A53F-F905-9620-A67833756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" y="1366507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Void </a:t>
            </a:r>
            <a:r>
              <a:rPr lang="en-US" altLang="zh-CN" sz="2000" dirty="0" err="1"/>
              <a:t>transDec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A_dec</a:t>
            </a:r>
            <a:r>
              <a:rPr lang="en-US" altLang="zh-CN" sz="2000" dirty="0"/>
              <a:t> d)  {</a:t>
            </a:r>
          </a:p>
          <a:p>
            <a:pPr eaLnBrk="1" hangingPunct="1"/>
            <a:r>
              <a:rPr lang="en-US" altLang="zh-CN" sz="2000" dirty="0"/>
              <a:t>    ….</a:t>
            </a:r>
          </a:p>
          <a:p>
            <a:pPr eaLnBrk="1" hangingPunct="1"/>
            <a:r>
              <a:rPr lang="en-US" altLang="zh-CN" sz="2000" dirty="0"/>
              <a:t>     switch (d-&gt;kind) {</a:t>
            </a:r>
          </a:p>
          <a:p>
            <a:pPr eaLnBrk="1" hangingPunct="1"/>
            <a:r>
              <a:rPr lang="en-US" altLang="zh-CN" sz="2000" dirty="0"/>
              <a:t>       case </a:t>
            </a:r>
            <a:r>
              <a:rPr lang="en-US" altLang="zh-CN" sz="2000" dirty="0" err="1">
                <a:solidFill>
                  <a:srgbClr val="0070C0"/>
                </a:solidFill>
              </a:rPr>
              <a:t>A_typeDec</a:t>
            </a:r>
            <a:r>
              <a:rPr lang="en-US" altLang="zh-CN" sz="2000" dirty="0"/>
              <a:t>: {</a:t>
            </a:r>
          </a:p>
          <a:p>
            <a:pPr eaLnBrk="1" hangingPunct="1"/>
            <a:r>
              <a:rPr lang="en-US" altLang="zh-CN" sz="2000" dirty="0"/>
              <a:t>           </a:t>
            </a:r>
            <a:r>
              <a:rPr lang="en-US" altLang="zh-CN" sz="2000" dirty="0" err="1"/>
              <a:t>S_enter</a:t>
            </a:r>
            <a:r>
              <a:rPr lang="en-US" altLang="zh-CN" sz="2000" dirty="0"/>
              <a:t>(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d-&gt;</a:t>
            </a:r>
            <a:r>
              <a:rPr lang="en-US" altLang="zh-CN" sz="2000" dirty="0" err="1"/>
              <a:t>u.type</a:t>
            </a:r>
            <a:r>
              <a:rPr lang="en-US" altLang="zh-CN" sz="2000" dirty="0"/>
              <a:t>-&gt;head-&gt;name,</a:t>
            </a:r>
          </a:p>
          <a:p>
            <a:pPr eaLnBrk="1" hangingPunct="1"/>
            <a:r>
              <a:rPr lang="en-US" altLang="zh-CN" sz="2000" dirty="0"/>
              <a:t>                         </a:t>
            </a:r>
            <a:r>
              <a:rPr lang="en-US" altLang="zh-CN" sz="2000" dirty="0" err="1"/>
              <a:t>transTy</a:t>
            </a:r>
            <a:r>
              <a:rPr lang="en-US" altLang="zh-CN" sz="2000" dirty="0"/>
              <a:t>(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d-&gt;</a:t>
            </a:r>
            <a:r>
              <a:rPr lang="en-US" altLang="zh-CN" sz="2000" dirty="0" err="1"/>
              <a:t>u.type</a:t>
            </a:r>
            <a:r>
              <a:rPr lang="en-US" altLang="zh-CN" sz="2000" dirty="0"/>
              <a:t>-&gt;head-&gt;ty));</a:t>
            </a:r>
          </a:p>
          <a:p>
            <a:pPr eaLnBrk="1" hangingPunct="1"/>
            <a:r>
              <a:rPr lang="en-US" altLang="zh-CN" sz="2000" dirty="0"/>
              <a:t>       }</a:t>
            </a:r>
          </a:p>
          <a:p>
            <a:pPr eaLnBrk="1" hangingPunct="1"/>
            <a:r>
              <a:rPr lang="en-US" altLang="zh-CN" sz="2000" dirty="0"/>
              <a:t>     …</a:t>
            </a:r>
          </a:p>
          <a:p>
            <a:pPr eaLnBrk="1" hangingPunct="1"/>
            <a:r>
              <a:rPr lang="en-US" altLang="zh-CN" sz="2000" dirty="0"/>
              <a:t>}</a:t>
            </a:r>
          </a:p>
          <a:p>
            <a:pPr eaLnBrk="1" hangingPunct="1"/>
            <a:r>
              <a:rPr lang="en-US" altLang="zh-CN" sz="2000" dirty="0"/>
              <a:t> </a:t>
            </a:r>
            <a:endParaRPr lang="zh-CN" altLang="en-US" sz="2000" dirty="0"/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0EB36E9A-2593-C435-EA70-6C7DE04FD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16" y="4620191"/>
            <a:ext cx="6819389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Example: </a:t>
            </a:r>
          </a:p>
          <a:p>
            <a:pPr eaLnBrk="1" hangingPunct="1"/>
            <a:r>
              <a:rPr lang="en-US" altLang="zh-CN" dirty="0"/>
              <a:t>     type type-id := </a:t>
            </a:r>
            <a:r>
              <a:rPr lang="en-US" altLang="zh-CN" dirty="0" err="1"/>
              <a:t>typeExp</a:t>
            </a: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>
            <a:extLst>
              <a:ext uri="{FF2B5EF4-FFF2-40B4-BE49-F238E27FC236}">
                <a16:creationId xmlns:a16="http://schemas.microsoft.com/office/drawing/2014/main" id="{44DFB902-0293-E88E-C775-4CB57ED4C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518" y="425035"/>
            <a:ext cx="8229600" cy="581463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FUNCTION DECLARATION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08CC149A-0D4B-4095-AECA-C3A52FDBD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7" y="1072306"/>
            <a:ext cx="77057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Void </a:t>
            </a:r>
            <a:r>
              <a:rPr lang="en-US" altLang="zh-CN" sz="2000" dirty="0" err="1"/>
              <a:t>transDec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A_dec</a:t>
            </a:r>
            <a:r>
              <a:rPr lang="en-US" altLang="zh-CN" sz="2000" dirty="0"/>
              <a:t> d)  {</a:t>
            </a:r>
          </a:p>
          <a:p>
            <a:pPr eaLnBrk="1" hangingPunct="1"/>
            <a:r>
              <a:rPr lang="en-US" altLang="zh-CN" sz="2000" dirty="0"/>
              <a:t>    switch (d-&gt;kind) {</a:t>
            </a:r>
          </a:p>
          <a:p>
            <a:pPr eaLnBrk="1" hangingPunct="1"/>
            <a:r>
              <a:rPr lang="en-US" altLang="zh-CN" sz="2000" dirty="0"/>
              <a:t>    …</a:t>
            </a:r>
          </a:p>
          <a:p>
            <a:pPr eaLnBrk="1" hangingPunct="1"/>
            <a:r>
              <a:rPr lang="en-US" altLang="zh-CN" sz="2000" dirty="0"/>
              <a:t>       case </a:t>
            </a:r>
            <a:r>
              <a:rPr lang="en-US" altLang="zh-CN" sz="2000" dirty="0" err="1">
                <a:solidFill>
                  <a:srgbClr val="0070C0"/>
                </a:solidFill>
              </a:rPr>
              <a:t>A_functionDec</a:t>
            </a:r>
            <a:r>
              <a:rPr lang="en-US" altLang="zh-CN" sz="2000" dirty="0"/>
              <a:t>: {</a:t>
            </a:r>
          </a:p>
          <a:p>
            <a:pPr eaLnBrk="1" hangingPunct="1"/>
            <a:r>
              <a:rPr lang="en-US" altLang="zh-CN" sz="2000" dirty="0"/>
              <a:t>         </a:t>
            </a:r>
            <a:r>
              <a:rPr lang="en-US" altLang="zh-CN" sz="2000" dirty="0" err="1"/>
              <a:t>A_fundec</a:t>
            </a:r>
            <a:r>
              <a:rPr lang="en-US" altLang="zh-CN" sz="2000" dirty="0"/>
              <a:t> f=d-&gt;</a:t>
            </a:r>
            <a:r>
              <a:rPr lang="en-US" altLang="zh-CN" sz="2000" dirty="0" err="1"/>
              <a:t>u.function</a:t>
            </a:r>
            <a:r>
              <a:rPr lang="en-US" altLang="zh-CN" sz="2000" dirty="0"/>
              <a:t>-&gt;head;</a:t>
            </a:r>
          </a:p>
          <a:p>
            <a:pPr eaLnBrk="1" hangingPunct="1"/>
            <a:r>
              <a:rPr lang="en-US" altLang="zh-CN" sz="2000" dirty="0"/>
              <a:t>         </a:t>
            </a:r>
            <a:r>
              <a:rPr lang="en-US" altLang="zh-CN" sz="2000" dirty="0" err="1"/>
              <a:t>Ty_ty</a:t>
            </a:r>
            <a:r>
              <a:rPr lang="en-US" altLang="zh-CN" sz="2000" dirty="0"/>
              <a:t> </a:t>
            </a:r>
            <a:r>
              <a:rPr lang="en-US" altLang="zh-CN" sz="2000" dirty="0" err="1"/>
              <a:t>resultTy</a:t>
            </a:r>
            <a:r>
              <a:rPr lang="en-US" altLang="zh-CN" sz="2000" dirty="0"/>
              <a:t>=</a:t>
            </a:r>
            <a:r>
              <a:rPr lang="en-US" altLang="zh-CN" sz="2000" dirty="0" err="1"/>
              <a:t>S_look</a:t>
            </a:r>
            <a:r>
              <a:rPr lang="en-US" altLang="zh-CN" sz="2000" dirty="0"/>
              <a:t>(</a:t>
            </a:r>
            <a:r>
              <a:rPr lang="en-US" altLang="zh-CN" sz="2000" dirty="0" err="1"/>
              <a:t>tenv,f</a:t>
            </a:r>
            <a:r>
              <a:rPr lang="en-US" altLang="zh-CN" sz="2000" dirty="0"/>
              <a:t>-&gt;result);</a:t>
            </a:r>
          </a:p>
          <a:p>
            <a:pPr eaLnBrk="1" hangingPunct="1"/>
            <a:r>
              <a:rPr lang="en-US" altLang="zh-CN" sz="2000" dirty="0"/>
              <a:t>         </a:t>
            </a:r>
            <a:r>
              <a:rPr lang="en-US" altLang="zh-CN" sz="2000" dirty="0" err="1"/>
              <a:t>Ty_tyList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formalTys</a:t>
            </a:r>
            <a:r>
              <a:rPr lang="en-US" altLang="zh-CN" sz="2000" dirty="0"/>
              <a:t>=</a:t>
            </a:r>
            <a:r>
              <a:rPr lang="en-US" altLang="zh-CN" sz="2000" dirty="0" err="1"/>
              <a:t>makeformalTyList</a:t>
            </a:r>
            <a:r>
              <a:rPr lang="en-US" altLang="zh-CN" sz="2000" dirty="0"/>
              <a:t>(</a:t>
            </a:r>
            <a:r>
              <a:rPr lang="en-US" altLang="zh-CN" sz="2000" dirty="0" err="1"/>
              <a:t>tenv,f</a:t>
            </a:r>
            <a:r>
              <a:rPr lang="en-US" altLang="zh-CN" sz="2000" dirty="0"/>
              <a:t>-&gt;params);</a:t>
            </a:r>
          </a:p>
          <a:p>
            <a:pPr eaLnBrk="1" hangingPunct="1"/>
            <a:r>
              <a:rPr lang="en-US" altLang="zh-CN" sz="2000" dirty="0"/>
              <a:t>         </a:t>
            </a:r>
            <a:r>
              <a:rPr lang="en-US" altLang="zh-CN" sz="2000" dirty="0" err="1"/>
              <a:t>S_enter</a:t>
            </a:r>
            <a:r>
              <a:rPr lang="en-US" altLang="zh-CN" sz="2000" dirty="0"/>
              <a:t>(</a:t>
            </a:r>
            <a:r>
              <a:rPr lang="en-US" altLang="zh-CN" sz="2000" dirty="0" err="1"/>
              <a:t>venv,f</a:t>
            </a:r>
            <a:r>
              <a:rPr lang="en-US" altLang="zh-CN" sz="2000" dirty="0"/>
              <a:t>-&gt;</a:t>
            </a:r>
            <a:r>
              <a:rPr lang="en-US" altLang="zh-CN" sz="2000" dirty="0" err="1"/>
              <a:t>name,E_FunEntry</a:t>
            </a:r>
            <a:r>
              <a:rPr lang="en-US" altLang="zh-CN" sz="2000" dirty="0"/>
              <a:t>(</a:t>
            </a:r>
            <a:r>
              <a:rPr lang="en-US" altLang="zh-CN" sz="2000" dirty="0" err="1"/>
              <a:t>formalTys,resultTy</a:t>
            </a:r>
            <a:r>
              <a:rPr lang="en-US" altLang="zh-CN" sz="2000" dirty="0"/>
              <a:t>));</a:t>
            </a:r>
          </a:p>
          <a:p>
            <a:pPr eaLnBrk="1" hangingPunct="1"/>
            <a:r>
              <a:rPr lang="en-US" altLang="zh-CN" sz="2000" dirty="0">
                <a:solidFill>
                  <a:srgbClr val="C00000"/>
                </a:solidFill>
              </a:rPr>
              <a:t>         </a:t>
            </a:r>
            <a:r>
              <a:rPr lang="en-US" altLang="zh-CN" sz="2000" dirty="0" err="1">
                <a:solidFill>
                  <a:srgbClr val="C00000"/>
                </a:solidFill>
              </a:rPr>
              <a:t>S_beginScope</a:t>
            </a:r>
            <a:r>
              <a:rPr lang="en-US" altLang="zh-CN" sz="2000" dirty="0">
                <a:solidFill>
                  <a:srgbClr val="C00000"/>
                </a:solidFill>
              </a:rPr>
              <a:t>(</a:t>
            </a:r>
            <a:r>
              <a:rPr lang="en-US" altLang="zh-CN" sz="2000" dirty="0" err="1">
                <a:solidFill>
                  <a:srgbClr val="C00000"/>
                </a:solidFill>
              </a:rPr>
              <a:t>venv</a:t>
            </a:r>
            <a:r>
              <a:rPr lang="en-US" altLang="zh-CN" sz="2000" dirty="0">
                <a:solidFill>
                  <a:srgbClr val="C00000"/>
                </a:solidFill>
              </a:rPr>
              <a:t>);</a:t>
            </a:r>
          </a:p>
          <a:p>
            <a:pPr eaLnBrk="1" hangingPunct="1"/>
            <a:r>
              <a:rPr lang="en-US" altLang="zh-CN" sz="2000" dirty="0"/>
              <a:t>         { </a:t>
            </a:r>
            <a:r>
              <a:rPr lang="en-US" altLang="zh-CN" sz="2000" dirty="0" err="1"/>
              <a:t>A_filedList</a:t>
            </a:r>
            <a:r>
              <a:rPr lang="en-US" altLang="zh-CN" sz="2000" dirty="0"/>
              <a:t> l; </a:t>
            </a:r>
            <a:r>
              <a:rPr lang="en-US" altLang="zh-CN" sz="2000" dirty="0" err="1"/>
              <a:t>Ty_tyList</a:t>
            </a:r>
            <a:r>
              <a:rPr lang="en-US" altLang="zh-CN" sz="2000" dirty="0"/>
              <a:t> t;</a:t>
            </a:r>
          </a:p>
          <a:p>
            <a:pPr eaLnBrk="1" hangingPunct="1"/>
            <a:r>
              <a:rPr lang="en-US" altLang="zh-CN" sz="2000" dirty="0"/>
              <a:t>           for (l=f-&gt;params, t=</a:t>
            </a:r>
            <a:r>
              <a:rPr lang="en-US" altLang="zh-CN" sz="2000" dirty="0" err="1"/>
              <a:t>formalTys</a:t>
            </a:r>
            <a:r>
              <a:rPr lang="en-US" altLang="zh-CN" sz="2000" dirty="0"/>
              <a:t>; l; l=l-&gt;tail, t=t-&gt;tail)</a:t>
            </a:r>
          </a:p>
          <a:p>
            <a:pPr eaLnBrk="1" hangingPunct="1"/>
            <a:r>
              <a:rPr lang="en-US" altLang="zh-CN" sz="2000" dirty="0"/>
              <a:t>                 </a:t>
            </a:r>
            <a:r>
              <a:rPr lang="en-US" altLang="zh-CN" sz="2000" dirty="0" err="1"/>
              <a:t>S_enter</a:t>
            </a:r>
            <a:r>
              <a:rPr lang="en-US" altLang="zh-CN" sz="2000" dirty="0"/>
              <a:t>(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l-&gt;head-&gt;name, </a:t>
            </a:r>
            <a:r>
              <a:rPr lang="en-US" altLang="zh-CN" sz="2000" dirty="0" err="1"/>
              <a:t>E_VarEntry</a:t>
            </a:r>
            <a:r>
              <a:rPr lang="en-US" altLang="zh-CN" sz="2000" dirty="0"/>
              <a:t>(t-&gt;head)); </a:t>
            </a:r>
          </a:p>
          <a:p>
            <a:pPr eaLnBrk="1" hangingPunct="1"/>
            <a:r>
              <a:rPr lang="en-US" altLang="zh-CN" sz="2000" dirty="0"/>
              <a:t>         }</a:t>
            </a:r>
          </a:p>
          <a:p>
            <a:pPr eaLnBrk="1" hangingPunct="1"/>
            <a:r>
              <a:rPr lang="en-US" altLang="zh-CN" sz="2000" dirty="0"/>
              <a:t>         </a:t>
            </a:r>
            <a:r>
              <a:rPr lang="en-US" altLang="zh-CN" sz="2000" dirty="0" err="1"/>
              <a:t>transExp</a:t>
            </a:r>
            <a:r>
              <a:rPr lang="en-US" altLang="zh-CN" sz="2000" dirty="0"/>
              <a:t>(</a:t>
            </a:r>
            <a:r>
              <a:rPr lang="en-US" altLang="zh-CN" sz="2000" dirty="0" err="1"/>
              <a:t>venv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tenv</a:t>
            </a:r>
            <a:r>
              <a:rPr lang="en-US" altLang="zh-CN" sz="2000" dirty="0"/>
              <a:t>, d-&gt;</a:t>
            </a:r>
            <a:r>
              <a:rPr lang="en-US" altLang="zh-CN" sz="2000" dirty="0" err="1"/>
              <a:t>u.function</a:t>
            </a:r>
            <a:r>
              <a:rPr lang="en-US" altLang="zh-CN" sz="2000" dirty="0"/>
              <a:t>-&gt;body);</a:t>
            </a:r>
          </a:p>
          <a:p>
            <a:pPr eaLnBrk="1" hangingPunct="1"/>
            <a:r>
              <a:rPr lang="en-US" altLang="zh-CN" sz="2000" dirty="0">
                <a:solidFill>
                  <a:srgbClr val="C00000"/>
                </a:solidFill>
              </a:rPr>
              <a:t>         </a:t>
            </a:r>
            <a:r>
              <a:rPr lang="en-US" altLang="zh-CN" sz="2000" dirty="0" err="1">
                <a:solidFill>
                  <a:srgbClr val="C00000"/>
                </a:solidFill>
              </a:rPr>
              <a:t>S_endScope</a:t>
            </a:r>
            <a:r>
              <a:rPr lang="en-US" altLang="zh-CN" sz="2000" dirty="0">
                <a:solidFill>
                  <a:srgbClr val="C00000"/>
                </a:solidFill>
              </a:rPr>
              <a:t>(</a:t>
            </a:r>
            <a:r>
              <a:rPr lang="en-US" altLang="zh-CN" sz="2000" dirty="0" err="1">
                <a:solidFill>
                  <a:srgbClr val="C00000"/>
                </a:solidFill>
              </a:rPr>
              <a:t>venv</a:t>
            </a:r>
            <a:r>
              <a:rPr lang="en-US" altLang="zh-CN" sz="2000" dirty="0">
                <a:solidFill>
                  <a:srgbClr val="C00000"/>
                </a:solidFill>
              </a:rPr>
              <a:t>);</a:t>
            </a:r>
          </a:p>
          <a:p>
            <a:pPr eaLnBrk="1" hangingPunct="1"/>
            <a:r>
              <a:rPr lang="en-US" altLang="zh-CN" sz="2000" dirty="0"/>
              <a:t>         break;</a:t>
            </a:r>
          </a:p>
          <a:p>
            <a:pPr eaLnBrk="1" hangingPunct="1"/>
            <a:r>
              <a:rPr lang="en-US" altLang="zh-CN" sz="2000" dirty="0"/>
              <a:t>         }</a:t>
            </a:r>
          </a:p>
          <a:p>
            <a:pPr eaLnBrk="1" hangingPunct="1"/>
            <a:r>
              <a:rPr lang="en-US" altLang="zh-CN" sz="2000" dirty="0"/>
              <a:t>    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EF66ACA1-5EEA-4EF9-1C7F-96E43540D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1911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RECURSIVE DECLARATIONS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ACB920D6-0A14-7804-05C7-E7A915EC7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271091"/>
            <a:ext cx="77057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dirty="0"/>
              <a:t>Encounter </a:t>
            </a:r>
            <a:r>
              <a:rPr lang="en-US" altLang="zh-CN" sz="2400" dirty="0">
                <a:solidFill>
                  <a:srgbClr val="0070C0"/>
                </a:solidFill>
              </a:rPr>
              <a:t>undefined</a:t>
            </a:r>
            <a:r>
              <a:rPr lang="en-US" altLang="zh-CN" sz="2400" dirty="0"/>
              <a:t> type or function identifiers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zh-CN" sz="2400" dirty="0" err="1"/>
              <a:t>transTy</a:t>
            </a:r>
            <a:r>
              <a:rPr lang="en-US" altLang="zh-CN" sz="2400" dirty="0"/>
              <a:t> for recursive record types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zh-CN" sz="2400" dirty="0" err="1"/>
              <a:t>trandExp</a:t>
            </a:r>
            <a:r>
              <a:rPr lang="en-US" altLang="zh-CN" sz="2400" dirty="0"/>
              <a:t>(body) for recursive functions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2090032D-EB26-AF94-EA83-AF70AA4FE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19" y="3233441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dirty="0"/>
              <a:t>Example: </a:t>
            </a:r>
          </a:p>
          <a:p>
            <a:pPr eaLnBrk="1" hangingPunct="1"/>
            <a:r>
              <a:rPr lang="en-US" altLang="zh-CN" sz="2400" dirty="0"/>
              <a:t>     type list = {first: int, rest :</a:t>
            </a:r>
            <a:r>
              <a:rPr lang="en-US" altLang="zh-CN" sz="2400" dirty="0">
                <a:solidFill>
                  <a:srgbClr val="FF0000"/>
                </a:solidFill>
              </a:rPr>
              <a:t>list</a:t>
            </a:r>
            <a:r>
              <a:rPr lang="en-US" altLang="zh-CN" sz="2400" dirty="0"/>
              <a:t>}</a:t>
            </a:r>
          </a:p>
          <a:p>
            <a:pPr eaLnBrk="1" hangingPunct="1"/>
            <a:endParaRPr lang="en-US" altLang="zh-CN" sz="2400" dirty="0"/>
          </a:p>
          <a:p>
            <a:pPr eaLnBrk="1" hangingPunct="1"/>
            <a:r>
              <a:rPr lang="en-US" altLang="zh-CN" sz="2400" dirty="0"/>
              <a:t>     </a:t>
            </a:r>
            <a:r>
              <a:rPr lang="en-US" altLang="zh-CN" sz="2400" dirty="0" err="1"/>
              <a:t>S_enter</a:t>
            </a:r>
            <a:r>
              <a:rPr lang="en-US" altLang="zh-CN" sz="2400" dirty="0"/>
              <a:t>(</a:t>
            </a:r>
            <a:r>
              <a:rPr lang="en-US" altLang="zh-CN" sz="2400" dirty="0" err="1"/>
              <a:t>tenv</a:t>
            </a:r>
            <a:r>
              <a:rPr lang="en-US" altLang="zh-CN" sz="2400" dirty="0"/>
              <a:t>, name, </a:t>
            </a:r>
            <a:r>
              <a:rPr lang="en-US" altLang="zh-CN" sz="2400" dirty="0" err="1"/>
              <a:t>Ty_Name</a:t>
            </a:r>
            <a:r>
              <a:rPr lang="en-US" altLang="zh-CN" sz="2400" dirty="0"/>
              <a:t>(</a:t>
            </a:r>
            <a:r>
              <a:rPr lang="en-US" altLang="zh-CN" sz="2400" dirty="0">
                <a:solidFill>
                  <a:srgbClr val="FF0000"/>
                </a:solidFill>
              </a:rPr>
              <a:t>name</a:t>
            </a:r>
            <a:r>
              <a:rPr lang="en-US" altLang="zh-CN" sz="2400" dirty="0"/>
              <a:t>, </a:t>
            </a:r>
            <a:r>
              <a:rPr lang="en-US" altLang="zh-CN" sz="2400" dirty="0">
                <a:solidFill>
                  <a:srgbClr val="FF0000"/>
                </a:solidFill>
              </a:rPr>
              <a:t>NULL</a:t>
            </a:r>
            <a:r>
              <a:rPr lang="en-US" altLang="zh-CN" sz="2400" dirty="0"/>
              <a:t>))</a:t>
            </a:r>
            <a:endParaRPr lang="zh-CN" altLang="en-US" sz="24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99DA97BA-6916-61C6-F8B5-EB383EF522E0}"/>
              </a:ext>
            </a:extLst>
          </p:cNvPr>
          <p:cNvSpPr txBox="1"/>
          <p:nvPr/>
        </p:nvSpPr>
        <p:spPr>
          <a:xfrm>
            <a:off x="1113184" y="5510254"/>
            <a:ext cx="6718852" cy="46166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Put all the “headers” in the environment first.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35843">
            <a:extLst>
              <a:ext uri="{FF2B5EF4-FFF2-40B4-BE49-F238E27FC236}">
                <a16:creationId xmlns:a16="http://schemas.microsoft.com/office/drawing/2014/main" id="{96B41E0F-D851-8B41-175D-A7F6CBD3C1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5(2)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FFC8FA3A-1A33-C601-7C04-0609A69BC1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SEMANTIC 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3">
            <a:extLst>
              <a:ext uri="{FF2B5EF4-FFF2-40B4-BE49-F238E27FC236}">
                <a16:creationId xmlns:a16="http://schemas.microsoft.com/office/drawing/2014/main" id="{8AD89E3D-6766-2057-8864-CCB5D1DC87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 BINDINGS FOR THE Tiger COMPILER </a:t>
            </a:r>
          </a:p>
        </p:txBody>
      </p:sp>
      <p:sp>
        <p:nvSpPr>
          <p:cNvPr id="5123" name="副标题 5124">
            <a:extLst>
              <a:ext uri="{FF2B5EF4-FFF2-40B4-BE49-F238E27FC236}">
                <a16:creationId xmlns:a16="http://schemas.microsoft.com/office/drawing/2014/main" id="{58687E7D-795A-1A7E-03A3-D6C6B77AFC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89499"/>
            <a:ext cx="6858000" cy="704884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What is a binding? 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should a symbol table be </a:t>
            </a:r>
            <a:r>
              <a:rPr lang="en-US" altLang="zh-CN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filled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zh-CN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0B4A5B0-1723-0159-81E7-2CE10E8FA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86800" cy="64928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BINDINGS FOR THE Tiger COMPILER 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C5322E97-C0E4-504B-DD4E-60CE0E446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219200"/>
            <a:ext cx="7848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charset="0"/>
              </a:rPr>
              <a:t>Tiger has two separate name spaces: </a:t>
            </a:r>
          </a:p>
          <a:p>
            <a:pPr marL="723900" lvl="1" indent="-266700">
              <a:buFont typeface="Arial" charset="0"/>
              <a:buChar char="•"/>
              <a:defRPr/>
            </a:pPr>
            <a:r>
              <a:rPr lang="en-US" altLang="zh-CN" sz="2400" b="1" dirty="0">
                <a:latin typeface="Arial" charset="0"/>
              </a:rPr>
              <a:t>One for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types</a:t>
            </a:r>
            <a:r>
              <a:rPr lang="en-US" altLang="zh-CN" sz="2400" b="1" dirty="0">
                <a:latin typeface="Arial" charset="0"/>
              </a:rPr>
              <a:t> </a:t>
            </a:r>
          </a:p>
          <a:p>
            <a:pPr marL="723900" lvl="1" indent="-266700">
              <a:buFont typeface="Arial" charset="0"/>
              <a:buChar char="•"/>
              <a:defRPr/>
            </a:pPr>
            <a:r>
              <a:rPr lang="en-US" altLang="zh-CN" sz="2400" b="1" dirty="0">
                <a:latin typeface="Arial" charset="0"/>
              </a:rPr>
              <a:t>The other for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functions</a:t>
            </a:r>
            <a:r>
              <a:rPr lang="en-US" altLang="zh-CN" sz="2400" b="1" dirty="0">
                <a:latin typeface="Arial" charset="0"/>
              </a:rPr>
              <a:t> and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variables</a:t>
            </a:r>
          </a:p>
          <a:p>
            <a:pPr eaLnBrk="0" hangingPunct="0">
              <a:defRPr/>
            </a:pPr>
            <a:r>
              <a:rPr lang="en-US" altLang="zh-CN" sz="2400" b="1" dirty="0">
                <a:latin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altLang="zh-CN" sz="2400" b="1" dirty="0">
                <a:latin typeface="Arial" charset="0"/>
              </a:rPr>
              <a:t>All Types: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The primitive type</a:t>
            </a:r>
            <a:r>
              <a:rPr lang="en-US" altLang="zh-CN" sz="2400" b="1" dirty="0">
                <a:latin typeface="Arial" charset="0"/>
              </a:rPr>
              <a:t>: </a:t>
            </a:r>
            <a:r>
              <a:rPr lang="en-US" altLang="zh-CN" sz="2400" b="1" dirty="0" err="1">
                <a:latin typeface="Arial" charset="0"/>
              </a:rPr>
              <a:t>int</a:t>
            </a:r>
            <a:r>
              <a:rPr lang="en-US" altLang="zh-CN" sz="2400" b="1" dirty="0">
                <a:latin typeface="Arial" charset="0"/>
              </a:rPr>
              <a:t>, string</a:t>
            </a:r>
          </a:p>
          <a:p>
            <a:pPr marL="800100" lvl="2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Other types</a:t>
            </a:r>
            <a:r>
              <a:rPr lang="zh-CN" altLang="en-US" sz="2400" b="1" dirty="0">
                <a:latin typeface="Arial" charset="0"/>
              </a:rPr>
              <a:t>：</a:t>
            </a:r>
            <a:r>
              <a:rPr lang="en-US" altLang="zh-CN" sz="2400" b="1" dirty="0">
                <a:latin typeface="Arial" charset="0"/>
              </a:rPr>
              <a:t>constructed using records and arrays from other types.</a:t>
            </a:r>
          </a:p>
          <a:p>
            <a:pPr eaLnBrk="0" hangingPunct="0">
              <a:defRPr/>
            </a:pPr>
            <a:endParaRPr lang="en-US" altLang="zh-CN" sz="2400" b="1" dirty="0">
              <a:latin typeface="Arial" charset="0"/>
            </a:endParaRPr>
          </a:p>
          <a:p>
            <a:pPr eaLnBrk="0" hangingPunct="0">
              <a:defRPr/>
            </a:pPr>
            <a:r>
              <a:rPr lang="en-US" altLang="zh-CN" sz="2400" b="1" dirty="0">
                <a:latin typeface="Arial" charset="0"/>
              </a:rPr>
              <a:t>The </a:t>
            </a:r>
            <a:r>
              <a:rPr lang="en-US" altLang="zh-CN" sz="2400" b="1" dirty="0" err="1">
                <a:latin typeface="Arial" charset="0"/>
              </a:rPr>
              <a:t>Ty_array</a:t>
            </a:r>
            <a:r>
              <a:rPr lang="en-US" altLang="zh-CN" sz="2400" b="1" dirty="0">
                <a:latin typeface="Arial" charset="0"/>
              </a:rPr>
              <a:t>  or </a:t>
            </a:r>
            <a:r>
              <a:rPr lang="en-US" altLang="zh-CN" sz="2400" b="1" dirty="0" err="1">
                <a:latin typeface="Arial" charset="0"/>
              </a:rPr>
              <a:t>Ty_record</a:t>
            </a:r>
            <a:r>
              <a:rPr lang="en-US" altLang="zh-CN" sz="2400" b="1" dirty="0">
                <a:latin typeface="Arial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object :</a:t>
            </a:r>
          </a:p>
          <a:p>
            <a:pPr marL="800100" lvl="1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latin typeface="Arial" charset="0"/>
              </a:rPr>
              <a:t>Carry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 the implicit piece of information</a:t>
            </a:r>
            <a:r>
              <a:rPr lang="en-US" altLang="zh-CN" sz="2400" b="1" dirty="0">
                <a:latin typeface="Arial" charset="0"/>
              </a:rPr>
              <a:t>:  the address of the object itself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>
            <a:extLst>
              <a:ext uri="{FF2B5EF4-FFF2-40B4-BE49-F238E27FC236}">
                <a16:creationId xmlns:a16="http://schemas.microsoft.com/office/drawing/2014/main" id="{E45BF097-FD7A-8692-DF15-23551D90C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9039" y="1861262"/>
            <a:ext cx="4738687" cy="2514600"/>
          </a:xfrm>
          <a:noFill/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Let type a= {</a:t>
            </a:r>
            <a:r>
              <a:rPr lang="en-US" altLang="zh-CN" sz="2400" b="1" dirty="0" err="1"/>
              <a:t>x:int</a:t>
            </a:r>
            <a:r>
              <a:rPr lang="en-US" altLang="zh-CN" sz="2400" b="1" dirty="0"/>
              <a:t>; y:int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type b= {</a:t>
            </a:r>
            <a:r>
              <a:rPr lang="en-US" altLang="zh-CN" sz="2400" b="1" dirty="0" err="1"/>
              <a:t>x:int</a:t>
            </a:r>
            <a:r>
              <a:rPr lang="en-US" altLang="zh-CN" sz="2400" b="1" dirty="0"/>
              <a:t>; y:int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var </a:t>
            </a:r>
            <a:r>
              <a:rPr lang="en-US" altLang="zh-CN" sz="2400" b="1" dirty="0">
                <a:solidFill>
                  <a:srgbClr val="FF0000"/>
                </a:solidFill>
              </a:rPr>
              <a:t>i:  a</a:t>
            </a:r>
            <a:r>
              <a:rPr lang="en-US" altLang="zh-CN" sz="2400" b="1" dirty="0"/>
              <a:t>:=……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var j:  b:=…….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Int  i:= j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end     </a:t>
            </a:r>
          </a:p>
        </p:txBody>
      </p:sp>
      <p:sp>
        <p:nvSpPr>
          <p:cNvPr id="7172" name="AutoShape 7">
            <a:extLst>
              <a:ext uri="{FF2B5EF4-FFF2-40B4-BE49-F238E27FC236}">
                <a16:creationId xmlns:a16="http://schemas.microsoft.com/office/drawing/2014/main" id="{7AC4AD19-AC34-FA5C-5029-AC88EE4C4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926" y="2394662"/>
            <a:ext cx="1981200" cy="990600"/>
          </a:xfrm>
          <a:prstGeom prst="wedgeRoundRectCallout">
            <a:avLst>
              <a:gd name="adj1" fmla="val -93750"/>
              <a:gd name="adj2" fmla="val 95032"/>
              <a:gd name="adj3" fmla="val 16667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It is illegal in Tiger.</a:t>
            </a:r>
          </a:p>
        </p:txBody>
      </p:sp>
      <p:sp>
        <p:nvSpPr>
          <p:cNvPr id="7173" name="Rectangle 8">
            <a:extLst>
              <a:ext uri="{FF2B5EF4-FFF2-40B4-BE49-F238E27FC236}">
                <a16:creationId xmlns:a16="http://schemas.microsoft.com/office/drawing/2014/main" id="{B293E335-07FC-1991-1D4E-C791D5E3C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039" y="4452062"/>
            <a:ext cx="4738687" cy="236220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Let type a= {x:= int; y:int }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      type c = a;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      var </a:t>
            </a:r>
            <a:r>
              <a:rPr lang="en-US" altLang="zh-CN" sz="2400" b="1" dirty="0">
                <a:solidFill>
                  <a:srgbClr val="FF0000"/>
                </a:solidFill>
              </a:rPr>
              <a:t>i:  a</a:t>
            </a:r>
            <a:r>
              <a:rPr lang="en-US" altLang="zh-CN" sz="2400" b="1" dirty="0"/>
              <a:t>:=……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      var j:  c:=…….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Int  i:= j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end     </a:t>
            </a:r>
          </a:p>
        </p:txBody>
      </p:sp>
      <p:sp>
        <p:nvSpPr>
          <p:cNvPr id="7174" name="AutoShape 9">
            <a:extLst>
              <a:ext uri="{FF2B5EF4-FFF2-40B4-BE49-F238E27FC236}">
                <a16:creationId xmlns:a16="http://schemas.microsoft.com/office/drawing/2014/main" id="{976CE861-2680-6C04-32E6-381F7EF92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526" y="5823662"/>
            <a:ext cx="1981200" cy="990600"/>
          </a:xfrm>
          <a:prstGeom prst="wedgeRoundRectCallout">
            <a:avLst>
              <a:gd name="adj1" fmla="val -100481"/>
              <a:gd name="adj2" fmla="val -66505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It is legal in Tiger.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231D215-D79A-3673-CE27-38299C3DD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86800" cy="64928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BINDINGS FOR THE Tiger COMPILER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1F86DFD-5896-2B84-89BD-D73DCC5CFF9A}"/>
              </a:ext>
            </a:extLst>
          </p:cNvPr>
          <p:cNvSpPr txBox="1"/>
          <p:nvPr/>
        </p:nvSpPr>
        <p:spPr>
          <a:xfrm>
            <a:off x="329261" y="987660"/>
            <a:ext cx="80752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875" lvl="1" indent="-269875" eaLnBrk="0" hangingPunct="0">
              <a:buFont typeface="Arial" charset="0"/>
              <a:buChar char="•"/>
              <a:defRPr/>
            </a:pPr>
            <a:r>
              <a:rPr lang="en-US" altLang="zh-CN" sz="2400" b="1" dirty="0">
                <a:latin typeface="Arial" charset="0"/>
              </a:rPr>
              <a:t>Every “record type expression” creates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a new </a:t>
            </a:r>
            <a:r>
              <a:rPr lang="en-US" altLang="zh-CN" sz="2400" b="1" dirty="0">
                <a:latin typeface="Arial" charset="0"/>
              </a:rPr>
              <a:t>(and </a:t>
            </a:r>
            <a:r>
              <a:rPr lang="en-US" altLang="zh-CN" sz="2400" b="1" dirty="0">
                <a:solidFill>
                  <a:srgbClr val="FF0000"/>
                </a:solidFill>
                <a:latin typeface="Arial" charset="0"/>
              </a:rPr>
              <a:t>different </a:t>
            </a:r>
            <a:r>
              <a:rPr lang="en-US" altLang="zh-CN" sz="2400" b="1" dirty="0">
                <a:latin typeface="Arial" charset="0"/>
              </a:rPr>
              <a:t>) record type.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162C93-1142-807B-700A-223B4BF85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28700"/>
            <a:ext cx="6553200" cy="533400"/>
          </a:xfrm>
        </p:spPr>
        <p:txBody>
          <a:bodyPr/>
          <a:lstStyle/>
          <a:p>
            <a:pPr marL="457200" indent="-457200" algn="l" eaLnBrk="1" hangingPunct="1">
              <a:buFontTx/>
              <a:buChar char="•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 equivalence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EAA07B5-3A0A-DDAE-A320-F10FE8E7D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5150" y="1624109"/>
            <a:ext cx="8135510" cy="106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sz="2800" b="1" dirty="0"/>
              <a:t>Two types are the same if and only if they have the </a:t>
            </a:r>
            <a:r>
              <a:rPr lang="en-US" altLang="zh-CN" sz="2800" b="1" dirty="0">
                <a:solidFill>
                  <a:srgbClr val="0070C0"/>
                </a:solidFill>
              </a:rPr>
              <a:t>same structure</a:t>
            </a:r>
            <a:r>
              <a:rPr lang="en-US" altLang="zh-CN" sz="2800" b="1" dirty="0"/>
              <a:t>. </a:t>
            </a:r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6E126EA6-C707-2E0E-A150-891D04EAD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2781300"/>
            <a:ext cx="469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6858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zh-CN" b="1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Name equivalence </a:t>
            </a:r>
          </a:p>
        </p:txBody>
      </p:sp>
      <p:sp>
        <p:nvSpPr>
          <p:cNvPr id="9221" name="Rectangle 6">
            <a:extLst>
              <a:ext uri="{FF2B5EF4-FFF2-40B4-BE49-F238E27FC236}">
                <a16:creationId xmlns:a16="http://schemas.microsoft.com/office/drawing/2014/main" id="{EBCDE1EB-7897-48C5-0DA6-3A2AC37AD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220" y="3246120"/>
            <a:ext cx="7467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/>
              <a:t>Two type expressions are </a:t>
            </a:r>
            <a:r>
              <a:rPr lang="en-US" altLang="zh-CN" b="1" dirty="0">
                <a:solidFill>
                  <a:srgbClr val="0070C0"/>
                </a:solidFill>
                <a:latin typeface="+mn-lt"/>
                <a:ea typeface="+mn-ea"/>
              </a:rPr>
              <a:t>equivalence</a:t>
            </a:r>
            <a:r>
              <a:rPr lang="en-US" altLang="zh-CN" sz="2400" b="1" dirty="0"/>
              <a:t> if and only if they are either the </a:t>
            </a:r>
            <a:r>
              <a:rPr lang="en-US" altLang="zh-CN" b="1" dirty="0">
                <a:solidFill>
                  <a:srgbClr val="0070C0"/>
                </a:solidFill>
                <a:latin typeface="+mn-lt"/>
                <a:ea typeface="+mn-ea"/>
              </a:rPr>
              <a:t>same simple type </a:t>
            </a:r>
            <a:r>
              <a:rPr lang="en-US" altLang="zh-CN" sz="2400" b="1" dirty="0"/>
              <a:t>or are the same </a:t>
            </a:r>
            <a:r>
              <a:rPr lang="en-US" altLang="zh-CN" b="1" dirty="0">
                <a:solidFill>
                  <a:srgbClr val="0070C0"/>
                </a:solidFill>
                <a:latin typeface="+mn-lt"/>
                <a:ea typeface="+mn-ea"/>
              </a:rPr>
              <a:t>type name</a:t>
            </a:r>
            <a:r>
              <a:rPr lang="en-US" altLang="zh-CN" sz="2400" b="1" dirty="0"/>
              <a:t>.</a:t>
            </a:r>
          </a:p>
        </p:txBody>
      </p:sp>
      <p:sp>
        <p:nvSpPr>
          <p:cNvPr id="9222" name="Rectangle 8">
            <a:extLst>
              <a:ext uri="{FF2B5EF4-FFF2-40B4-BE49-F238E27FC236}">
                <a16:creationId xmlns:a16="http://schemas.microsoft.com/office/drawing/2014/main" id="{AE5208E2-9C58-C7C5-C615-006B6BF24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38700"/>
            <a:ext cx="487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6858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zh-CN" b="1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Declaration equivalence </a:t>
            </a:r>
          </a:p>
        </p:txBody>
      </p:sp>
      <p:sp>
        <p:nvSpPr>
          <p:cNvPr id="9223" name="Rectangle 9">
            <a:extLst>
              <a:ext uri="{FF2B5EF4-FFF2-40B4-BE49-F238E27FC236}">
                <a16:creationId xmlns:a16="http://schemas.microsoft.com/office/drawing/2014/main" id="{1546F5B2-5D77-E64D-010F-0E567F93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70" y="5394960"/>
            <a:ext cx="7924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altLang="zh-CN" sz="2400" b="1" dirty="0">
                <a:solidFill>
                  <a:schemeClr val="tx2"/>
                </a:solidFill>
              </a:rPr>
              <a:t>t2 = t1;   are interpreted as establishing </a:t>
            </a:r>
            <a:r>
              <a:rPr lang="en-US" altLang="zh-CN" b="1" dirty="0">
                <a:solidFill>
                  <a:srgbClr val="0070C0"/>
                </a:solidFill>
                <a:latin typeface="+mn-lt"/>
                <a:ea typeface="+mn-ea"/>
              </a:rPr>
              <a:t>type aliases</a:t>
            </a:r>
            <a:r>
              <a:rPr lang="en-US" altLang="zh-CN" sz="2400" b="1" dirty="0">
                <a:solidFill>
                  <a:schemeClr val="tx2"/>
                </a:solidFill>
              </a:rPr>
              <a:t>, rather than new types.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2807BAF-F074-4851-B35E-BC93A5C98DF7}"/>
              </a:ext>
            </a:extLst>
          </p:cNvPr>
          <p:cNvSpPr txBox="1">
            <a:spLocks noChangeArrowheads="1"/>
          </p:cNvSpPr>
          <p:nvPr/>
        </p:nvSpPr>
        <p:spPr>
          <a:xfrm>
            <a:off x="382325" y="503253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Classification of type equivalence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05DF4139-87C2-F068-B2BE-E4DB327D3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2373" y="1467445"/>
            <a:ext cx="8229600" cy="2301474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t1 = int;</a:t>
            </a:r>
          </a:p>
          <a:p>
            <a:pPr algn="just" eaLnBrk="1" hangingPunct="1"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t2 = int;</a:t>
            </a:r>
          </a:p>
          <a:p>
            <a:pPr eaLnBrk="1" hangingPunct="1"/>
            <a:r>
              <a:rPr lang="en-US" altLang="zh-CN" sz="2400" b="1" dirty="0"/>
              <a:t>The types t1 and t2 are </a:t>
            </a:r>
            <a:r>
              <a:rPr lang="en-US" altLang="zh-CN" sz="2400" b="1" dirty="0">
                <a:solidFill>
                  <a:srgbClr val="FF0000"/>
                </a:solidFill>
              </a:rPr>
              <a:t>not equivalence </a:t>
            </a:r>
            <a:r>
              <a:rPr lang="en-US" altLang="zh-CN" sz="2400" b="1" dirty="0"/>
              <a:t>and are also not equivalent to int. </a:t>
            </a:r>
          </a:p>
          <a:p>
            <a:pPr eaLnBrk="1" hangingPunct="1"/>
            <a:r>
              <a:rPr lang="en-US" altLang="zh-CN" sz="2400" b="1" dirty="0"/>
              <a:t>This is very </a:t>
            </a:r>
            <a:r>
              <a:rPr lang="en-US" altLang="zh-CN" sz="2400" b="1" dirty="0">
                <a:solidFill>
                  <a:srgbClr val="FF0000"/>
                </a:solidFill>
              </a:rPr>
              <a:t>strong sort </a:t>
            </a:r>
            <a:r>
              <a:rPr lang="en-US" altLang="zh-CN" sz="2400" b="1" dirty="0"/>
              <a:t>of type equivalence</a:t>
            </a:r>
            <a:r>
              <a:rPr lang="en-US" altLang="zh-CN" sz="2400" dirty="0"/>
              <a:t>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C0A34C7-BFE8-68EE-7845-BB9E2E82A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2325" y="520148"/>
            <a:ext cx="64008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Classification of type equivalence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B2CEAA1-56F0-52CF-B387-55B15292B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8D01047-789C-446B-67D8-308C480EC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9543" y="3046040"/>
            <a:ext cx="3035300" cy="2549525"/>
          </a:xfrm>
          <a:noFill/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/>
              <a:t>Let type </a:t>
            </a:r>
            <a:r>
              <a:rPr lang="en-US" altLang="zh-CN" sz="2800" b="1" dirty="0">
                <a:solidFill>
                  <a:srgbClr val="FF0000"/>
                </a:solidFill>
              </a:rPr>
              <a:t>a</a:t>
            </a:r>
            <a:r>
              <a:rPr lang="en-US" altLang="zh-CN" sz="2800" b="1" dirty="0"/>
              <a:t> = int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/>
              <a:t>      var </a:t>
            </a:r>
            <a:r>
              <a:rPr lang="en-US" altLang="zh-CN" sz="2800" b="1" dirty="0">
                <a:solidFill>
                  <a:srgbClr val="0070C0"/>
                </a:solidFill>
              </a:rPr>
              <a:t>a</a:t>
            </a:r>
            <a:r>
              <a:rPr lang="en-US" altLang="zh-CN" sz="2800" b="1" dirty="0"/>
              <a:t>:  </a:t>
            </a:r>
            <a:r>
              <a:rPr lang="en-US" altLang="zh-CN" sz="2800" b="1" dirty="0">
                <a:solidFill>
                  <a:srgbClr val="FF0000"/>
                </a:solidFill>
              </a:rPr>
              <a:t>a</a:t>
            </a:r>
            <a:r>
              <a:rPr lang="en-US" altLang="zh-CN" sz="2800" b="1" dirty="0"/>
              <a:t> := 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/>
              <a:t>      var </a:t>
            </a:r>
            <a:r>
              <a:rPr lang="en-US" altLang="zh-CN" sz="2800" b="1" dirty="0">
                <a:solidFill>
                  <a:srgbClr val="0070C0"/>
                </a:solidFill>
              </a:rPr>
              <a:t>b</a:t>
            </a:r>
            <a:r>
              <a:rPr lang="en-US" altLang="zh-CN" sz="2800" b="1" dirty="0"/>
              <a:t>:  </a:t>
            </a:r>
            <a:r>
              <a:rPr lang="en-US" altLang="zh-CN" sz="2800" b="1" dirty="0">
                <a:solidFill>
                  <a:srgbClr val="FF0000"/>
                </a:solidFill>
              </a:rPr>
              <a:t>a</a:t>
            </a:r>
            <a:r>
              <a:rPr lang="en-US" altLang="zh-CN" sz="2800" b="1" dirty="0"/>
              <a:t> :=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/>
              <a:t>  in </a:t>
            </a:r>
            <a:r>
              <a:rPr lang="en-US" altLang="zh-CN" sz="2800" b="1" dirty="0" err="1">
                <a:solidFill>
                  <a:srgbClr val="0070C0"/>
                </a:solidFill>
              </a:rPr>
              <a:t>b+a</a:t>
            </a:r>
            <a:endParaRPr lang="en-US" altLang="zh-CN" sz="2800" b="1" dirty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800" b="1" dirty="0"/>
              <a:t>end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CF3DE67-CD31-E1FC-8DAA-5B102CC9D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67935"/>
            <a:ext cx="7957917" cy="129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chemeClr val="tx2"/>
                </a:solidFill>
              </a:rPr>
              <a:t>The table </a:t>
            </a:r>
            <a:r>
              <a:rPr lang="en-US" altLang="zh-CN" b="1" dirty="0">
                <a:solidFill>
                  <a:srgbClr val="0070C0"/>
                </a:solidFill>
              </a:rPr>
              <a:t>type</a:t>
            </a:r>
            <a:r>
              <a:rPr lang="en-US" altLang="zh-CN" b="1" dirty="0">
                <a:solidFill>
                  <a:schemeClr val="tx2"/>
                </a:solidFill>
              </a:rPr>
              <a:t> of Symbol module provides </a:t>
            </a:r>
            <a:r>
              <a:rPr lang="en-US" altLang="zh-CN" b="1" dirty="0">
                <a:solidFill>
                  <a:srgbClr val="0070C0"/>
                </a:solidFill>
              </a:rPr>
              <a:t>mappings</a:t>
            </a:r>
            <a:r>
              <a:rPr lang="en-US" altLang="zh-CN" b="1" dirty="0">
                <a:solidFill>
                  <a:schemeClr val="tx2"/>
                </a:solidFill>
              </a:rPr>
              <a:t> from </a:t>
            </a:r>
            <a:r>
              <a:rPr lang="en-US" altLang="zh-CN" b="1" dirty="0">
                <a:solidFill>
                  <a:srgbClr val="FF0000"/>
                </a:solidFill>
              </a:rPr>
              <a:t>symbols</a:t>
            </a:r>
            <a:r>
              <a:rPr lang="en-US" altLang="zh-CN" b="1" dirty="0">
                <a:solidFill>
                  <a:schemeClr val="tx2"/>
                </a:solidFill>
              </a:rPr>
              <a:t> to </a:t>
            </a:r>
            <a:r>
              <a:rPr lang="en-US" altLang="zh-CN" b="1" dirty="0">
                <a:solidFill>
                  <a:srgbClr val="FF0000"/>
                </a:solidFill>
              </a:rPr>
              <a:t>bindings</a:t>
            </a:r>
            <a:r>
              <a:rPr lang="en-US" altLang="zh-CN" b="1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A135EA8-F7B6-AD00-815A-0A3C6B3AB72D}"/>
              </a:ext>
            </a:extLst>
          </p:cNvPr>
          <p:cNvSpPr txBox="1"/>
          <p:nvPr/>
        </p:nvSpPr>
        <p:spPr>
          <a:xfrm>
            <a:off x="3812991" y="3582139"/>
            <a:ext cx="362062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FF0000"/>
                </a:solidFill>
              </a:rPr>
              <a:t>Type </a:t>
            </a:r>
            <a:r>
              <a:rPr lang="en-US" altLang="zh-CN" sz="2400" b="1" dirty="0"/>
              <a:t>environment</a:t>
            </a:r>
          </a:p>
          <a:p>
            <a:pPr eaLnBrk="1" hangingPunct="1"/>
            <a:r>
              <a:rPr lang="en-US" altLang="zh-CN" sz="2400" b="1" dirty="0">
                <a:solidFill>
                  <a:srgbClr val="0000CC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00B0F0"/>
                </a:solidFill>
              </a:rPr>
              <a:t>Value </a:t>
            </a:r>
            <a:r>
              <a:rPr lang="en-US" altLang="zh-CN" sz="2400" b="1" dirty="0"/>
              <a:t>environment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1488</Words>
  <Application>Microsoft Office PowerPoint</Application>
  <PresentationFormat>全屏显示(4:3)</PresentationFormat>
  <Paragraphs>205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等线</vt:lpstr>
      <vt:lpstr>等线 Light</vt:lpstr>
      <vt:lpstr>Arial</vt:lpstr>
      <vt:lpstr>Times New Roman</vt:lpstr>
      <vt:lpstr>Office 主题​​</vt:lpstr>
      <vt:lpstr>Compiler Principle </vt:lpstr>
      <vt:lpstr>Content</vt:lpstr>
      <vt:lpstr>5 SEMANTIC ANALYSIS</vt:lpstr>
      <vt:lpstr>5.2 BINDINGS FOR THE Tiger COMPILER </vt:lpstr>
      <vt:lpstr>BINDINGS FOR THE Tiger COMPILER </vt:lpstr>
      <vt:lpstr>BINDINGS FOR THE Tiger COMPILER </vt:lpstr>
      <vt:lpstr>Structural equivalence</vt:lpstr>
      <vt:lpstr>Classification of type equivalence</vt:lpstr>
      <vt:lpstr>ENVIRONMENT</vt:lpstr>
      <vt:lpstr>ENVIRONMENT</vt:lpstr>
      <vt:lpstr>5.3 TYPE-CHECKING EXPRESSIONS</vt:lpstr>
      <vt:lpstr>Four functions over syntax trees</vt:lpstr>
      <vt:lpstr>PowerPoint 演示文稿</vt:lpstr>
      <vt:lpstr>TYPE-CHECKING</vt:lpstr>
      <vt:lpstr>5.4 TYPE-CHECKING DECLARATION</vt:lpstr>
      <vt:lpstr>PowerPoint 演示文稿</vt:lpstr>
      <vt:lpstr>VARIABLE DECLARATION</vt:lpstr>
      <vt:lpstr>TYPE DECLARATION</vt:lpstr>
      <vt:lpstr>FUNCTION DECLARATION</vt:lpstr>
      <vt:lpstr>RECURSIVE DECLARATIONS</vt:lpstr>
      <vt:lpstr>The end of Chapter 5(2)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32</cp:revision>
  <dcterms:created xsi:type="dcterms:W3CDTF">2023-01-15T08:32:13Z</dcterms:created>
  <dcterms:modified xsi:type="dcterms:W3CDTF">2025-03-02T02:31:05Z</dcterms:modified>
</cp:coreProperties>
</file>