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300" r:id="rId3"/>
    <p:sldId id="441" r:id="rId4"/>
    <p:sldId id="455" r:id="rId5"/>
    <p:sldId id="442" r:id="rId6"/>
    <p:sldId id="443" r:id="rId7"/>
    <p:sldId id="456" r:id="rId8"/>
    <p:sldId id="444" r:id="rId9"/>
    <p:sldId id="445" r:id="rId10"/>
    <p:sldId id="446" r:id="rId11"/>
    <p:sldId id="457" r:id="rId12"/>
    <p:sldId id="447" r:id="rId13"/>
    <p:sldId id="448" r:id="rId14"/>
    <p:sldId id="449" r:id="rId15"/>
    <p:sldId id="451" r:id="rId16"/>
    <p:sldId id="450" r:id="rId17"/>
    <p:sldId id="452" r:id="rId18"/>
    <p:sldId id="453" r:id="rId19"/>
    <p:sldId id="277" r:id="rId20"/>
    <p:sldId id="278" r:id="rId21"/>
    <p:sldId id="279" r:id="rId22"/>
    <p:sldId id="280" r:id="rId23"/>
    <p:sldId id="281" r:id="rId24"/>
    <p:sldId id="454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1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3D5A-9E50-4D22-8A9B-CAFC85D33A9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2D013-E491-47EA-B664-C2E4EC6FA0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148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2D013-E491-47EA-B664-C2E4EC6FA0A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3267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A13F6-7A5A-C16C-AD4D-A7D3BED75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55D9327-F894-1051-6CF9-990DD0E09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0FB1E1-A1CB-1FCA-1FD4-0E704944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D54894-9C91-30BF-FFBB-1454D9BD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07919E-B5D7-3AEE-F386-8C1812FF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E1B3216-44A1-FD89-B8EE-52170D6E2CA5}"/>
              </a:ext>
            </a:extLst>
          </p:cNvPr>
          <p:cNvSpPr/>
          <p:nvPr userDrawn="1"/>
        </p:nvSpPr>
        <p:spPr>
          <a:xfrm>
            <a:off x="0" y="7141"/>
            <a:ext cx="9144000" cy="350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06029ECE-E8E4-270D-3960-58EAA4ADF0FE}"/>
              </a:ext>
            </a:extLst>
          </p:cNvPr>
          <p:cNvCxnSpPr/>
          <p:nvPr userDrawn="1"/>
        </p:nvCxnSpPr>
        <p:spPr>
          <a:xfrm>
            <a:off x="0" y="3543295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EA632087-F3BF-4F8F-CE35-DCD04212DA1C}"/>
              </a:ext>
            </a:extLst>
          </p:cNvPr>
          <p:cNvSpPr/>
          <p:nvPr userDrawn="1"/>
        </p:nvSpPr>
        <p:spPr>
          <a:xfrm flipV="1">
            <a:off x="5410200" y="356790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4F8255-6E42-19B0-297F-60887058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6F0E8F1-15BB-1246-52B1-5FCC15B3D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23D294-E4FA-E256-7C62-8B5D2EF0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F98A1F-3E69-73E5-0E47-C9964E8B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571AF6-127F-B71A-F3CE-6074BCCC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295540F-D3F3-ED01-A390-6C8D584AF949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25776818-6ADC-8247-74D9-B29A5399648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9451B74-B859-5E97-C5FA-F13D4D43ED42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060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CD061-6B0A-3489-050F-5CEF03A23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C04D09-5A30-DBA0-5FAE-61F3D6E82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584120-6993-29C6-104F-772C5E6A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651E93-35E3-145B-3427-D96B8A3F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D22C14-03DD-1237-C53B-8B4A1546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7A4F1039-36BC-0DA5-1C80-FB05B829A262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5E097946-5A2A-3221-F4C2-C8D1C868A4B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2008FF2-333C-52B1-C69D-A1F65B28526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69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CBC95C-2716-192C-65B7-8C7922100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1D7A9D-8495-B754-2B36-DD6E4BD3B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FF7DB4-C1ED-16E1-D58B-4BA75CAC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494E23-6576-309E-3FC0-FA5DB077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AA6135-CC31-2C7D-7CCD-93B89BDB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A6F2AFF-C565-D242-BC3D-AFFB649FBA9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8A67F79-C54B-5DA5-6D5F-EDC1DBB9DCE8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16761FF-0F91-44B3-35F7-049EF1C7030E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27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55BE92-2CAD-B8F1-CFD1-9133DB90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292157-387D-A337-4CA8-491FFAF2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EE043A-474D-07BF-7701-A144F36D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C08D88-F302-72C2-2DE5-8C9D679C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58CD68-E1BF-C9C7-F745-5033988F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FA6223C8-E7E1-0528-5328-1D009E9FC24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B719C5C-E9A6-F138-5EB0-512F9B3EC64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41DFCB6-258C-817D-5D4F-B4525727A704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45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181F37-8A25-1B1B-D1F1-ECAF2FEDA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99FDD0-E6C2-62C9-74EE-7189BB8E3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85F7ED-5DD8-389F-6046-BFAE226E8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47A9A6-65B4-700E-7A1A-55221B2C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9C8769-1056-3246-D4A1-6573C466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D182FE-63D6-1D73-4289-E3F8B538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FD706918-23ED-1ED8-A9D3-8566C45AA4BE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0E033DD9-A5B2-489F-57AB-B53D063C7C04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9C63BBB-A1D2-661F-54DA-808647FDC76A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90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90B32-A09A-763D-B3B6-21ED317A7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5FC2A9-9B9C-490F-16E2-841C4BE66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AE958C-5559-FC49-2807-5B882C51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A13A3FE-AD12-9D32-61EE-C2729D396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6794BA7-14E0-1912-99EC-B69C52D4A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8DA7E1A-2A5C-DAFC-A8A4-F79099E7F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314EAD2-FC00-7159-F586-46CFBE45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9A65A23-5E57-AA27-0157-3A560CA2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B1B688B6-13B7-028E-C048-03AAD81DF840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DA06AD24-CDEF-16FC-C20D-D38BEC1B198A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7E79E11-BFBE-4A5E-EEEB-F2AA7706EDD8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99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AB664-8FBA-2AF3-3D96-3204E4F5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4BFEB52-5A07-8199-ED54-FBBE6BA7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1CEB59E-39D0-ADF7-39ED-BF934643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9A429E-B0ED-AD00-565A-2BCCCF69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560C4A11-1989-919D-3C20-531F6B37E1DF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9CEF3145-553F-E17D-7927-644CD307D0CE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13D2F56-DC52-31F8-05C4-A1E0A3F8FB83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42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239647-79CB-9B89-8316-9FC0FDF8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AEA6A8-3F9D-6A8C-EBEC-89BE257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BF20D7-3923-740D-779F-59E32581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752ADC1B-0015-428B-8386-98E83D86D9AB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66DC23D6-396E-1537-72E8-98DA9BC8D6C3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9644252-C3D9-C334-EB6C-B91D82C0B7B0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17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382E5-F79C-44F9-04F3-7D84F06F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31A8D7-F2F2-8948-C250-79243BE1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8236F6C-A3A8-D9A5-F9E8-DF8CE2B01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6AB2F3-31ED-6D88-0BB2-CCCFD0B5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DE4620-A387-761F-EE57-5738FF91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4A1768-8F59-76DF-B88C-D2BB5658E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BB926A6-890C-0E40-9559-407E95AC343C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C6FF3BBA-67E9-5B16-9C8F-E9C4DDFB390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12F3C72-EF32-317B-18F6-8A740D3F7916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2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35A6F7-D8D4-0749-CDF6-6C8776B0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61AEFE6-BC99-C9D4-1FC7-811621862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DC46E3-2028-7FCB-1287-52A8FC0F9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602FAD-82E0-A293-0908-75538112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077EA0-5C66-F134-0381-D8412401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141001-3761-6402-CB28-6B102977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58B1A7F4-8CFA-8D2A-5538-C9B03692D2C5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23F6ABD2-71CA-A68A-3F4A-569F950D7536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A62FF8B-E85B-90E8-5025-AD60308F8545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00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512D616-7798-3831-289D-8BFDEC97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919CE-80FD-9CD4-55E2-D354A42CB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F2ED22-A24F-5DB3-604E-1A9E810C2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1317-88E4-4CF0-A8F9-E714EBF2CC0A}" type="datetimeFigureOut">
              <a:rPr lang="zh-CN" altLang="en-US" smtClean="0"/>
              <a:t>2025/3/2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B47F8F-01F0-E41B-A762-776433CB0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095B91-EA99-9D1B-D638-E7B55BBE3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2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41ABD63-9C50-B5B2-CD25-3CA536644C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463" y="2060576"/>
            <a:ext cx="8964612" cy="1439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Compiler Principle </a:t>
            </a:r>
            <a:endParaRPr lang="zh-CN" altLang="zh-CN" sz="4000" b="1" noProof="1">
              <a:solidFill>
                <a:schemeClr val="bg1"/>
              </a:solidFill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DA7CFB2-BAA8-62C5-9B35-D8790C0313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9850" y="4043364"/>
            <a:ext cx="7488237" cy="1546225"/>
          </a:xfrm>
        </p:spPr>
        <p:txBody>
          <a:bodyPr/>
          <a:lstStyle/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Dongming LU</a:t>
            </a:r>
          </a:p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Mar. 17th,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57B6B8C9-DD51-A528-6C9F-8FD8EC96B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5575" y="2087075"/>
            <a:ext cx="3886200" cy="4724400"/>
          </a:xfrm>
          <a:ln w="38100"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/>
              <a:t>structure </a:t>
            </a:r>
            <a:r>
              <a:rPr lang="en-US" altLang="zh-CN" sz="2800" b="1" dirty="0">
                <a:solidFill>
                  <a:srgbClr val="FF0000"/>
                </a:solidFill>
              </a:rPr>
              <a:t>M</a:t>
            </a:r>
            <a:r>
              <a:rPr lang="en-US" altLang="zh-CN" sz="2800" b="1" dirty="0"/>
              <a:t> = struct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/>
              <a:t>   structure E = struct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/>
              <a:t>      </a:t>
            </a:r>
            <a:r>
              <a:rPr lang="en-US" altLang="zh-CN" sz="2800" b="1" dirty="0" err="1"/>
              <a:t>val</a:t>
            </a:r>
            <a:r>
              <a:rPr lang="en-US" altLang="zh-CN" sz="2800" b="1" dirty="0"/>
              <a:t> a = 5;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/>
              <a:t>   end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/>
              <a:t>   structure N = struct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/>
              <a:t>      </a:t>
            </a:r>
            <a:r>
              <a:rPr lang="en-US" altLang="zh-CN" sz="2800" b="1" dirty="0" err="1"/>
              <a:t>val</a:t>
            </a:r>
            <a:r>
              <a:rPr lang="en-US" altLang="zh-CN" sz="2800" b="1" dirty="0"/>
              <a:t> b = 10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/>
              <a:t>      </a:t>
            </a:r>
            <a:r>
              <a:rPr lang="en-US" altLang="zh-CN" sz="2800" b="1" dirty="0" err="1"/>
              <a:t>val</a:t>
            </a:r>
            <a:r>
              <a:rPr lang="en-US" altLang="zh-CN" sz="2800" b="1" dirty="0"/>
              <a:t> a = </a:t>
            </a:r>
            <a:r>
              <a:rPr lang="en-US" altLang="zh-CN" sz="2800" b="1" dirty="0" err="1"/>
              <a:t>E.a</a:t>
            </a:r>
            <a:r>
              <a:rPr lang="en-US" altLang="zh-CN" sz="2800" b="1" dirty="0"/>
              <a:t> + b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/>
              <a:t>   end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/>
              <a:t>   structure D = struct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/>
              <a:t>      </a:t>
            </a:r>
            <a:r>
              <a:rPr lang="en-US" altLang="zh-CN" sz="2800" b="1" dirty="0" err="1"/>
              <a:t>val</a:t>
            </a:r>
            <a:r>
              <a:rPr lang="en-US" altLang="zh-CN" sz="2800" b="1" dirty="0"/>
              <a:t> d = </a:t>
            </a:r>
            <a:r>
              <a:rPr lang="en-US" altLang="zh-CN" sz="2800" b="1" dirty="0" err="1"/>
              <a:t>E.a</a:t>
            </a:r>
            <a:r>
              <a:rPr lang="en-US" altLang="zh-CN" sz="2800" b="1" dirty="0"/>
              <a:t> + </a:t>
            </a:r>
            <a:r>
              <a:rPr lang="en-US" altLang="zh-CN" sz="2800" b="1" dirty="0" err="1"/>
              <a:t>N.a</a:t>
            </a:r>
            <a:r>
              <a:rPr lang="en-US" altLang="zh-CN" sz="2800" b="1" dirty="0"/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/>
              <a:t>   end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/>
              <a:t>end 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DA641C0-6BA5-B66F-0436-825C943C0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0275" y="5123508"/>
            <a:ext cx="4268787" cy="15928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en-US" altLang="zh-CN" sz="2000" b="1" dirty="0"/>
              <a:t>The </a:t>
            </a:r>
            <a:r>
              <a:rPr lang="en-US" altLang="zh-CN" sz="2000" b="1" i="1" dirty="0"/>
              <a:t>N</a:t>
            </a:r>
            <a:r>
              <a:rPr lang="en-US" altLang="zh-CN" sz="2000" b="1" dirty="0"/>
              <a:t> is compiled using environment </a:t>
            </a:r>
            <a:r>
              <a:rPr lang="en-US" altLang="zh-CN" sz="2000" b="1" dirty="0">
                <a:solidFill>
                  <a:schemeClr val="tx2"/>
                </a:solidFill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</a:t>
            </a:r>
            <a:r>
              <a:rPr lang="en-US" altLang="zh-CN" sz="2000" b="1" baseline="-30000" dirty="0"/>
              <a:t>0</a:t>
            </a:r>
            <a:r>
              <a:rPr lang="en-US" altLang="zh-CN" sz="2000" b="1" dirty="0"/>
              <a:t> + </a:t>
            </a:r>
            <a:r>
              <a:rPr lang="en-US" altLang="zh-CN" sz="2000" b="1" dirty="0">
                <a:solidFill>
                  <a:schemeClr val="tx2"/>
                </a:solidFill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</a:t>
            </a:r>
            <a:r>
              <a:rPr lang="en-US" altLang="zh-CN" sz="2000" b="1" baseline="-30000" dirty="0"/>
              <a:t>2</a:t>
            </a:r>
            <a:r>
              <a:rPr lang="en-US" altLang="zh-CN" sz="2000" b="1" dirty="0"/>
              <a:t>.   </a:t>
            </a:r>
            <a:r>
              <a:rPr lang="en-US" altLang="zh-CN" sz="2000" b="1" i="1" dirty="0"/>
              <a:t>D</a:t>
            </a:r>
            <a:r>
              <a:rPr lang="en-US" altLang="zh-CN" sz="2000" b="1" dirty="0"/>
              <a:t> is compiled using </a:t>
            </a:r>
            <a:r>
              <a:rPr lang="en-US" altLang="zh-CN" sz="2000" b="1" dirty="0">
                <a:solidFill>
                  <a:schemeClr val="tx2"/>
                </a:solidFill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</a:t>
            </a:r>
            <a:r>
              <a:rPr lang="en-US" altLang="zh-CN" sz="2000" b="1" baseline="-30000" dirty="0"/>
              <a:t>0</a:t>
            </a:r>
            <a:r>
              <a:rPr lang="en-US" altLang="zh-CN" sz="2000" b="1" dirty="0"/>
              <a:t> + </a:t>
            </a:r>
            <a:r>
              <a:rPr lang="en-US" altLang="zh-CN" sz="2000" b="1" dirty="0">
                <a:solidFill>
                  <a:schemeClr val="tx2"/>
                </a:solidFill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</a:t>
            </a:r>
            <a:r>
              <a:rPr lang="en-US" altLang="zh-CN" sz="2000" b="1" baseline="-30000" dirty="0"/>
              <a:t>2</a:t>
            </a:r>
            <a:r>
              <a:rPr lang="en-US" altLang="zh-CN" sz="2000" b="1" dirty="0"/>
              <a:t> + </a:t>
            </a:r>
            <a:r>
              <a:rPr lang="en-US" altLang="zh-CN" sz="2000" b="1" dirty="0">
                <a:solidFill>
                  <a:schemeClr val="tx2"/>
                </a:solidFill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</a:t>
            </a:r>
            <a:r>
              <a:rPr lang="en-US" altLang="zh-CN" sz="2000" b="1" baseline="-30000" dirty="0"/>
              <a:t>4. </a:t>
            </a:r>
            <a:r>
              <a:rPr lang="en-US" altLang="zh-CN" sz="2000" b="1" dirty="0"/>
              <a:t> the result of the analysis is {</a:t>
            </a:r>
            <a:r>
              <a:rPr lang="en-US" altLang="zh-CN" sz="2000" b="1" i="1" dirty="0"/>
              <a:t>M</a:t>
            </a:r>
            <a:r>
              <a:rPr lang="en-US" altLang="zh-CN" sz="2000" b="1" dirty="0"/>
              <a:t> ↦ </a:t>
            </a:r>
            <a:r>
              <a:rPr lang="en-US" altLang="zh-CN" sz="2000" b="1" dirty="0">
                <a:solidFill>
                  <a:schemeClr val="tx2"/>
                </a:solidFill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</a:t>
            </a:r>
            <a:r>
              <a:rPr lang="en-US" altLang="zh-CN" sz="2000" b="1" baseline="-30000" dirty="0"/>
              <a:t>7</a:t>
            </a:r>
            <a:r>
              <a:rPr lang="en-US" altLang="zh-CN" sz="2000" b="1" dirty="0"/>
              <a:t>}.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1D07AB2E-48D7-3D16-CB75-90A042F50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7659" y="2087075"/>
            <a:ext cx="3505200" cy="2941637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1 = { a </a:t>
            </a:r>
            <a:r>
              <a:rPr lang="en-US" altLang="zh-CN" sz="2400" b="1" dirty="0">
                <a:solidFill>
                  <a:schemeClr val="tx2"/>
                </a:solidFill>
              </a:rPr>
              <a:t>↦</a:t>
            </a:r>
            <a:r>
              <a:rPr lang="en-US" altLang="zh-CN" sz="2400" b="1" i="1" dirty="0">
                <a:solidFill>
                  <a:schemeClr val="tx2"/>
                </a:solidFill>
              </a:rPr>
              <a:t> int</a:t>
            </a:r>
            <a:r>
              <a:rPr lang="en-US" altLang="zh-CN" sz="2400" b="1" dirty="0">
                <a:solidFill>
                  <a:schemeClr val="tx2"/>
                </a:solidFill>
              </a:rPr>
              <a:t> }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2 = { </a:t>
            </a:r>
            <a:r>
              <a:rPr lang="en-US" altLang="zh-CN" sz="2400" b="1" i="1" dirty="0">
                <a:solidFill>
                  <a:schemeClr val="tx2"/>
                </a:solidFill>
                <a:sym typeface="Symbol" panose="05050102010706020507" pitchFamily="18" charset="2"/>
              </a:rPr>
              <a:t>E </a:t>
            </a:r>
            <a:r>
              <a:rPr lang="en-US" altLang="zh-CN" sz="2400" b="1" dirty="0">
                <a:solidFill>
                  <a:schemeClr val="tx2"/>
                </a:solidFill>
              </a:rPr>
              <a:t>↦ 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1</a:t>
            </a:r>
            <a:r>
              <a:rPr lang="en-US" altLang="zh-CN" sz="2400" b="1" dirty="0">
                <a:solidFill>
                  <a:schemeClr val="tx2"/>
                </a:solidFill>
              </a:rPr>
              <a:t> }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3= {b </a:t>
            </a:r>
            <a:r>
              <a:rPr lang="en-US" altLang="zh-CN" sz="2400" b="1" dirty="0">
                <a:solidFill>
                  <a:schemeClr val="tx2"/>
                </a:solidFill>
              </a:rPr>
              <a:t>↦ </a:t>
            </a:r>
            <a:r>
              <a:rPr lang="en-US" altLang="zh-CN" sz="2400" b="1" i="1" dirty="0">
                <a:solidFill>
                  <a:schemeClr val="tx2"/>
                </a:solidFill>
              </a:rPr>
              <a:t>int </a:t>
            </a:r>
            <a:r>
              <a:rPr lang="en-US" altLang="zh-CN" sz="2400" b="1" dirty="0">
                <a:solidFill>
                  <a:schemeClr val="tx2"/>
                </a:solidFill>
              </a:rPr>
              <a:t>, 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a </a:t>
            </a:r>
            <a:r>
              <a:rPr lang="en-US" altLang="zh-CN" sz="2400" b="1" dirty="0">
                <a:solidFill>
                  <a:schemeClr val="tx2"/>
                </a:solidFill>
              </a:rPr>
              <a:t>↦ </a:t>
            </a:r>
            <a:r>
              <a:rPr lang="en-US" altLang="zh-CN" sz="2400" b="1" i="1" dirty="0">
                <a:solidFill>
                  <a:schemeClr val="tx2"/>
                </a:solidFill>
              </a:rPr>
              <a:t>int </a:t>
            </a:r>
            <a:r>
              <a:rPr lang="en-US" altLang="zh-CN" sz="2400" b="1" dirty="0">
                <a:solidFill>
                  <a:schemeClr val="tx2"/>
                </a:solidFill>
              </a:rPr>
              <a:t>}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4= { </a:t>
            </a:r>
            <a:r>
              <a:rPr lang="en-US" altLang="zh-CN" sz="2400" b="1" i="1" dirty="0">
                <a:solidFill>
                  <a:schemeClr val="tx2"/>
                </a:solidFill>
                <a:sym typeface="Symbol" panose="05050102010706020507" pitchFamily="18" charset="2"/>
              </a:rPr>
              <a:t>N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b="1" dirty="0">
                <a:solidFill>
                  <a:schemeClr val="tx2"/>
                </a:solidFill>
              </a:rPr>
              <a:t>↦ 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3</a:t>
            </a:r>
            <a:r>
              <a:rPr lang="en-US" altLang="zh-CN" sz="2400" b="1" dirty="0">
                <a:solidFill>
                  <a:schemeClr val="tx2"/>
                </a:solidFill>
              </a:rPr>
              <a:t> }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5= { d </a:t>
            </a:r>
            <a:r>
              <a:rPr lang="en-US" altLang="zh-CN" sz="2400" b="1" dirty="0">
                <a:solidFill>
                  <a:schemeClr val="tx2"/>
                </a:solidFill>
              </a:rPr>
              <a:t>↦</a:t>
            </a:r>
            <a:r>
              <a:rPr lang="en-US" altLang="zh-CN" sz="2400" b="1" i="1" dirty="0">
                <a:solidFill>
                  <a:schemeClr val="tx2"/>
                </a:solidFill>
              </a:rPr>
              <a:t> </a:t>
            </a:r>
            <a:r>
              <a:rPr lang="en-US" altLang="zh-CN" sz="2400" b="1" i="1" dirty="0">
                <a:solidFill>
                  <a:schemeClr val="tx2"/>
                </a:solidFill>
                <a:sym typeface="Symbol" panose="05050102010706020507" pitchFamily="18" charset="2"/>
              </a:rPr>
              <a:t>int</a:t>
            </a:r>
            <a:r>
              <a:rPr lang="en-US" altLang="zh-CN" sz="2400" b="1" i="1" dirty="0">
                <a:solidFill>
                  <a:schemeClr val="tx2"/>
                </a:solidFill>
              </a:rPr>
              <a:t> </a:t>
            </a:r>
            <a:r>
              <a:rPr lang="en-US" altLang="zh-CN" sz="2400" b="1" dirty="0">
                <a:solidFill>
                  <a:schemeClr val="tx2"/>
                </a:solidFill>
              </a:rPr>
              <a:t>}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6= { </a:t>
            </a:r>
            <a:r>
              <a:rPr lang="en-US" altLang="zh-CN" sz="2400" b="1" i="1" dirty="0">
                <a:solidFill>
                  <a:schemeClr val="tx2"/>
                </a:solidFill>
                <a:sym typeface="Symbol" panose="05050102010706020507" pitchFamily="18" charset="2"/>
              </a:rPr>
              <a:t>D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b="1" dirty="0">
                <a:solidFill>
                  <a:schemeClr val="tx2"/>
                </a:solidFill>
              </a:rPr>
              <a:t>↦ 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5</a:t>
            </a:r>
            <a:r>
              <a:rPr lang="en-US" altLang="zh-CN" sz="2400" b="1" dirty="0">
                <a:solidFill>
                  <a:schemeClr val="tx2"/>
                </a:solidFill>
              </a:rPr>
              <a:t> }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rgbClr val="FF0000"/>
                </a:solidFill>
                <a:sym typeface="Symbol" panose="05050102010706020507" pitchFamily="18" charset="2"/>
              </a:rPr>
              <a:t>7 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= 2 +4+ 6</a:t>
            </a:r>
            <a:endParaRPr lang="en-US" altLang="zh-CN" sz="2400" b="1" dirty="0">
              <a:solidFill>
                <a:schemeClr val="tx2"/>
              </a:solidFill>
            </a:endParaRP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4A7579D8-C1D9-2363-C4E2-B82E77B34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1775" y="6292362"/>
            <a:ext cx="698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i="1" dirty="0">
                <a:solidFill>
                  <a:srgbClr val="0000CC"/>
                </a:solidFill>
              </a:rPr>
              <a:t>ML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1330C5D-E73A-1EB7-65FC-A976FF7C30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2859" y="507168"/>
            <a:ext cx="8229600" cy="36195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MULTIPLE  SYMBOL TABLES</a:t>
            </a: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151827F0-B3A4-103E-6485-D00BB0209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770" y="931260"/>
            <a:ext cx="85153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/>
              <a:t>There can be </a:t>
            </a:r>
            <a:r>
              <a:rPr lang="en-US" altLang="zh-CN" sz="2400" b="1" dirty="0">
                <a:solidFill>
                  <a:srgbClr val="FF0000"/>
                </a:solidFill>
              </a:rPr>
              <a:t>several active environments </a:t>
            </a:r>
            <a:r>
              <a:rPr lang="en-US" altLang="zh-CN" sz="2400" b="1" dirty="0"/>
              <a:t>at once;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/>
              <a:t>Each module, or class has a </a:t>
            </a:r>
            <a:r>
              <a:rPr lang="en-US" altLang="zh-CN" sz="2400" b="1" dirty="0">
                <a:solidFill>
                  <a:srgbClr val="0000CC"/>
                </a:solidFill>
              </a:rPr>
              <a:t>symbol table 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</a:t>
            </a:r>
            <a:r>
              <a:rPr lang="en-US" altLang="zh-CN" sz="2400" b="1" dirty="0"/>
              <a:t> of its own.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5EC0631-F351-7B59-318C-7B73D5739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0463" y="451644"/>
            <a:ext cx="8686800" cy="561975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EFFICIENT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IMPERATIVE</a:t>
            </a:r>
            <a:endParaRPr lang="en-US" altLang="zh-CN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9" name="Rectangle 11">
            <a:extLst>
              <a:ext uri="{FF2B5EF4-FFF2-40B4-BE49-F238E27FC236}">
                <a16:creationId xmlns:a16="http://schemas.microsoft.com/office/drawing/2014/main" id="{AE62F565-9F21-591F-1B5D-BA81017DF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3043505"/>
            <a:ext cx="1223963" cy="7143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1270" name="Rectangle 12">
            <a:extLst>
              <a:ext uri="{FF2B5EF4-FFF2-40B4-BE49-F238E27FC236}">
                <a16:creationId xmlns:a16="http://schemas.microsoft.com/office/drawing/2014/main" id="{B844FBFD-F378-8DE3-BBA7-64D4F57C9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3043505"/>
            <a:ext cx="935038" cy="1444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1271" name="Rectangle 18">
            <a:extLst>
              <a:ext uri="{FF2B5EF4-FFF2-40B4-BE49-F238E27FC236}">
                <a16:creationId xmlns:a16="http://schemas.microsoft.com/office/drawing/2014/main" id="{AE52CD23-AB78-A8FD-9324-FE487D444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3043505"/>
            <a:ext cx="288925" cy="7143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11272" name="Group 27">
            <a:extLst>
              <a:ext uri="{FF2B5EF4-FFF2-40B4-BE49-F238E27FC236}">
                <a16:creationId xmlns:a16="http://schemas.microsoft.com/office/drawing/2014/main" id="{8D5EF6F7-1932-F118-7A79-2002851097CE}"/>
              </a:ext>
            </a:extLst>
          </p:cNvPr>
          <p:cNvGrpSpPr>
            <a:grpSpLocks/>
          </p:cNvGrpSpPr>
          <p:nvPr/>
        </p:nvGrpSpPr>
        <p:grpSpPr bwMode="auto">
          <a:xfrm>
            <a:off x="2871931" y="3605309"/>
            <a:ext cx="3095625" cy="2520950"/>
            <a:chOff x="3334" y="1525"/>
            <a:chExt cx="1950" cy="1588"/>
          </a:xfrm>
        </p:grpSpPr>
        <p:grpSp>
          <p:nvGrpSpPr>
            <p:cNvPr id="11273" name="Group 22">
              <a:extLst>
                <a:ext uri="{FF2B5EF4-FFF2-40B4-BE49-F238E27FC236}">
                  <a16:creationId xmlns:a16="http://schemas.microsoft.com/office/drawing/2014/main" id="{827BC0B5-E413-3B28-F3CF-BF84D1C095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34" y="1525"/>
              <a:ext cx="1950" cy="1588"/>
              <a:chOff x="3334" y="1525"/>
              <a:chExt cx="1950" cy="1588"/>
            </a:xfrm>
          </p:grpSpPr>
          <p:grpSp>
            <p:nvGrpSpPr>
              <p:cNvPr id="11275" name="Group 20">
                <a:extLst>
                  <a:ext uri="{FF2B5EF4-FFF2-40B4-BE49-F238E27FC236}">
                    <a16:creationId xmlns:a16="http://schemas.microsoft.com/office/drawing/2014/main" id="{2B83DF51-DA93-5742-23AE-2988CF8F96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34" y="1525"/>
                <a:ext cx="1860" cy="1588"/>
                <a:chOff x="3379" y="1434"/>
                <a:chExt cx="1860" cy="1588"/>
              </a:xfrm>
            </p:grpSpPr>
            <p:pic>
              <p:nvPicPr>
                <p:cNvPr id="11277" name="Picture 5">
                  <a:extLst>
                    <a:ext uri="{FF2B5EF4-FFF2-40B4-BE49-F238E27FC236}">
                      <a16:creationId xmlns:a16="http://schemas.microsoft.com/office/drawing/2014/main" id="{0800D4CE-20C3-FFDA-6E08-25BCE2FDCC7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8262" t="8464" r="50000" b="55544"/>
                <a:stretch>
                  <a:fillRect/>
                </a:stretch>
              </p:blipFill>
              <p:spPr bwMode="auto">
                <a:xfrm>
                  <a:off x="3379" y="1434"/>
                  <a:ext cx="1815" cy="15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1278" name="Rectangle 10">
                  <a:extLst>
                    <a:ext uri="{FF2B5EF4-FFF2-40B4-BE49-F238E27FC236}">
                      <a16:creationId xmlns:a16="http://schemas.microsoft.com/office/drawing/2014/main" id="{1DB993B2-61F6-2B29-C758-F131886360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30" y="1933"/>
                  <a:ext cx="409" cy="18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279" name="Rectangle 13">
                  <a:extLst>
                    <a:ext uri="{FF2B5EF4-FFF2-40B4-BE49-F238E27FC236}">
                      <a16:creationId xmlns:a16="http://schemas.microsoft.com/office/drawing/2014/main" id="{ED4F87DD-2244-2C0E-0076-11BC2330F0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3" y="1979"/>
                  <a:ext cx="861" cy="13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280" name="Rectangle 14">
                  <a:extLst>
                    <a:ext uri="{FF2B5EF4-FFF2-40B4-BE49-F238E27FC236}">
                      <a16:creationId xmlns:a16="http://schemas.microsoft.com/office/drawing/2014/main" id="{18A0E13D-7A87-3500-C700-361401E7314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87" y="1979"/>
                  <a:ext cx="91" cy="13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281" name="Rectangle 15">
                  <a:extLst>
                    <a:ext uri="{FF2B5EF4-FFF2-40B4-BE49-F238E27FC236}">
                      <a16:creationId xmlns:a16="http://schemas.microsoft.com/office/drawing/2014/main" id="{C7890B50-AA45-AE17-1367-D3C9804E21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23" y="1842"/>
                  <a:ext cx="590" cy="13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1282" name="Rectangle 19">
                  <a:extLst>
                    <a:ext uri="{FF2B5EF4-FFF2-40B4-BE49-F238E27FC236}">
                      <a16:creationId xmlns:a16="http://schemas.microsoft.com/office/drawing/2014/main" id="{E9A2C178-C216-24AC-893C-6C733E8FD7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332" y="1752"/>
                  <a:ext cx="498" cy="181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sp>
            <p:nvSpPr>
              <p:cNvPr id="11276" name="Rectangle 21">
                <a:extLst>
                  <a:ext uri="{FF2B5EF4-FFF2-40B4-BE49-F238E27FC236}">
                    <a16:creationId xmlns:a16="http://schemas.microsoft.com/office/drawing/2014/main" id="{A10440AF-B01C-7804-EFBA-0809D08E11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5" y="1842"/>
                <a:ext cx="499" cy="18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11274" name="Line 26">
              <a:extLst>
                <a:ext uri="{FF2B5EF4-FFF2-40B4-BE49-F238E27FC236}">
                  <a16:creationId xmlns:a16="http://schemas.microsoft.com/office/drawing/2014/main" id="{A6E36844-1172-314E-D0FA-976ECDDF2C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6" y="1797"/>
              <a:ext cx="363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" name="文本框 3">
            <a:extLst>
              <a:ext uri="{FF2B5EF4-FFF2-40B4-BE49-F238E27FC236}">
                <a16:creationId xmlns:a16="http://schemas.microsoft.com/office/drawing/2014/main" id="{8C8D503E-8505-4589-0EAE-880B8FF4ACAA}"/>
              </a:ext>
            </a:extLst>
          </p:cNvPr>
          <p:cNvSpPr txBox="1"/>
          <p:nvPr/>
        </p:nvSpPr>
        <p:spPr>
          <a:xfrm>
            <a:off x="480228" y="1184116"/>
            <a:ext cx="7584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 tables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to implement the Imperative environments efficiently. 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53BBD6-1177-5A4D-CC63-AEF1C869E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761" y="2519712"/>
            <a:ext cx="7053967" cy="4247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 dirty="0"/>
              <a:t>M1 =  { bat  ↦ 1,camel  ↦ 2,dog ↦3 }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078DE88-4713-7853-8AFD-B4AF61C4E7A2}"/>
              </a:ext>
            </a:extLst>
          </p:cNvPr>
          <p:cNvSpPr/>
          <p:nvPr/>
        </p:nvSpPr>
        <p:spPr>
          <a:xfrm>
            <a:off x="2736622" y="3449043"/>
            <a:ext cx="3440512" cy="659504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886FF47C-A569-A87D-DCDA-9FE68AA52096}"/>
              </a:ext>
            </a:extLst>
          </p:cNvPr>
          <p:cNvSpPr/>
          <p:nvPr/>
        </p:nvSpPr>
        <p:spPr>
          <a:xfrm>
            <a:off x="2736622" y="4518744"/>
            <a:ext cx="1693408" cy="18495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91414F3-5FB7-55D7-8ECC-241AA8768006}"/>
              </a:ext>
            </a:extLst>
          </p:cNvPr>
          <p:cNvSpPr txBox="1"/>
          <p:nvPr/>
        </p:nvSpPr>
        <p:spPr>
          <a:xfrm>
            <a:off x="1479110" y="3594129"/>
            <a:ext cx="968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Table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D02818F-C1E7-4D0B-29D2-6614550C4FEB}"/>
              </a:ext>
            </a:extLst>
          </p:cNvPr>
          <p:cNvSpPr txBox="1"/>
          <p:nvPr/>
        </p:nvSpPr>
        <p:spPr>
          <a:xfrm>
            <a:off x="1118331" y="4775930"/>
            <a:ext cx="1194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Bucket list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7783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5EC0631-F351-7B59-318C-7B73D5739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0463" y="421164"/>
            <a:ext cx="8686800" cy="561975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EFFICIENT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IMPERATIVE</a:t>
            </a: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4F6485A-A6E8-8AFD-6314-CB7463D9E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43280"/>
            <a:ext cx="8675687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struct </a:t>
            </a:r>
            <a:r>
              <a:rPr lang="en-US" altLang="zh-CN" sz="2000" b="1" dirty="0">
                <a:solidFill>
                  <a:srgbClr val="0000CC"/>
                </a:solidFill>
              </a:rPr>
              <a:t>bucket</a:t>
            </a:r>
            <a:r>
              <a:rPr lang="en-US" altLang="zh-CN" sz="2000" b="1" dirty="0"/>
              <a:t> { string key; void *binding; struct bucket *next; };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#define SIZE 109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struct  </a:t>
            </a:r>
            <a:r>
              <a:rPr lang="en-US" altLang="zh-CN" sz="2000" b="1" dirty="0">
                <a:solidFill>
                  <a:srgbClr val="0000CC"/>
                </a:solidFill>
              </a:rPr>
              <a:t>bucket</a:t>
            </a:r>
            <a:r>
              <a:rPr lang="en-US" altLang="zh-CN" sz="2000" b="1" dirty="0"/>
              <a:t> *table[SIZE];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000" b="1" dirty="0"/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unsigned int hash(char *s0)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 { unsigned int h=0;  char *s;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    for (s=s0; *s; s++)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          h=h*65599 + *s; 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          return h; 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}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struct bucket *Bucket (string key, void *binding, struct bucket *next) {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    struct bucket *b=</a:t>
            </a:r>
            <a:r>
              <a:rPr lang="en-US" altLang="zh-CN" sz="2000" b="1" dirty="0" err="1"/>
              <a:t>check_malloc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sizeof</a:t>
            </a:r>
            <a:r>
              <a:rPr lang="en-US" altLang="zh-CN" sz="2000" b="1" dirty="0"/>
              <a:t>(*b));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    b-&gt;key = key;  b-&gt;binding = binding; b-&gt;next = next;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    return  b;  }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51CD05EF-196A-A27C-D0B9-1960742DE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4424" y="4490014"/>
            <a:ext cx="4978663" cy="46166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rgbClr val="0000CC"/>
                </a:solidFill>
              </a:rPr>
              <a:t>h = (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</a:t>
            </a:r>
            <a:r>
              <a:rPr lang="en-US" altLang="zh-CN" sz="2400" b="1" baseline="30000" dirty="0">
                <a:solidFill>
                  <a:srgbClr val="0000CC"/>
                </a:solidFill>
              </a:rPr>
              <a:t>n-1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c</a:t>
            </a:r>
            <a:r>
              <a:rPr lang="en-US" altLang="zh-CN" sz="2400" b="1" baseline="-30000" dirty="0">
                <a:solidFill>
                  <a:srgbClr val="0000CC"/>
                </a:solidFill>
                <a:sym typeface="Symbol" panose="05050102010706020507" pitchFamily="18" charset="2"/>
              </a:rPr>
              <a:t>1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+</a:t>
            </a:r>
            <a:r>
              <a:rPr lang="en-US" altLang="zh-CN" sz="2400" b="1" baseline="30000" dirty="0">
                <a:solidFill>
                  <a:srgbClr val="0000CC"/>
                </a:solidFill>
              </a:rPr>
              <a:t>n-2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c</a:t>
            </a:r>
            <a:r>
              <a:rPr lang="en-US" altLang="zh-CN" sz="2400" b="1" baseline="-30000" dirty="0">
                <a:solidFill>
                  <a:srgbClr val="0000CC"/>
                </a:solidFill>
                <a:sym typeface="Symbol" panose="05050102010706020507" pitchFamily="18" charset="2"/>
              </a:rPr>
              <a:t>2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 +…..+ </a:t>
            </a:r>
            <a:r>
              <a:rPr lang="en-US" altLang="zh-CN" sz="2400" b="1" dirty="0">
                <a:solidFill>
                  <a:srgbClr val="0000CC"/>
                </a:solidFill>
              </a:rPr>
              <a:t> c</a:t>
            </a:r>
            <a:r>
              <a:rPr lang="en-US" altLang="zh-CN" sz="2400" b="1" baseline="-30000" dirty="0">
                <a:solidFill>
                  <a:srgbClr val="0000CC"/>
                </a:solidFill>
                <a:sym typeface="Symbol" panose="05050102010706020507" pitchFamily="18" charset="2"/>
              </a:rPr>
              <a:t>n-1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+</a:t>
            </a:r>
            <a:r>
              <a:rPr lang="en-US" altLang="zh-CN" sz="2400" b="1" baseline="-30000" dirty="0">
                <a:solidFill>
                  <a:srgbClr val="0000CC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b="1" dirty="0" err="1">
                <a:solidFill>
                  <a:srgbClr val="0000CC"/>
                </a:solidFill>
                <a:sym typeface="Symbol" panose="05050102010706020507" pitchFamily="18" charset="2"/>
              </a:rPr>
              <a:t>c</a:t>
            </a:r>
            <a:r>
              <a:rPr lang="en-US" altLang="zh-CN" sz="2400" b="1" baseline="-30000" dirty="0" err="1">
                <a:solidFill>
                  <a:srgbClr val="0000CC"/>
                </a:solidFill>
                <a:sym typeface="Symbol" panose="05050102010706020507" pitchFamily="18" charset="2"/>
              </a:rPr>
              <a:t>n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) </a:t>
            </a:r>
          </a:p>
        </p:txBody>
      </p:sp>
      <p:sp>
        <p:nvSpPr>
          <p:cNvPr id="11269" name="Rectangle 11">
            <a:extLst>
              <a:ext uri="{FF2B5EF4-FFF2-40B4-BE49-F238E27FC236}">
                <a16:creationId xmlns:a16="http://schemas.microsoft.com/office/drawing/2014/main" id="{AE62F565-9F21-591F-1B5D-BA81017DF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3043505"/>
            <a:ext cx="1223963" cy="7143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127981E-5A58-350A-1EAF-2DCF4FD859F1}"/>
              </a:ext>
            </a:extLst>
          </p:cNvPr>
          <p:cNvSpPr/>
          <p:nvPr/>
        </p:nvSpPr>
        <p:spPr>
          <a:xfrm>
            <a:off x="437143" y="1153175"/>
            <a:ext cx="7800460" cy="56197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21A9E097-D03A-60D0-5018-E1EA6667498D}"/>
              </a:ext>
            </a:extLst>
          </p:cNvPr>
          <p:cNvSpPr/>
          <p:nvPr/>
        </p:nvSpPr>
        <p:spPr>
          <a:xfrm>
            <a:off x="414282" y="2298833"/>
            <a:ext cx="3577117" cy="46166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23116BED-8423-F6DE-DAC2-FF373B528E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9017" y="1296576"/>
            <a:ext cx="7905753" cy="52562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/>
              <a:t>void </a:t>
            </a:r>
            <a:r>
              <a:rPr lang="en-US" altLang="zh-CN" sz="2400" b="1" dirty="0">
                <a:solidFill>
                  <a:srgbClr val="0000CC"/>
                </a:solidFill>
              </a:rPr>
              <a:t>insert</a:t>
            </a:r>
            <a:r>
              <a:rPr lang="en-US" altLang="zh-CN" sz="2400" b="1" dirty="0"/>
              <a:t>(string key, void *binding)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/>
              <a:t>    int index=</a:t>
            </a:r>
            <a:r>
              <a:rPr lang="en-US" altLang="zh-CN" sz="2400" b="1" dirty="0">
                <a:solidFill>
                  <a:srgbClr val="FF0000"/>
                </a:solidFill>
              </a:rPr>
              <a:t>hash</a:t>
            </a:r>
            <a:r>
              <a:rPr lang="en-US" altLang="zh-CN" sz="2400" b="1" dirty="0"/>
              <a:t>(key)%SIZE 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/>
              <a:t>    table[index]=Bucket( key, binding, </a:t>
            </a:r>
            <a:r>
              <a:rPr lang="en-US" altLang="zh-CN" sz="2400" b="1" dirty="0">
                <a:solidFill>
                  <a:srgbClr val="0070C0"/>
                </a:solidFill>
              </a:rPr>
              <a:t>table[index]</a:t>
            </a:r>
            <a:r>
              <a:rPr lang="en-US" altLang="zh-CN" sz="2400" b="1" dirty="0"/>
              <a:t>);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/>
              <a:t>void *</a:t>
            </a:r>
            <a:r>
              <a:rPr lang="en-US" altLang="zh-CN" sz="2400" b="1" dirty="0">
                <a:solidFill>
                  <a:srgbClr val="0000CC"/>
                </a:solidFill>
              </a:rPr>
              <a:t>lookup</a:t>
            </a:r>
            <a:r>
              <a:rPr lang="en-US" altLang="zh-CN" sz="2400" b="1" dirty="0"/>
              <a:t>(string key)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/>
              <a:t>     int index=</a:t>
            </a:r>
            <a:r>
              <a:rPr lang="en-US" altLang="zh-CN" sz="2400" b="1" dirty="0">
                <a:solidFill>
                  <a:srgbClr val="FF0000"/>
                </a:solidFill>
              </a:rPr>
              <a:t>hash</a:t>
            </a:r>
            <a:r>
              <a:rPr lang="en-US" altLang="zh-CN" sz="2400" b="1" dirty="0"/>
              <a:t>(key)%SIZE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/>
              <a:t>     struct bucket *b;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/>
              <a:t>    for (b = </a:t>
            </a:r>
            <a:r>
              <a:rPr lang="en-US" altLang="zh-CN" sz="2400" b="1" dirty="0">
                <a:solidFill>
                  <a:srgbClr val="0070C0"/>
                </a:solidFill>
              </a:rPr>
              <a:t>table[index]; </a:t>
            </a:r>
            <a:r>
              <a:rPr lang="en-US" altLang="zh-CN" sz="2400" b="1" dirty="0"/>
              <a:t>b; </a:t>
            </a:r>
            <a:r>
              <a:rPr lang="en-US" altLang="zh-CN" sz="2400" b="1" dirty="0">
                <a:solidFill>
                  <a:srgbClr val="0070C0"/>
                </a:solidFill>
              </a:rPr>
              <a:t>b=b-&gt;next</a:t>
            </a:r>
            <a:r>
              <a:rPr lang="en-US" altLang="zh-CN" sz="2400" b="1" dirty="0"/>
              <a:t>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/>
              <a:t>          if (0==</a:t>
            </a:r>
            <a:r>
              <a:rPr lang="en-US" altLang="zh-CN" sz="2400" b="1" dirty="0" err="1"/>
              <a:t>strcmp</a:t>
            </a:r>
            <a:r>
              <a:rPr lang="en-US" altLang="zh-CN" sz="2400" b="1" dirty="0"/>
              <a:t>(b-&gt;</a:t>
            </a:r>
            <a:r>
              <a:rPr lang="en-US" altLang="zh-CN" sz="2400" b="1" dirty="0" err="1"/>
              <a:t>key,key</a:t>
            </a:r>
            <a:r>
              <a:rPr lang="en-US" altLang="zh-CN" sz="2400" b="1" dirty="0"/>
              <a:t>)) return b-&gt;binding;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/>
              <a:t>    return NULL;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/>
              <a:t> void </a:t>
            </a:r>
            <a:r>
              <a:rPr lang="en-US" altLang="zh-CN" sz="2400" b="1" dirty="0">
                <a:solidFill>
                  <a:srgbClr val="0000CC"/>
                </a:solidFill>
              </a:rPr>
              <a:t>pop</a:t>
            </a:r>
            <a:r>
              <a:rPr lang="en-US" altLang="zh-CN" sz="2400" b="1" dirty="0"/>
              <a:t>( string key) {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/>
              <a:t>     int index=</a:t>
            </a:r>
            <a:r>
              <a:rPr lang="en-US" altLang="zh-CN" sz="2400" b="1" dirty="0">
                <a:solidFill>
                  <a:srgbClr val="FF0000"/>
                </a:solidFill>
              </a:rPr>
              <a:t>hash</a:t>
            </a:r>
            <a:r>
              <a:rPr lang="en-US" altLang="zh-CN" sz="2400" b="1" dirty="0"/>
              <a:t>(key)%SIZE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dirty="0"/>
              <a:t>     table[index]=table[index].next;  }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2E26949-F888-53F5-B381-8E2F021EB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0463" y="413544"/>
            <a:ext cx="8686800" cy="561975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EFFICIENT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IMPERATIVE</a:t>
            </a:r>
            <a:endParaRPr lang="en-US" altLang="zh-CN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F480DF89-8538-9670-E2DD-779D185B4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5347" y="2516585"/>
            <a:ext cx="8229600" cy="2772803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Clr>
                <a:srgbClr val="0000CC"/>
              </a:buClr>
              <a:buSzPct val="100000"/>
              <a:tabLst>
                <a:tab pos="3316288" algn="l"/>
              </a:tabLst>
              <a:defRPr/>
            </a:pPr>
            <a:r>
              <a:rPr lang="en-US" altLang="zh-CN" sz="2400" b="1" dirty="0"/>
              <a:t>The </a:t>
            </a:r>
            <a:r>
              <a:rPr lang="en-US" altLang="zh-CN" sz="2400" b="1" dirty="0">
                <a:solidFill>
                  <a:srgbClr val="0070C0"/>
                </a:solidFill>
              </a:rPr>
              <a:t>insert</a:t>
            </a:r>
            <a:r>
              <a:rPr lang="en-US" altLang="zh-CN" sz="2400" b="1" dirty="0"/>
              <a:t> function leaves </a:t>
            </a:r>
            <a:r>
              <a:rPr lang="en-US" altLang="zh-CN" sz="2400" b="1" i="1" dirty="0"/>
              <a:t>a</a:t>
            </a:r>
            <a:r>
              <a:rPr lang="en-US" altLang="zh-CN" sz="2400" b="1" dirty="0"/>
              <a:t> ↦ τ</a:t>
            </a:r>
            <a:r>
              <a:rPr lang="en-US" altLang="zh-CN" sz="2400" b="1" baseline="-30000" dirty="0"/>
              <a:t>1</a:t>
            </a:r>
            <a:r>
              <a:rPr lang="en-US" altLang="zh-CN" sz="2400" b="1" dirty="0"/>
              <a:t> in the bucket and </a:t>
            </a:r>
            <a:r>
              <a:rPr lang="en-US" altLang="zh-CN" sz="2400" b="1" dirty="0">
                <a:solidFill>
                  <a:srgbClr val="FF0000"/>
                </a:solidFill>
              </a:rPr>
              <a:t>puts </a:t>
            </a:r>
            <a:r>
              <a:rPr lang="en-US" altLang="zh-CN" sz="2400" b="1" i="1" dirty="0">
                <a:solidFill>
                  <a:srgbClr val="FF0000"/>
                </a:solidFill>
              </a:rPr>
              <a:t>a</a:t>
            </a:r>
            <a:r>
              <a:rPr lang="en-US" altLang="zh-CN" sz="2400" b="1" dirty="0">
                <a:solidFill>
                  <a:srgbClr val="FF0000"/>
                </a:solidFill>
              </a:rPr>
              <a:t> ↦ τ</a:t>
            </a:r>
            <a:r>
              <a:rPr lang="en-US" altLang="zh-CN" sz="2400" b="1" baseline="-30000" dirty="0">
                <a:solidFill>
                  <a:srgbClr val="FF0000"/>
                </a:solidFill>
              </a:rPr>
              <a:t>2</a:t>
            </a:r>
            <a:r>
              <a:rPr lang="en-US" altLang="zh-CN" sz="2400" b="1" dirty="0">
                <a:solidFill>
                  <a:srgbClr val="FF0000"/>
                </a:solidFill>
              </a:rPr>
              <a:t> earlier in the list</a:t>
            </a:r>
            <a:r>
              <a:rPr lang="en-US" altLang="zh-CN" sz="2400" b="1" dirty="0"/>
              <a:t>. </a:t>
            </a: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0000CC"/>
              </a:buClr>
              <a:buSzPct val="100000"/>
              <a:tabLst>
                <a:tab pos="3316288" algn="l"/>
              </a:tabLst>
              <a:defRPr/>
            </a:pPr>
            <a:endParaRPr lang="en-US" altLang="zh-CN" sz="2400" b="1" dirty="0"/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0000CC"/>
              </a:buClr>
              <a:buSzPct val="100000"/>
              <a:tabLst>
                <a:tab pos="3316288" algn="l"/>
              </a:tabLst>
              <a:defRPr/>
            </a:pPr>
            <a:r>
              <a:rPr lang="en-US" altLang="zh-CN" sz="2400" b="1" dirty="0"/>
              <a:t>When </a:t>
            </a:r>
            <a:r>
              <a:rPr lang="en-US" altLang="zh-CN" sz="2400" b="1" dirty="0">
                <a:solidFill>
                  <a:srgbClr val="0070C0"/>
                </a:solidFill>
              </a:rPr>
              <a:t>pop</a:t>
            </a:r>
            <a:r>
              <a:rPr lang="en-US" altLang="zh-CN" sz="2400" b="1" dirty="0"/>
              <a:t>(</a:t>
            </a:r>
            <a:r>
              <a:rPr lang="en-US" altLang="zh-CN" sz="2400" b="1" i="1" dirty="0"/>
              <a:t>a</a:t>
            </a:r>
            <a:r>
              <a:rPr lang="en-US" altLang="zh-CN" sz="2400" b="1" dirty="0"/>
              <a:t>) is done at the end of </a:t>
            </a:r>
            <a:r>
              <a:rPr lang="en-US" altLang="zh-CN" sz="2400" b="1" i="1" dirty="0"/>
              <a:t>a</a:t>
            </a:r>
            <a:r>
              <a:rPr lang="en-US" altLang="zh-CN" sz="2400" b="1" dirty="0"/>
              <a:t>'s scope, </a:t>
            </a:r>
            <a:r>
              <a:rPr lang="en-US" altLang="zh-CN" sz="2400" b="1" dirty="0">
                <a:solidFill>
                  <a:srgbClr val="FF0000"/>
                </a:solidFill>
                <a:sym typeface="Symbol" pitchFamily="18" charset="2"/>
              </a:rPr>
              <a:t></a:t>
            </a:r>
            <a:r>
              <a:rPr lang="en-US" altLang="zh-CN" sz="2400" b="1" dirty="0">
                <a:solidFill>
                  <a:srgbClr val="FF0000"/>
                </a:solidFill>
              </a:rPr>
              <a:t> is restored</a:t>
            </a:r>
            <a:r>
              <a:rPr lang="en-US" altLang="zh-CN" sz="2400" b="1" dirty="0"/>
              <a:t>. 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Clr>
                <a:srgbClr val="0000CC"/>
              </a:buClr>
              <a:buSzPct val="100000"/>
              <a:buNone/>
              <a:tabLst>
                <a:tab pos="3316288" algn="l"/>
              </a:tabLst>
              <a:defRPr/>
            </a:pPr>
            <a:r>
              <a:rPr lang="en-US" altLang="zh-CN" sz="2400" b="1" dirty="0"/>
              <a:t>  ( insertion and pop work in a </a:t>
            </a:r>
            <a:r>
              <a:rPr lang="en-US" altLang="zh-CN" sz="2400" b="1" dirty="0">
                <a:solidFill>
                  <a:srgbClr val="FF0000"/>
                </a:solidFill>
              </a:rPr>
              <a:t>stack-like</a:t>
            </a:r>
            <a:r>
              <a:rPr lang="en-US" altLang="zh-CN" sz="2400" b="1" dirty="0"/>
              <a:t> fashion.)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C6EE1CC-9737-4DC9-87FB-230EDBC0C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0463" y="421164"/>
            <a:ext cx="8686800" cy="561975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EFFICIENT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IMPERATIVE</a:t>
            </a:r>
            <a:endParaRPr lang="en-US" altLang="zh-CN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3573E25-FDED-299A-4D3F-46C1648B3BE0}"/>
              </a:ext>
            </a:extLst>
          </p:cNvPr>
          <p:cNvSpPr txBox="1"/>
          <p:nvPr/>
        </p:nvSpPr>
        <p:spPr>
          <a:xfrm>
            <a:off x="595347" y="1537129"/>
            <a:ext cx="7930282" cy="494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Clr>
                <a:srgbClr val="0000CC"/>
              </a:buClr>
              <a:buSzPct val="100000"/>
              <a:tabLst>
                <a:tab pos="3316288" algn="l"/>
              </a:tabLst>
              <a:defRPr/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Consider </a:t>
            </a:r>
            <a:r>
              <a:rPr lang="en-US" altLang="zh-CN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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+ {</a:t>
            </a:r>
            <a:r>
              <a:rPr lang="en-US" altLang="zh-CN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↦ τ</a:t>
            </a:r>
            <a:r>
              <a:rPr lang="en-US" altLang="zh-CN" sz="2400" b="1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} when </a:t>
            </a:r>
            <a:r>
              <a:rPr lang="en-US" altLang="zh-CN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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contains </a:t>
            </a:r>
            <a:r>
              <a:rPr lang="en-US" altLang="zh-CN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↦ τ</a:t>
            </a:r>
            <a:r>
              <a:rPr lang="en-US" altLang="zh-CN" sz="2400" b="1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already.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>
            <a:extLst>
              <a:ext uri="{FF2B5EF4-FFF2-40B4-BE49-F238E27FC236}">
                <a16:creationId xmlns:a16="http://schemas.microsoft.com/office/drawing/2014/main" id="{FB6429E8-2CBD-BE6E-F22B-C026B18BDAB3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2" t="8101" r="7118" b="50053"/>
          <a:stretch>
            <a:fillRect/>
          </a:stretch>
        </p:blipFill>
        <p:spPr>
          <a:xfrm>
            <a:off x="838200" y="2819400"/>
            <a:ext cx="7200900" cy="2536825"/>
          </a:xfrm>
        </p:spPr>
      </p:pic>
      <p:sp>
        <p:nvSpPr>
          <p:cNvPr id="15364" name="Rectangle 5">
            <a:extLst>
              <a:ext uri="{FF2B5EF4-FFF2-40B4-BE49-F238E27FC236}">
                <a16:creationId xmlns:a16="http://schemas.microsoft.com/office/drawing/2014/main" id="{D6256122-1F95-D6F6-0BC4-AAC61BE74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437" y="1343106"/>
            <a:ext cx="72009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 dirty="0"/>
              <a:t>M1 =  { bat  ↦ 1,camel  ↦ 2,dog ↦3 }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 dirty="0"/>
              <a:t>add the binding   </a:t>
            </a:r>
            <a:r>
              <a:rPr lang="en-US" altLang="zh-CN" sz="2400" b="1" dirty="0">
                <a:solidFill>
                  <a:srgbClr val="0000CC"/>
                </a:solidFill>
              </a:rPr>
              <a:t>mouse ↦4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EADE861-2272-DDED-8548-FA887652F7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3285" y="457583"/>
            <a:ext cx="8686800" cy="533400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EFFICIENT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</a:t>
            </a:r>
            <a:endParaRPr lang="en-US" altLang="zh-CN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6C20F97-634D-C446-7A99-7161D02770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3285" y="502587"/>
            <a:ext cx="8686800" cy="533400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EFFICIENT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</a:t>
            </a:r>
            <a:endParaRPr lang="en-US" altLang="zh-CN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D5A851D-CDD1-B10F-2AEF-936B44C879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94460"/>
            <a:ext cx="8218487" cy="2095500"/>
          </a:xfrm>
        </p:spPr>
        <p:txBody>
          <a:bodyPr/>
          <a:lstStyle/>
          <a:p>
            <a:pPr eaLnBrk="1" hangingPunct="1"/>
            <a:r>
              <a:rPr lang="en-US" altLang="zh-CN" sz="2400" b="1" dirty="0"/>
              <a:t>Compute 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</a:t>
            </a:r>
            <a:r>
              <a:rPr lang="en-US" altLang="zh-CN" sz="2400" b="1" dirty="0"/>
              <a:t> ′ = 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</a:t>
            </a:r>
            <a:r>
              <a:rPr lang="en-US" altLang="zh-CN" sz="2400" b="1" dirty="0"/>
              <a:t> + {</a:t>
            </a:r>
            <a:r>
              <a:rPr lang="en-US" altLang="zh-CN" sz="2400" b="1" i="1" dirty="0"/>
              <a:t>a</a:t>
            </a:r>
            <a:r>
              <a:rPr lang="en-US" altLang="zh-CN" sz="2400" b="1" dirty="0"/>
              <a:t> ↦ τ} in such a way that </a:t>
            </a:r>
            <a:r>
              <a:rPr lang="en-US" altLang="zh-CN" sz="2400" b="1" dirty="0">
                <a:solidFill>
                  <a:srgbClr val="FF0000"/>
                </a:solidFill>
              </a:rPr>
              <a:t>still have </a:t>
            </a:r>
            <a:r>
              <a:rPr lang="en-US" altLang="zh-CN" sz="2400" b="1" dirty="0">
                <a:solidFill>
                  <a:srgbClr val="FF0000"/>
                </a:solidFill>
                <a:sym typeface="Symbol" panose="05050102010706020507" pitchFamily="18" charset="2"/>
              </a:rPr>
              <a:t></a:t>
            </a:r>
            <a:r>
              <a:rPr lang="en-US" altLang="zh-CN" sz="2400" b="1" dirty="0">
                <a:solidFill>
                  <a:srgbClr val="FF0000"/>
                </a:solidFill>
              </a:rPr>
              <a:t> available </a:t>
            </a:r>
            <a:r>
              <a:rPr lang="en-US" altLang="zh-CN" sz="2400" b="1" dirty="0"/>
              <a:t>to look up identifiers. </a:t>
            </a:r>
          </a:p>
          <a:p>
            <a:pPr eaLnBrk="1" hangingPunct="1"/>
            <a:endParaRPr lang="en-US" altLang="zh-CN" sz="2400" b="1" dirty="0"/>
          </a:p>
          <a:p>
            <a:pPr eaLnBrk="1" hangingPunct="1"/>
            <a:r>
              <a:rPr lang="en-US" altLang="zh-CN" sz="2400" b="1" dirty="0">
                <a:solidFill>
                  <a:srgbClr val="FF0000"/>
                </a:solidFill>
              </a:rPr>
              <a:t>Create a new table </a:t>
            </a:r>
            <a:r>
              <a:rPr lang="en-US" altLang="zh-CN" sz="2400" b="1" dirty="0"/>
              <a:t>by computing the "sum" of an existing table and a new binding.</a:t>
            </a:r>
          </a:p>
          <a:p>
            <a:pPr marL="0" indent="0" eaLnBrk="1" hangingPunct="1">
              <a:buNone/>
            </a:pPr>
            <a:endParaRPr lang="en-US" altLang="zh-CN" sz="2800" b="1" dirty="0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FEF99B5D-6BED-305A-7383-CD39386B1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2" t="8101" r="7118" b="50053"/>
          <a:stretch>
            <a:fillRect/>
          </a:stretch>
        </p:blipFill>
        <p:spPr>
          <a:xfrm>
            <a:off x="883920" y="3680460"/>
            <a:ext cx="7200900" cy="253682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F893CD57-84D0-688C-E730-B308BA9DA5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6590" y="1447800"/>
            <a:ext cx="7977809" cy="1219200"/>
          </a:xfrm>
        </p:spPr>
        <p:txBody>
          <a:bodyPr>
            <a:normAutofit/>
          </a:bodyPr>
          <a:lstStyle/>
          <a:p>
            <a:pPr marL="447675" indent="-352425" eaLnBrk="1" hangingPunct="1">
              <a:lnSpc>
                <a:spcPct val="90000"/>
              </a:lnSpc>
            </a:pPr>
            <a:r>
              <a:rPr lang="en-US" altLang="zh-CN" sz="2400" b="1" dirty="0"/>
              <a:t>Add a new node at depth </a:t>
            </a:r>
            <a:r>
              <a:rPr lang="en-US" altLang="zh-CN" sz="2400" b="1" i="1" dirty="0"/>
              <a:t>d</a:t>
            </a:r>
            <a:r>
              <a:rPr lang="en-US" altLang="zh-CN" sz="2400" b="1" dirty="0"/>
              <a:t> of the tree, we must </a:t>
            </a:r>
            <a:r>
              <a:rPr lang="en-US" altLang="zh-CN" sz="2400" b="1" dirty="0">
                <a:solidFill>
                  <a:srgbClr val="FF0000"/>
                </a:solidFill>
              </a:rPr>
              <a:t>create </a:t>
            </a:r>
            <a:r>
              <a:rPr lang="en-US" altLang="zh-CN" sz="2400" b="1" i="1" dirty="0">
                <a:solidFill>
                  <a:srgbClr val="FF0000"/>
                </a:solidFill>
              </a:rPr>
              <a:t>d</a:t>
            </a:r>
            <a:r>
              <a:rPr lang="en-US" altLang="zh-CN" sz="2400" b="1" dirty="0">
                <a:solidFill>
                  <a:srgbClr val="FF0000"/>
                </a:solidFill>
              </a:rPr>
              <a:t> new nodes </a:t>
            </a:r>
            <a:r>
              <a:rPr lang="en-US" altLang="zh-CN" sz="2400" b="1" dirty="0">
                <a:sym typeface="Symbol" panose="05050102010706020507" pitchFamily="18" charset="2"/>
              </a:rPr>
              <a:t></a:t>
            </a:r>
            <a:r>
              <a:rPr lang="en-US" altLang="zh-CN" sz="2400" b="1" dirty="0"/>
              <a:t>  don't need to copy the whole tree.</a:t>
            </a:r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A63FF870-CED3-5E13-1E8B-93EA1BDCF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2" t="8464" r="20476" b="44476"/>
          <a:stretch>
            <a:fillRect/>
          </a:stretch>
        </p:blipFill>
        <p:spPr bwMode="auto">
          <a:xfrm>
            <a:off x="1835150" y="2895600"/>
            <a:ext cx="5543550" cy="340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067DABF7-A646-6D87-733D-830B7F8C7E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3285" y="502587"/>
            <a:ext cx="8686800" cy="533400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EFFICIENT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</a:t>
            </a: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5D045E5-CA3A-F26A-586B-727EF5753A3B}"/>
              </a:ext>
            </a:extLst>
          </p:cNvPr>
          <p:cNvSpPr/>
          <p:nvPr/>
        </p:nvSpPr>
        <p:spPr>
          <a:xfrm>
            <a:off x="5024383" y="3108961"/>
            <a:ext cx="2123178" cy="88392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EA1D8B0-1B9F-6E40-2FF5-482DD32A6A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92865"/>
            <a:ext cx="8229600" cy="706437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SYMBOLS  IN THE  Tiger COMPILER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874CF57-73AC-DD56-1AF8-B98A55FD5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6933" y="1422312"/>
            <a:ext cx="8331567" cy="723165"/>
          </a:xfrm>
        </p:spPr>
        <p:txBody>
          <a:bodyPr>
            <a:noAutofit/>
          </a:bodyPr>
          <a:lstStyle/>
          <a:p>
            <a:pPr marL="269875" indent="-269875" eaLnBrk="1" hangingPunct="1">
              <a:buClr>
                <a:srgbClr val="0000CC"/>
              </a:buClr>
            </a:pP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Convert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string 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symbol 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to avoid unnecessary string comparisons 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AA3015F3-6CD4-CC7C-9DE1-299D4D895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930" y="3614823"/>
            <a:ext cx="7833870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0000CC"/>
              </a:buClr>
              <a:buFont typeface="Wingdings" panose="05000000000000000000" pitchFamily="2" charset="2"/>
              <a:buChar char="ü"/>
            </a:pPr>
            <a:r>
              <a:rPr lang="en-US" altLang="zh-CN" sz="2000" b="1" dirty="0"/>
              <a:t>Comparing symbols for equality is fast (</a:t>
            </a:r>
            <a:r>
              <a:rPr lang="en-US" altLang="zh-CN" sz="2000" b="1" dirty="0">
                <a:solidFill>
                  <a:srgbClr val="FF0000"/>
                </a:solidFill>
              </a:rPr>
              <a:t>just pointer or integer comparison</a:t>
            </a:r>
            <a:r>
              <a:rPr lang="en-US" altLang="zh-CN" sz="2000" b="1" dirty="0"/>
              <a:t>).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0000CC"/>
              </a:buClr>
              <a:buFont typeface="Wingdings" panose="05000000000000000000" pitchFamily="2" charset="2"/>
              <a:buChar char="ü"/>
            </a:pPr>
            <a:r>
              <a:rPr lang="en-US" altLang="zh-CN" sz="2000" b="1" dirty="0"/>
              <a:t>Comparing two symbols for "greater-than" (in some arbitrary ordering) is fast (in case we want to </a:t>
            </a:r>
            <a:r>
              <a:rPr lang="en-US" altLang="zh-CN" sz="2000" b="1" dirty="0">
                <a:solidFill>
                  <a:srgbClr val="FF0000"/>
                </a:solidFill>
              </a:rPr>
              <a:t>make binary search trees</a:t>
            </a:r>
            <a:r>
              <a:rPr lang="en-US" altLang="zh-CN" sz="2000" b="1" dirty="0"/>
              <a:t>).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0000CC"/>
              </a:buClr>
              <a:buFont typeface="Wingdings" panose="05000000000000000000" pitchFamily="2" charset="2"/>
              <a:buChar char="ü"/>
            </a:pPr>
            <a:r>
              <a:rPr lang="en-US" altLang="zh-CN" sz="2000" b="1" dirty="0"/>
              <a:t>Extracting an integer hash key is fast (in case we want to make a hash table mapping symbols to something else). 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31AC4CB-2D64-6879-BFFD-43A36C2A257A}"/>
              </a:ext>
            </a:extLst>
          </p:cNvPr>
          <p:cNvSpPr txBox="1"/>
          <p:nvPr/>
        </p:nvSpPr>
        <p:spPr>
          <a:xfrm>
            <a:off x="536141" y="3053250"/>
            <a:ext cx="78263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9875" indent="-269875" eaLnBrk="1" hangingPunct="1">
              <a:buClr>
                <a:srgbClr val="0000CC"/>
              </a:buClr>
              <a:buFont typeface="Arial" panose="020B0604020202020204" pitchFamily="34" charset="0"/>
              <a:buChar char="•"/>
            </a:pPr>
            <a:r>
              <a:rPr lang="en-US" altLang="zh-CN" sz="2400" b="1" dirty="0"/>
              <a:t>The Symbol module has these important properties: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39A18A20-F8D7-4A66-69C1-7B179AAC8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713" y="2245385"/>
            <a:ext cx="4978663" cy="46166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rgbClr val="0000CC"/>
                </a:solidFill>
              </a:rPr>
              <a:t>h = (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</a:t>
            </a:r>
            <a:r>
              <a:rPr lang="en-US" altLang="zh-CN" sz="2400" b="1" baseline="30000" dirty="0">
                <a:solidFill>
                  <a:srgbClr val="0000CC"/>
                </a:solidFill>
              </a:rPr>
              <a:t>n-1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c</a:t>
            </a:r>
            <a:r>
              <a:rPr lang="en-US" altLang="zh-CN" sz="2400" b="1" baseline="-30000" dirty="0">
                <a:solidFill>
                  <a:srgbClr val="0000CC"/>
                </a:solidFill>
                <a:sym typeface="Symbol" panose="05050102010706020507" pitchFamily="18" charset="2"/>
              </a:rPr>
              <a:t>1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+</a:t>
            </a:r>
            <a:r>
              <a:rPr lang="en-US" altLang="zh-CN" sz="2400" b="1" baseline="30000" dirty="0">
                <a:solidFill>
                  <a:srgbClr val="0000CC"/>
                </a:solidFill>
              </a:rPr>
              <a:t>n-2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c</a:t>
            </a:r>
            <a:r>
              <a:rPr lang="en-US" altLang="zh-CN" sz="2400" b="1" baseline="-30000" dirty="0">
                <a:solidFill>
                  <a:srgbClr val="0000CC"/>
                </a:solidFill>
                <a:sym typeface="Symbol" panose="05050102010706020507" pitchFamily="18" charset="2"/>
              </a:rPr>
              <a:t>2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 +…..+ </a:t>
            </a:r>
            <a:r>
              <a:rPr lang="en-US" altLang="zh-CN" sz="2400" b="1" dirty="0">
                <a:solidFill>
                  <a:srgbClr val="0000CC"/>
                </a:solidFill>
              </a:rPr>
              <a:t> c</a:t>
            </a:r>
            <a:r>
              <a:rPr lang="en-US" altLang="zh-CN" sz="2400" b="1" baseline="-30000" dirty="0">
                <a:solidFill>
                  <a:srgbClr val="0000CC"/>
                </a:solidFill>
                <a:sym typeface="Symbol" panose="05050102010706020507" pitchFamily="18" charset="2"/>
              </a:rPr>
              <a:t>n-1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+</a:t>
            </a:r>
            <a:r>
              <a:rPr lang="en-US" altLang="zh-CN" sz="2400" b="1" baseline="-30000" dirty="0">
                <a:solidFill>
                  <a:srgbClr val="0000CC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b="1" dirty="0" err="1">
                <a:solidFill>
                  <a:srgbClr val="0000CC"/>
                </a:solidFill>
                <a:sym typeface="Symbol" panose="05050102010706020507" pitchFamily="18" charset="2"/>
              </a:rPr>
              <a:t>c</a:t>
            </a:r>
            <a:r>
              <a:rPr lang="en-US" altLang="zh-CN" sz="2400" b="1" baseline="-30000" dirty="0" err="1">
                <a:solidFill>
                  <a:srgbClr val="0000CC"/>
                </a:solidFill>
                <a:sym typeface="Symbol" panose="05050102010706020507" pitchFamily="18" charset="2"/>
              </a:rPr>
              <a:t>n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)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4">
            <a:extLst>
              <a:ext uri="{FF2B5EF4-FFF2-40B4-BE49-F238E27FC236}">
                <a16:creationId xmlns:a16="http://schemas.microsoft.com/office/drawing/2014/main" id="{4828B5A5-0761-A40F-422C-54C53320D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236" y="2064231"/>
            <a:ext cx="7463159" cy="3477875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dirty="0"/>
              <a:t>typedef struct </a:t>
            </a:r>
            <a:r>
              <a:rPr lang="en-US" altLang="zh-CN" sz="2000" b="1" dirty="0" err="1"/>
              <a:t>S_symbol</a:t>
            </a:r>
            <a:r>
              <a:rPr lang="en-US" altLang="zh-CN" sz="2000" b="1" dirty="0"/>
              <a:t>_  *</a:t>
            </a:r>
            <a:r>
              <a:rPr lang="en-US" altLang="zh-CN" sz="2000" b="1" dirty="0" err="1"/>
              <a:t>S_symbol</a:t>
            </a:r>
            <a:r>
              <a:rPr lang="en-US" altLang="zh-CN" sz="2000" b="1" dirty="0"/>
              <a:t>;</a:t>
            </a:r>
          </a:p>
          <a:p>
            <a:pPr eaLnBrk="1" hangingPunct="1"/>
            <a:r>
              <a:rPr lang="en-US" altLang="zh-CN" sz="2000" b="1" dirty="0" err="1">
                <a:solidFill>
                  <a:srgbClr val="0000CC"/>
                </a:solidFill>
              </a:rPr>
              <a:t>S_symbol</a:t>
            </a:r>
            <a:r>
              <a:rPr lang="en-US" altLang="zh-CN" sz="2000" b="1" dirty="0">
                <a:solidFill>
                  <a:srgbClr val="0000CC"/>
                </a:solidFill>
              </a:rPr>
              <a:t> </a:t>
            </a:r>
            <a:r>
              <a:rPr lang="en-US" altLang="zh-CN" sz="2000" b="1" dirty="0" err="1">
                <a:solidFill>
                  <a:srgbClr val="FF0000"/>
                </a:solidFill>
              </a:rPr>
              <a:t>S_symbol</a:t>
            </a:r>
            <a:r>
              <a:rPr lang="en-US" altLang="zh-CN" sz="2000" b="1" dirty="0">
                <a:solidFill>
                  <a:srgbClr val="FF0000"/>
                </a:solidFill>
              </a:rPr>
              <a:t> </a:t>
            </a:r>
            <a:r>
              <a:rPr lang="en-US" altLang="zh-CN" sz="2000" b="1" dirty="0"/>
              <a:t>(string);</a:t>
            </a:r>
          </a:p>
          <a:p>
            <a:pPr eaLnBrk="1" hangingPunct="1"/>
            <a:r>
              <a:rPr lang="en-US" altLang="zh-CN" sz="2000" b="1" dirty="0">
                <a:solidFill>
                  <a:srgbClr val="0000CC"/>
                </a:solidFill>
              </a:rPr>
              <a:t>string  </a:t>
            </a:r>
            <a:r>
              <a:rPr lang="en-US" altLang="zh-CN" sz="2000" b="1" dirty="0" err="1">
                <a:solidFill>
                  <a:srgbClr val="0000CC"/>
                </a:solidFill>
              </a:rPr>
              <a:t>S_name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S_symbol</a:t>
            </a:r>
            <a:r>
              <a:rPr lang="en-US" altLang="zh-CN" sz="2000" b="1" dirty="0"/>
              <a:t>);</a:t>
            </a:r>
          </a:p>
          <a:p>
            <a:pPr eaLnBrk="1" hangingPunct="1"/>
            <a:endParaRPr lang="en-US" altLang="zh-CN" sz="2000" b="1" dirty="0"/>
          </a:p>
          <a:p>
            <a:pPr eaLnBrk="1" hangingPunct="1"/>
            <a:r>
              <a:rPr lang="en-US" altLang="zh-CN" sz="2000" b="1" dirty="0"/>
              <a:t>typedef struct </a:t>
            </a:r>
            <a:r>
              <a:rPr lang="en-US" altLang="zh-CN" sz="2000" b="1" dirty="0" err="1"/>
              <a:t>TAB_table</a:t>
            </a:r>
            <a:r>
              <a:rPr lang="en-US" altLang="zh-CN" sz="2000" b="1" dirty="0"/>
              <a:t>_ *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;</a:t>
            </a:r>
          </a:p>
          <a:p>
            <a:pPr eaLnBrk="1" hangingPunct="1"/>
            <a:r>
              <a:rPr lang="en-US" altLang="zh-CN" sz="2000" b="1" dirty="0" err="1">
                <a:solidFill>
                  <a:srgbClr val="0000CC"/>
                </a:solidFill>
              </a:rPr>
              <a:t>S_table</a:t>
            </a:r>
            <a:r>
              <a:rPr lang="en-US" altLang="zh-CN" sz="2000" b="1" dirty="0">
                <a:solidFill>
                  <a:srgbClr val="0000CC"/>
                </a:solidFill>
              </a:rPr>
              <a:t> </a:t>
            </a:r>
            <a:r>
              <a:rPr lang="en-US" altLang="zh-CN" sz="2000" b="1" dirty="0" err="1">
                <a:solidFill>
                  <a:srgbClr val="0000CC"/>
                </a:solidFill>
              </a:rPr>
              <a:t>S_empty</a:t>
            </a:r>
            <a:r>
              <a:rPr lang="en-US" altLang="zh-CN" sz="2000" b="1" dirty="0"/>
              <a:t>( void);</a:t>
            </a:r>
          </a:p>
          <a:p>
            <a:pPr eaLnBrk="1" hangingPunct="1"/>
            <a:r>
              <a:rPr lang="en-US" altLang="zh-CN" sz="2000" b="1" dirty="0">
                <a:solidFill>
                  <a:srgbClr val="0000CC"/>
                </a:solidFill>
              </a:rPr>
              <a:t>void </a:t>
            </a:r>
            <a:r>
              <a:rPr lang="en-US" altLang="zh-CN" sz="2000" b="1" dirty="0" err="1">
                <a:solidFill>
                  <a:srgbClr val="0000CC"/>
                </a:solidFill>
              </a:rPr>
              <a:t>S_enter</a:t>
            </a:r>
            <a:r>
              <a:rPr lang="en-US" altLang="zh-CN" sz="2000" b="1" dirty="0"/>
              <a:t>( 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 t, </a:t>
            </a:r>
            <a:r>
              <a:rPr lang="en-US" altLang="zh-CN" sz="2000" b="1" dirty="0" err="1">
                <a:solidFill>
                  <a:srgbClr val="FF0000"/>
                </a:solidFill>
              </a:rPr>
              <a:t>S_symbol</a:t>
            </a:r>
            <a:r>
              <a:rPr lang="en-US" altLang="zh-CN" sz="2000" b="1" dirty="0">
                <a:solidFill>
                  <a:srgbClr val="FF0000"/>
                </a:solidFill>
              </a:rPr>
              <a:t> </a:t>
            </a:r>
            <a:r>
              <a:rPr lang="en-US" altLang="zh-CN" sz="2000" b="1" dirty="0" err="1"/>
              <a:t>sym</a:t>
            </a:r>
            <a:r>
              <a:rPr lang="en-US" altLang="zh-CN" sz="2000" b="1" dirty="0"/>
              <a:t>, void *value); </a:t>
            </a:r>
          </a:p>
          <a:p>
            <a:pPr eaLnBrk="1" hangingPunct="1"/>
            <a:r>
              <a:rPr lang="en-US" altLang="zh-CN" sz="2000" b="1" dirty="0">
                <a:solidFill>
                  <a:srgbClr val="0000CC"/>
                </a:solidFill>
              </a:rPr>
              <a:t>void *</a:t>
            </a:r>
            <a:r>
              <a:rPr lang="en-US" altLang="zh-CN" sz="2000" b="1" dirty="0" err="1">
                <a:solidFill>
                  <a:srgbClr val="0000CC"/>
                </a:solidFill>
              </a:rPr>
              <a:t>S_look</a:t>
            </a:r>
            <a:r>
              <a:rPr lang="en-US" altLang="zh-CN" sz="2000" b="1" dirty="0"/>
              <a:t>( 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 t, </a:t>
            </a:r>
            <a:r>
              <a:rPr lang="en-US" altLang="zh-CN" sz="2000" b="1" dirty="0" err="1">
                <a:solidFill>
                  <a:srgbClr val="FF0000"/>
                </a:solidFill>
              </a:rPr>
              <a:t>S_symbol</a:t>
            </a:r>
            <a:r>
              <a:rPr lang="en-US" altLang="zh-CN" sz="2000" b="1" dirty="0">
                <a:solidFill>
                  <a:srgbClr val="FF0000"/>
                </a:solidFill>
              </a:rPr>
              <a:t> </a:t>
            </a:r>
            <a:r>
              <a:rPr lang="en-US" altLang="zh-CN" sz="2000" b="1" dirty="0" err="1"/>
              <a:t>sym</a:t>
            </a:r>
            <a:r>
              <a:rPr lang="en-US" altLang="zh-CN" sz="2000" b="1" dirty="0"/>
              <a:t>);</a:t>
            </a:r>
          </a:p>
          <a:p>
            <a:pPr eaLnBrk="1" hangingPunct="1"/>
            <a:endParaRPr lang="en-US" altLang="zh-CN" sz="2000" b="1" dirty="0"/>
          </a:p>
          <a:p>
            <a:pPr eaLnBrk="1" hangingPunct="1"/>
            <a:r>
              <a:rPr lang="en-US" altLang="zh-CN" sz="2000" b="1" dirty="0">
                <a:solidFill>
                  <a:srgbClr val="0000CC"/>
                </a:solidFill>
              </a:rPr>
              <a:t>void </a:t>
            </a:r>
            <a:r>
              <a:rPr lang="en-US" altLang="zh-CN" sz="2000" b="1" dirty="0" err="1">
                <a:solidFill>
                  <a:srgbClr val="0000CC"/>
                </a:solidFill>
              </a:rPr>
              <a:t>S_beginScope</a:t>
            </a:r>
            <a:r>
              <a:rPr lang="en-US" altLang="zh-CN" sz="2000" b="1" dirty="0"/>
              <a:t>( 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  t); </a:t>
            </a:r>
          </a:p>
          <a:p>
            <a:pPr eaLnBrk="1" hangingPunct="1"/>
            <a:r>
              <a:rPr lang="en-US" altLang="zh-CN" sz="2000" b="1" dirty="0">
                <a:solidFill>
                  <a:srgbClr val="0000CC"/>
                </a:solidFill>
              </a:rPr>
              <a:t>void </a:t>
            </a:r>
            <a:r>
              <a:rPr lang="en-US" altLang="zh-CN" sz="2000" b="1" dirty="0" err="1">
                <a:solidFill>
                  <a:srgbClr val="0000CC"/>
                </a:solidFill>
              </a:rPr>
              <a:t>S_endScope</a:t>
            </a:r>
            <a:r>
              <a:rPr lang="en-US" altLang="zh-CN" sz="2000" b="1" dirty="0"/>
              <a:t>( 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 t);  </a:t>
            </a:r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C260F292-A07B-9958-C36B-46C6181BC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653" y="1306061"/>
            <a:ext cx="7008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269875" indent="-269875"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/>
              <a:t>The </a:t>
            </a:r>
            <a:r>
              <a:rPr lang="en-US" altLang="zh-CN" sz="2400" b="1" dirty="0">
                <a:solidFill>
                  <a:srgbClr val="FF0000"/>
                </a:solidFill>
              </a:rPr>
              <a:t>interface</a:t>
            </a:r>
            <a:r>
              <a:rPr lang="en-US" altLang="zh-CN" sz="2400" b="1" dirty="0"/>
              <a:t> of  </a:t>
            </a:r>
            <a:r>
              <a:rPr lang="en-US" altLang="zh-CN" sz="2400" b="1" dirty="0">
                <a:solidFill>
                  <a:srgbClr val="002060"/>
                </a:solidFill>
              </a:rPr>
              <a:t>symbols</a:t>
            </a:r>
            <a:r>
              <a:rPr lang="en-US" altLang="zh-CN" sz="2400" b="1" dirty="0"/>
              <a:t> and </a:t>
            </a:r>
            <a:r>
              <a:rPr lang="en-US" altLang="zh-CN" sz="2400" b="1" dirty="0">
                <a:solidFill>
                  <a:srgbClr val="002060"/>
                </a:solidFill>
              </a:rPr>
              <a:t>symbol tables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8A72E94-F129-11F4-2164-851847F94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9147"/>
            <a:ext cx="7246127" cy="706437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SYMBOLS  IN THE  Tiger COMPILER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56321">
            <a:extLst>
              <a:ext uri="{FF2B5EF4-FFF2-40B4-BE49-F238E27FC236}">
                <a16:creationId xmlns:a16="http://schemas.microsoft.com/office/drawing/2014/main" id="{22837244-4352-66C8-9ABD-C1828E03E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Content</a:t>
            </a:r>
          </a:p>
        </p:txBody>
      </p:sp>
      <p:sp>
        <p:nvSpPr>
          <p:cNvPr id="3075" name="文本占位符 56322">
            <a:extLst>
              <a:ext uri="{FF2B5EF4-FFF2-40B4-BE49-F238E27FC236}">
                <a16:creationId xmlns:a16="http://schemas.microsoft.com/office/drawing/2014/main" id="{875EB2A6-6D09-DD1A-A571-37C95B2AB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INTRODUCTION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LEXICAL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PARSING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ABSTRACT SYNTAX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b="1" dirty="0"/>
              <a:t>SEMANTIC ANALYSIS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ACTIVATION RECORD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TRANSLATING INTO INTERMEDIATE CODE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zh-CN" sz="2400" dirty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zh-CN" sz="2400" dirty="0"/>
              <a:t>OTHERS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B147AEF4-D3E2-5CC0-A4CB-AD4901064D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0323" y="1237090"/>
            <a:ext cx="8293874" cy="5418785"/>
          </a:xfrm>
          <a:ln w="19050">
            <a:solidFill>
              <a:srgbClr val="0000CC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00CC"/>
                </a:solidFill>
              </a:rPr>
              <a:t>static </a:t>
            </a:r>
            <a:r>
              <a:rPr lang="en-US" altLang="zh-CN" sz="2400" b="1" dirty="0" err="1">
                <a:solidFill>
                  <a:srgbClr val="0000CC"/>
                </a:solidFill>
              </a:rPr>
              <a:t>S_symbol</a:t>
            </a:r>
            <a:r>
              <a:rPr lang="en-US" altLang="zh-CN" sz="2400" b="1" dirty="0">
                <a:solidFill>
                  <a:srgbClr val="0000CC"/>
                </a:solidFill>
              </a:rPr>
              <a:t> </a:t>
            </a:r>
            <a:r>
              <a:rPr lang="en-US" altLang="zh-CN" sz="2400" b="1" dirty="0" err="1">
                <a:solidFill>
                  <a:srgbClr val="0000CC"/>
                </a:solidFill>
              </a:rPr>
              <a:t>mksymbol</a:t>
            </a:r>
            <a:r>
              <a:rPr lang="en-US" altLang="zh-CN" sz="2400" b="1" dirty="0"/>
              <a:t> (string name , </a:t>
            </a:r>
            <a:r>
              <a:rPr lang="en-US" altLang="zh-CN" sz="2400" b="1" dirty="0" err="1"/>
              <a:t>S_symbol</a:t>
            </a:r>
            <a:r>
              <a:rPr lang="en-US" altLang="zh-CN" sz="2400" b="1" dirty="0"/>
              <a:t> next)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/>
              <a:t>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</a:t>
            </a:r>
            <a:r>
              <a:rPr lang="en-US" altLang="zh-CN" sz="2400" b="1" dirty="0" err="1"/>
              <a:t>S_symbol</a:t>
            </a:r>
            <a:r>
              <a:rPr lang="en-US" altLang="zh-CN" sz="2400" b="1" dirty="0"/>
              <a:t> s = </a:t>
            </a:r>
            <a:r>
              <a:rPr lang="en-US" altLang="zh-CN" sz="2400" b="1" dirty="0" err="1"/>
              <a:t>checked_malloc</a:t>
            </a:r>
            <a:r>
              <a:rPr lang="en-US" altLang="zh-CN" sz="2400" b="1" dirty="0"/>
              <a:t>(</a:t>
            </a:r>
            <a:r>
              <a:rPr lang="en-US" altLang="zh-CN" sz="2400" b="1" dirty="0" err="1"/>
              <a:t>sizeof</a:t>
            </a:r>
            <a:r>
              <a:rPr lang="en-US" altLang="zh-CN" sz="2400" b="1" dirty="0"/>
              <a:t>(*s));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s-&gt;name = name;  s-&gt;next = next;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return s;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/>
              <a:t>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400" b="1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 err="1">
                <a:solidFill>
                  <a:srgbClr val="0000CC"/>
                </a:solidFill>
              </a:rPr>
              <a:t>S_symbol</a:t>
            </a:r>
            <a:r>
              <a:rPr lang="en-US" altLang="zh-CN" sz="2400" b="1" dirty="0">
                <a:solidFill>
                  <a:srgbClr val="0000CC"/>
                </a:solidFill>
              </a:rPr>
              <a:t> </a:t>
            </a:r>
            <a:r>
              <a:rPr lang="en-US" altLang="zh-CN" sz="2400" b="1" dirty="0" err="1">
                <a:solidFill>
                  <a:srgbClr val="0000CC"/>
                </a:solidFill>
              </a:rPr>
              <a:t>S_symbol</a:t>
            </a:r>
            <a:r>
              <a:rPr lang="en-US" altLang="zh-CN" sz="2400" b="1" dirty="0">
                <a:solidFill>
                  <a:srgbClr val="0000CC"/>
                </a:solidFill>
              </a:rPr>
              <a:t> </a:t>
            </a:r>
            <a:r>
              <a:rPr lang="en-US" altLang="zh-CN" sz="2400" b="1" dirty="0"/>
              <a:t>(string name)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int index = </a:t>
            </a:r>
            <a:r>
              <a:rPr lang="en-US" altLang="zh-CN" sz="2400" b="1" dirty="0">
                <a:solidFill>
                  <a:srgbClr val="FF0000"/>
                </a:solidFill>
              </a:rPr>
              <a:t>hash(name)%SIZE</a:t>
            </a:r>
            <a:r>
              <a:rPr lang="en-US" altLang="zh-CN" sz="2400" b="1" dirty="0"/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</a:t>
            </a:r>
            <a:r>
              <a:rPr lang="en-US" altLang="zh-CN" sz="2400" b="1" dirty="0" err="1"/>
              <a:t>S_symbol</a:t>
            </a:r>
            <a:r>
              <a:rPr lang="en-US" altLang="zh-CN" sz="2400" b="1" dirty="0"/>
              <a:t> </a:t>
            </a:r>
            <a:r>
              <a:rPr lang="en-US" altLang="zh-CN" sz="2400" b="1" dirty="0" err="1"/>
              <a:t>syms</a:t>
            </a:r>
            <a:r>
              <a:rPr lang="en-US" altLang="zh-CN" sz="2400" b="1" dirty="0"/>
              <a:t> = </a:t>
            </a:r>
            <a:r>
              <a:rPr lang="en-US" altLang="zh-CN" sz="2400" b="1" dirty="0" err="1"/>
              <a:t>hashtable</a:t>
            </a:r>
            <a:r>
              <a:rPr lang="en-US" altLang="zh-CN" sz="2400" b="1" dirty="0"/>
              <a:t>[index], </a:t>
            </a:r>
            <a:r>
              <a:rPr lang="en-US" altLang="zh-CN" sz="2400" b="1" dirty="0" err="1"/>
              <a:t>sym</a:t>
            </a:r>
            <a:r>
              <a:rPr lang="en-US" altLang="zh-CN" sz="2400" b="1" dirty="0"/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400" b="1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for ( </a:t>
            </a:r>
            <a:r>
              <a:rPr lang="en-US" altLang="zh-CN" sz="2400" b="1" dirty="0" err="1"/>
              <a:t>sym</a:t>
            </a:r>
            <a:r>
              <a:rPr lang="en-US" altLang="zh-CN" sz="2400" b="1" dirty="0"/>
              <a:t> = </a:t>
            </a:r>
            <a:r>
              <a:rPr lang="en-US" altLang="zh-CN" sz="2400" b="1" dirty="0" err="1"/>
              <a:t>syms</a:t>
            </a:r>
            <a:r>
              <a:rPr lang="en-US" altLang="zh-CN" sz="2400" b="1" dirty="0"/>
              <a:t>; </a:t>
            </a:r>
            <a:r>
              <a:rPr lang="en-US" altLang="zh-CN" sz="2400" b="1" dirty="0" err="1"/>
              <a:t>sym</a:t>
            </a:r>
            <a:r>
              <a:rPr lang="en-US" altLang="zh-CN" sz="2400" b="1" dirty="0"/>
              <a:t>; </a:t>
            </a:r>
            <a:r>
              <a:rPr lang="en-US" altLang="zh-CN" sz="2400" b="1" dirty="0" err="1"/>
              <a:t>sym</a:t>
            </a:r>
            <a:r>
              <a:rPr lang="en-US" altLang="zh-CN" sz="2400" b="1" dirty="0"/>
              <a:t> = </a:t>
            </a:r>
            <a:r>
              <a:rPr lang="en-US" altLang="zh-CN" sz="2400" b="1" dirty="0" err="1"/>
              <a:t>sym</a:t>
            </a:r>
            <a:r>
              <a:rPr lang="en-US" altLang="zh-CN" sz="2400" b="1" dirty="0"/>
              <a:t>-&gt;next)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   if (0 == </a:t>
            </a:r>
            <a:r>
              <a:rPr lang="en-US" altLang="zh-CN" sz="2400" b="1" dirty="0" err="1"/>
              <a:t>strcmp</a:t>
            </a:r>
            <a:r>
              <a:rPr lang="en-US" altLang="zh-CN" sz="2400" b="1" dirty="0"/>
              <a:t>(</a:t>
            </a:r>
            <a:r>
              <a:rPr lang="en-US" altLang="zh-CN" sz="2400" b="1" dirty="0" err="1"/>
              <a:t>sym</a:t>
            </a:r>
            <a:r>
              <a:rPr lang="en-US" altLang="zh-CN" sz="2400" b="1" dirty="0"/>
              <a:t>-&gt;name, name)) return </a:t>
            </a:r>
            <a:r>
              <a:rPr lang="en-US" altLang="zh-CN" sz="2400" b="1" dirty="0" err="1"/>
              <a:t>sym</a:t>
            </a:r>
            <a:r>
              <a:rPr lang="en-US" altLang="zh-CN" sz="2400" b="1" dirty="0"/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400" b="1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</a:t>
            </a:r>
            <a:r>
              <a:rPr lang="en-US" altLang="zh-CN" sz="2400" b="1" dirty="0" err="1"/>
              <a:t>sym</a:t>
            </a:r>
            <a:r>
              <a:rPr lang="en-US" altLang="zh-CN" sz="2400" b="1" dirty="0"/>
              <a:t> = </a:t>
            </a:r>
            <a:r>
              <a:rPr lang="en-US" altLang="zh-CN" sz="2400" b="1" dirty="0" err="1"/>
              <a:t>mksymbol</a:t>
            </a:r>
            <a:r>
              <a:rPr lang="en-US" altLang="zh-CN" sz="2400" b="1" dirty="0"/>
              <a:t>(</a:t>
            </a:r>
            <a:r>
              <a:rPr lang="en-US" altLang="zh-CN" sz="2400" b="1" dirty="0" err="1"/>
              <a:t>name,syms</a:t>
            </a:r>
            <a:r>
              <a:rPr lang="en-US" altLang="zh-CN" sz="2400" b="1" dirty="0"/>
              <a:t>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</a:t>
            </a:r>
            <a:r>
              <a:rPr lang="en-US" altLang="zh-CN" sz="2400" b="1" dirty="0" err="1"/>
              <a:t>hashtable</a:t>
            </a:r>
            <a:r>
              <a:rPr lang="en-US" altLang="zh-CN" sz="2400" b="1" dirty="0"/>
              <a:t>[index] = </a:t>
            </a:r>
            <a:r>
              <a:rPr lang="en-US" altLang="zh-CN" sz="2400" b="1" dirty="0" err="1"/>
              <a:t>sym</a:t>
            </a:r>
            <a:r>
              <a:rPr lang="en-US" altLang="zh-CN" sz="2400" b="1" dirty="0"/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return </a:t>
            </a:r>
            <a:r>
              <a:rPr lang="en-US" altLang="zh-CN" sz="2400" b="1" dirty="0" err="1"/>
              <a:t>sym</a:t>
            </a:r>
            <a:r>
              <a:rPr lang="en-US" altLang="zh-CN" sz="2400" b="1" dirty="0"/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400" b="1" dirty="0"/>
              <a:t>}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33EBAD5-3865-4EA7-AB66-A6B8164BF0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48615"/>
            <a:ext cx="8229600" cy="706437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SYMBOLS  IN THE  Tiger COMPILER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A39599F6-9FF8-3769-EE6A-F930AF409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1665" y="1490007"/>
            <a:ext cx="7848052" cy="3746414"/>
          </a:xfrm>
          <a:ln w="19050">
            <a:solidFill>
              <a:srgbClr val="0000CC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string  </a:t>
            </a:r>
            <a:r>
              <a:rPr lang="en-US" altLang="zh-CN" sz="2000" b="1" dirty="0" err="1"/>
              <a:t>S_name</a:t>
            </a:r>
            <a:r>
              <a:rPr lang="en-US" altLang="zh-CN" sz="2000" b="1" dirty="0"/>
              <a:t> (</a:t>
            </a:r>
            <a:r>
              <a:rPr lang="en-US" altLang="zh-CN" sz="2000" b="1" dirty="0" err="1"/>
              <a:t>S_symbol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sym</a:t>
            </a:r>
            <a:r>
              <a:rPr lang="en-US" altLang="zh-CN" sz="2000" b="1" dirty="0"/>
              <a:t>) 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                                               return </a:t>
            </a:r>
            <a:r>
              <a:rPr lang="en-US" altLang="zh-CN" sz="2000" b="1" dirty="0" err="1"/>
              <a:t>sym</a:t>
            </a:r>
            <a:r>
              <a:rPr lang="en-US" altLang="zh-CN" sz="2000" b="1" dirty="0"/>
              <a:t>-&gt;name;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                                             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 err="1"/>
              <a:t>S_table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S_empty</a:t>
            </a:r>
            <a:r>
              <a:rPr lang="en-US" altLang="zh-CN" sz="2000" b="1" dirty="0"/>
              <a:t>(void) {return </a:t>
            </a:r>
            <a:r>
              <a:rPr lang="en-US" altLang="zh-CN" sz="2000" b="1" dirty="0" err="1"/>
              <a:t>TAB_empty</a:t>
            </a:r>
            <a:r>
              <a:rPr lang="en-US" altLang="zh-CN" sz="2000" b="1" dirty="0"/>
              <a:t>();}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void </a:t>
            </a:r>
            <a:r>
              <a:rPr lang="en-US" altLang="zh-CN" sz="2000" b="1" dirty="0" err="1"/>
              <a:t>S_enter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 t, </a:t>
            </a:r>
            <a:r>
              <a:rPr lang="en-US" altLang="zh-CN" sz="2000" b="1" dirty="0" err="1"/>
              <a:t>S_symbol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sym</a:t>
            </a:r>
            <a:r>
              <a:rPr lang="en-US" altLang="zh-CN" sz="2000" b="1" dirty="0"/>
              <a:t>, void *value){</a:t>
            </a:r>
            <a:r>
              <a:rPr lang="en-US" altLang="zh-CN" sz="2000" b="1" dirty="0" err="1"/>
              <a:t>TAB_enter</a:t>
            </a:r>
            <a:r>
              <a:rPr lang="en-US" altLang="zh-CN" sz="2000" b="1" dirty="0"/>
              <a:t>(t, </a:t>
            </a:r>
            <a:r>
              <a:rPr lang="en-US" altLang="zh-CN" sz="2000" b="1" dirty="0" err="1"/>
              <a:t>sym</a:t>
            </a:r>
            <a:r>
              <a:rPr lang="en-US" altLang="zh-CN" sz="2000" b="1" dirty="0"/>
              <a:t>, value);}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000" b="1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/>
              <a:t>void *</a:t>
            </a:r>
            <a:r>
              <a:rPr lang="en-US" altLang="zh-CN" sz="2000" b="1" dirty="0" err="1"/>
              <a:t>S_look</a:t>
            </a:r>
            <a:r>
              <a:rPr lang="en-US" altLang="zh-CN" sz="2000" b="1" dirty="0"/>
              <a:t>(</a:t>
            </a:r>
            <a:r>
              <a:rPr lang="en-US" altLang="zh-CN" sz="2000" b="1" dirty="0" err="1"/>
              <a:t>S_table</a:t>
            </a:r>
            <a:r>
              <a:rPr lang="en-US" altLang="zh-CN" sz="2000" b="1" dirty="0"/>
              <a:t> t, </a:t>
            </a:r>
            <a:r>
              <a:rPr lang="en-US" altLang="zh-CN" sz="2000" b="1" dirty="0" err="1"/>
              <a:t>S_symbol</a:t>
            </a:r>
            <a:r>
              <a:rPr lang="en-US" altLang="zh-CN" sz="2000" b="1" dirty="0"/>
              <a:t> </a:t>
            </a:r>
            <a:r>
              <a:rPr lang="en-US" altLang="zh-CN" sz="2000" b="1" dirty="0" err="1"/>
              <a:t>sym</a:t>
            </a:r>
            <a:r>
              <a:rPr lang="en-US" altLang="zh-CN" sz="2000" b="1" dirty="0"/>
              <a:t>) {return </a:t>
            </a:r>
            <a:r>
              <a:rPr lang="en-US" altLang="zh-CN" sz="2000" b="1" dirty="0" err="1"/>
              <a:t>TAB_look</a:t>
            </a:r>
            <a:r>
              <a:rPr lang="en-US" altLang="zh-CN" sz="2000" b="1" dirty="0"/>
              <a:t>(t, </a:t>
            </a:r>
            <a:r>
              <a:rPr lang="en-US" altLang="zh-CN" sz="2000" b="1" dirty="0" err="1"/>
              <a:t>sym</a:t>
            </a:r>
            <a:r>
              <a:rPr lang="en-US" altLang="zh-CN" sz="2000" b="1" dirty="0"/>
              <a:t>);}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800" b="1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zh-CN" sz="2800" b="1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93E4160-3E80-9A8B-8E5D-7338EBABB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48615"/>
            <a:ext cx="8229600" cy="706437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SYMBOLS  IN THE  Tiger COMPILER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E6B912A6-4FDF-E7BD-2A1F-184F115D88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1477" y="3541931"/>
            <a:ext cx="7560751" cy="3181212"/>
          </a:xfrm>
          <a:ln w="19050">
            <a:solidFill>
              <a:srgbClr val="0000CC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b="1" dirty="0"/>
              <a:t>static struct </a:t>
            </a:r>
            <a:r>
              <a:rPr lang="en-US" altLang="zh-CN" sz="2400" b="1" dirty="0" err="1"/>
              <a:t>S_symbol</a:t>
            </a:r>
            <a:r>
              <a:rPr lang="en-US" altLang="zh-CN" sz="2400" b="1" dirty="0"/>
              <a:t>_   </a:t>
            </a:r>
            <a:r>
              <a:rPr lang="en-US" altLang="zh-CN" sz="2400" b="1" dirty="0" err="1"/>
              <a:t>marksym</a:t>
            </a:r>
            <a:r>
              <a:rPr lang="en-US" altLang="zh-CN" sz="2400" b="1" dirty="0"/>
              <a:t> = {  “&lt;mark&gt;”, 0 };</a:t>
            </a:r>
          </a:p>
          <a:p>
            <a:pPr eaLnBrk="1" hangingPunct="1">
              <a:buFontTx/>
              <a:buNone/>
            </a:pPr>
            <a:endParaRPr lang="en-US" altLang="zh-CN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00CC"/>
                </a:solidFill>
              </a:rPr>
              <a:t>void </a:t>
            </a:r>
            <a:r>
              <a:rPr lang="en-US" altLang="zh-CN" sz="2400" b="1" dirty="0" err="1">
                <a:solidFill>
                  <a:srgbClr val="0000CC"/>
                </a:solidFill>
              </a:rPr>
              <a:t>S_beginScope</a:t>
            </a:r>
            <a:r>
              <a:rPr lang="en-US" altLang="zh-CN" sz="2400" b="1" dirty="0">
                <a:solidFill>
                  <a:srgbClr val="0000CC"/>
                </a:solidFill>
              </a:rPr>
              <a:t> </a:t>
            </a:r>
            <a:r>
              <a:rPr lang="en-US" altLang="zh-CN" sz="2400" b="1" dirty="0"/>
              <a:t>( </a:t>
            </a:r>
            <a:r>
              <a:rPr lang="en-US" altLang="zh-CN" sz="2400" b="1" dirty="0" err="1"/>
              <a:t>S_table</a:t>
            </a:r>
            <a:r>
              <a:rPr lang="en-US" altLang="zh-CN" sz="2400" b="1" dirty="0"/>
              <a:t>  t)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{ </a:t>
            </a:r>
            <a:r>
              <a:rPr lang="en-US" altLang="zh-CN" sz="2400" b="1" dirty="0" err="1"/>
              <a:t>S_enter</a:t>
            </a:r>
            <a:r>
              <a:rPr lang="en-US" altLang="zh-CN" sz="2400" b="1" dirty="0"/>
              <a:t>(t, &amp;</a:t>
            </a:r>
            <a:r>
              <a:rPr lang="en-US" altLang="zh-CN" sz="2400" b="1" dirty="0" err="1"/>
              <a:t>marksym</a:t>
            </a:r>
            <a:r>
              <a:rPr lang="en-US" altLang="zh-CN" sz="2400" b="1" dirty="0"/>
              <a:t>, NULL);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2400" b="1" dirty="0">
              <a:solidFill>
                <a:srgbClr val="0000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>
                <a:solidFill>
                  <a:srgbClr val="0000CC"/>
                </a:solidFill>
              </a:rPr>
              <a:t>void </a:t>
            </a:r>
            <a:r>
              <a:rPr lang="en-US" altLang="zh-CN" sz="2400" b="1" dirty="0" err="1">
                <a:solidFill>
                  <a:srgbClr val="0000CC"/>
                </a:solidFill>
              </a:rPr>
              <a:t>S_endScope</a:t>
            </a:r>
            <a:r>
              <a:rPr lang="en-US" altLang="zh-CN" sz="2400" b="1" dirty="0"/>
              <a:t>( </a:t>
            </a:r>
            <a:r>
              <a:rPr lang="en-US" altLang="zh-CN" sz="2400" b="1" dirty="0" err="1"/>
              <a:t>S_table</a:t>
            </a:r>
            <a:r>
              <a:rPr lang="en-US" altLang="zh-CN" sz="2400" b="1" dirty="0"/>
              <a:t> t)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 </a:t>
            </a:r>
            <a:r>
              <a:rPr lang="en-US" altLang="zh-CN" sz="2400" b="1" dirty="0" err="1"/>
              <a:t>S_symbol</a:t>
            </a:r>
            <a:r>
              <a:rPr lang="en-US" altLang="zh-CN" sz="2400" b="1" dirty="0"/>
              <a:t> 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/>
              <a:t>     do  s= </a:t>
            </a:r>
            <a:r>
              <a:rPr lang="en-US" altLang="zh-CN" sz="2400" b="1" dirty="0" err="1"/>
              <a:t>TAB_pop</a:t>
            </a:r>
            <a:r>
              <a:rPr lang="en-US" altLang="zh-CN" sz="2400" b="1" dirty="0"/>
              <a:t>(t); while (s != &amp;</a:t>
            </a:r>
            <a:r>
              <a:rPr lang="en-US" altLang="zh-CN" sz="2400" b="1" dirty="0" err="1"/>
              <a:t>marksym</a:t>
            </a:r>
            <a:r>
              <a:rPr lang="en-US" altLang="zh-CN" sz="2400" b="1" dirty="0"/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2400" b="1" dirty="0"/>
              <a:t>}</a:t>
            </a:r>
            <a:endParaRPr lang="en-US" altLang="zh-CN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5DD91B2-ECBD-EB39-9E7E-D8E24998BA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48615"/>
            <a:ext cx="8229600" cy="706437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SYMBOLS  IN THE  Tiger COMPILER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3711BFF9-A986-B481-7CEB-3EEADBFB7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51" y="914764"/>
            <a:ext cx="7702677" cy="2627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666750" indent="-666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chemeClr val="tx2"/>
                </a:solidFill>
              </a:rPr>
              <a:t>Use </a:t>
            </a:r>
            <a:r>
              <a:rPr lang="en-US" altLang="zh-CN" sz="2400" b="1" dirty="0">
                <a:solidFill>
                  <a:srgbClr val="FF0000"/>
                </a:solidFill>
              </a:rPr>
              <a:t>destructive-update </a:t>
            </a:r>
            <a:r>
              <a:rPr lang="en-US" altLang="zh-CN" sz="2400" b="1" dirty="0">
                <a:solidFill>
                  <a:schemeClr val="tx2"/>
                </a:solidFill>
              </a:rPr>
              <a:t>environment:</a:t>
            </a:r>
          </a:p>
          <a:p>
            <a:pPr marL="447675" indent="-447675"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 err="1">
                <a:solidFill>
                  <a:srgbClr val="0000CC"/>
                </a:solidFill>
              </a:rPr>
              <a:t>S_beginScope</a:t>
            </a:r>
            <a:r>
              <a:rPr lang="en-US" altLang="zh-CN" sz="2400" b="1" dirty="0">
                <a:solidFill>
                  <a:srgbClr val="0000CC"/>
                </a:solidFill>
              </a:rPr>
              <a:t>: </a:t>
            </a:r>
            <a:r>
              <a:rPr lang="en-US" altLang="zh-CN" sz="2400" b="1" dirty="0"/>
              <a:t>remembers the current state of the table</a:t>
            </a:r>
          </a:p>
          <a:p>
            <a:pPr marL="447675" indent="-447675"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 err="1">
                <a:solidFill>
                  <a:srgbClr val="0000CC"/>
                </a:solidFill>
              </a:rPr>
              <a:t>S_endScope</a:t>
            </a:r>
            <a:r>
              <a:rPr lang="en-US" altLang="zh-CN" sz="2400" b="1" dirty="0">
                <a:solidFill>
                  <a:srgbClr val="0000CC"/>
                </a:solidFill>
              </a:rPr>
              <a:t>: </a:t>
            </a:r>
            <a:r>
              <a:rPr lang="en-US" altLang="zh-CN" sz="2400" b="1" dirty="0">
                <a:solidFill>
                  <a:schemeClr val="tx2"/>
                </a:solidFill>
              </a:rPr>
              <a:t>restores the table to where it was at the most recent </a:t>
            </a:r>
            <a:r>
              <a:rPr lang="en-US" altLang="zh-CN" sz="2400" b="1" dirty="0" err="1">
                <a:solidFill>
                  <a:schemeClr val="tx2"/>
                </a:solidFill>
              </a:rPr>
              <a:t>beginScope</a:t>
            </a:r>
            <a:r>
              <a:rPr lang="en-US" altLang="zh-CN" sz="2400" b="1" dirty="0">
                <a:solidFill>
                  <a:schemeClr val="tx2"/>
                </a:solidFill>
              </a:rPr>
              <a:t> that has not already been ended.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4">
            <a:extLst>
              <a:ext uri="{FF2B5EF4-FFF2-40B4-BE49-F238E27FC236}">
                <a16:creationId xmlns:a16="http://schemas.microsoft.com/office/drawing/2014/main" id="{01698C06-81B8-38F9-9C18-B69AA9099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3575" y="1285530"/>
            <a:ext cx="8229600" cy="5068887"/>
          </a:xfrm>
          <a:noFill/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zh-CN" sz="2400" b="1" dirty="0">
                <a:solidFill>
                  <a:srgbClr val="0000CC"/>
                </a:solidFill>
              </a:rPr>
              <a:t>Auxiliary </a:t>
            </a:r>
            <a:r>
              <a:rPr lang="en-US" altLang="zh-CN" sz="2400" b="1" dirty="0">
                <a:solidFill>
                  <a:srgbClr val="FF0000"/>
                </a:solidFill>
              </a:rPr>
              <a:t>stack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/>
              <a:t>Showing in what order the symbols  were “pushed” into the symbol table.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/>
              <a:t>As each symbol is popped, the head binding in its bucket is removed.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altLang="zh-CN" sz="2400" b="1" dirty="0"/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zh-CN" sz="2400" b="1" dirty="0">
                <a:solidFill>
                  <a:srgbClr val="0000CC"/>
                </a:solidFill>
              </a:rPr>
              <a:t>A global variable </a:t>
            </a:r>
            <a:r>
              <a:rPr lang="en-US" altLang="zh-CN" sz="2400" b="1" dirty="0">
                <a:solidFill>
                  <a:srgbClr val="FF0000"/>
                </a:solidFill>
              </a:rPr>
              <a:t>TOP</a:t>
            </a:r>
            <a:r>
              <a:rPr lang="en-US" altLang="zh-CN" sz="2000" b="1" dirty="0"/>
              <a:t> </a:t>
            </a:r>
          </a:p>
          <a:p>
            <a:pPr eaLnBrk="1" hangingPunct="1">
              <a:lnSpc>
                <a:spcPct val="110000"/>
              </a:lnSpc>
              <a:buSzPct val="120000"/>
            </a:pPr>
            <a:r>
              <a:rPr lang="en-US" altLang="zh-CN" sz="2000" b="1" dirty="0"/>
              <a:t> </a:t>
            </a:r>
            <a:r>
              <a:rPr lang="en-US" altLang="zh-CN" sz="2400" b="1" dirty="0"/>
              <a:t>showing the most recent Symbol bound in the table.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/>
              <a:t> “pushing”: copy TOP into the </a:t>
            </a:r>
            <a:r>
              <a:rPr lang="en-US" altLang="zh-CN" sz="2400" b="1" dirty="0" err="1"/>
              <a:t>prevtop</a:t>
            </a:r>
            <a:r>
              <a:rPr lang="en-US" altLang="zh-CN" sz="2400" b="1" dirty="0"/>
              <a:t> field of the Binder.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/>
              <a:t>"stack" is threaded through the binders.</a:t>
            </a:r>
          </a:p>
          <a:p>
            <a:pPr eaLnBrk="1" hangingPunct="1">
              <a:lnSpc>
                <a:spcPct val="110000"/>
              </a:lnSpc>
              <a:buSzPct val="115000"/>
              <a:buFont typeface="Wingdings" panose="05000000000000000000" pitchFamily="2" charset="2"/>
              <a:buChar char="§"/>
            </a:pPr>
            <a:endParaRPr lang="en-US" altLang="zh-CN" sz="2400" b="1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4999C94-EED6-A8A1-1607-DDF4D4EE7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48615"/>
            <a:ext cx="8229600" cy="706437"/>
          </a:xfrm>
        </p:spPr>
        <p:txBody>
          <a:bodyPr/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SYMBOLS  IN THE  Tiger COMPILER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35843">
            <a:extLst>
              <a:ext uri="{FF2B5EF4-FFF2-40B4-BE49-F238E27FC236}">
                <a16:creationId xmlns:a16="http://schemas.microsoft.com/office/drawing/2014/main" id="{B40D6268-98F7-1C6F-5329-49A03EC9536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 of Chapter 5(1)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5123">
            <a:extLst>
              <a:ext uri="{FF2B5EF4-FFF2-40B4-BE49-F238E27FC236}">
                <a16:creationId xmlns:a16="http://schemas.microsoft.com/office/drawing/2014/main" id="{1FD0AABF-48BE-B540-D73B-93BFD1AEAA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SEMANTIC ANALYSIS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46DC80BA-AC41-0B2B-5C14-8FE1EF73AFA4}"/>
              </a:ext>
            </a:extLst>
          </p:cNvPr>
          <p:cNvSpPr txBox="1">
            <a:spLocks noChangeArrowheads="1"/>
          </p:cNvSpPr>
          <p:nvPr/>
        </p:nvSpPr>
        <p:spPr>
          <a:xfrm>
            <a:off x="808346" y="1532907"/>
            <a:ext cx="7601170" cy="29193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00CC"/>
              </a:buClr>
              <a:buSzPct val="150000"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Connect 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variable </a:t>
            </a:r>
            <a:r>
              <a:rPr lang="en-US" altLang="zh-CN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to their </a:t>
            </a:r>
            <a:r>
              <a:rPr lang="en-US" altLang="zh-CN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uses</a:t>
            </a:r>
            <a:r>
              <a:rPr lang="zh-CN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；</a:t>
            </a:r>
            <a:endParaRPr lang="en-US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00CC"/>
              </a:buClr>
              <a:buSzPct val="150000"/>
              <a:buNone/>
            </a:pPr>
            <a:endParaRPr lang="en-US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00CC"/>
              </a:buClr>
              <a:buSzPct val="150000"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Check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 if each expression has a </a:t>
            </a:r>
            <a:r>
              <a:rPr lang="en-US" altLang="zh-CN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 type</a:t>
            </a:r>
            <a:r>
              <a:rPr lang="zh-CN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；</a:t>
            </a:r>
            <a:endParaRPr lang="en-US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0000CC"/>
              </a:buClr>
              <a:buSzPct val="150000"/>
              <a:buNone/>
            </a:pPr>
            <a:endParaRPr lang="en-US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>
              <a:buClr>
                <a:srgbClr val="0000CC"/>
              </a:buClr>
              <a:buSzPct val="150000"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Translates 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zh-CN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syntax 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simpler representation </a:t>
            </a:r>
            <a:r>
              <a:rPr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suitable for generating machine code.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08E7AC6-96BA-5A71-B0CB-0D86A9BB5AC7}"/>
              </a:ext>
            </a:extLst>
          </p:cNvPr>
          <p:cNvSpPr txBox="1"/>
          <p:nvPr/>
        </p:nvSpPr>
        <p:spPr>
          <a:xfrm>
            <a:off x="479309" y="467243"/>
            <a:ext cx="5661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task of semantic analysis</a:t>
            </a:r>
            <a:endParaRPr lang="zh-CN" alt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944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5123">
            <a:extLst>
              <a:ext uri="{FF2B5EF4-FFF2-40B4-BE49-F238E27FC236}">
                <a16:creationId xmlns:a16="http://schemas.microsoft.com/office/drawing/2014/main" id="{087D28DC-0720-83D6-F0CA-D50B778BD47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5.1 Symbol Table</a:t>
            </a:r>
          </a:p>
        </p:txBody>
      </p:sp>
      <p:sp>
        <p:nvSpPr>
          <p:cNvPr id="6147" name="副标题 5124">
            <a:extLst>
              <a:ext uri="{FF2B5EF4-FFF2-40B4-BE49-F238E27FC236}">
                <a16:creationId xmlns:a16="http://schemas.microsoft.com/office/drawing/2014/main" id="{2AF242C1-B3CD-20FF-3B26-4B605E8457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89499"/>
            <a:ext cx="6858000" cy="77913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Maintenance of symbol tables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mapping identifiers 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to their 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locations</a:t>
            </a:r>
            <a:endParaRPr lang="zh-CN" alt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E8C5724-A55C-4DB7-44D9-18AF03CA93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6087" y="374651"/>
            <a:ext cx="4619293" cy="63341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Environment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F9584C5-2F4C-1D57-33A0-8F0E179757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4841" y="1009529"/>
            <a:ext cx="5822106" cy="979487"/>
          </a:xfrm>
        </p:spPr>
        <p:txBody>
          <a:bodyPr/>
          <a:lstStyle/>
          <a:p>
            <a:pPr marL="173038" indent="-173038" eaLnBrk="1" hangingPunct="1">
              <a:lnSpc>
                <a:spcPct val="90000"/>
              </a:lnSpc>
            </a:pPr>
            <a:r>
              <a:rPr lang="en-US" altLang="zh-CN" sz="2400" b="1" dirty="0"/>
              <a:t>An environment is </a:t>
            </a:r>
            <a:r>
              <a:rPr lang="en-US" altLang="zh-CN" sz="2400" b="1" dirty="0">
                <a:solidFill>
                  <a:srgbClr val="FF0000"/>
                </a:solidFill>
              </a:rPr>
              <a:t>a set of </a:t>
            </a:r>
            <a:r>
              <a:rPr lang="en-US" altLang="zh-CN" sz="2400" b="1" i="1" dirty="0">
                <a:solidFill>
                  <a:srgbClr val="FF0000"/>
                </a:solidFill>
              </a:rPr>
              <a:t>bindings</a:t>
            </a:r>
            <a:r>
              <a:rPr lang="en-US" altLang="zh-CN" sz="2400" b="1" dirty="0">
                <a:solidFill>
                  <a:srgbClr val="FF0000"/>
                </a:solidFill>
              </a:rPr>
              <a:t> </a:t>
            </a:r>
          </a:p>
          <a:p>
            <a:pPr marL="742950" lvl="1" indent="-34290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zh-CN" sz="2000" b="1" dirty="0">
                <a:solidFill>
                  <a:srgbClr val="FF0000"/>
                </a:solidFill>
              </a:rPr>
              <a:t> </a:t>
            </a:r>
            <a:r>
              <a:rPr lang="en-US" altLang="zh-CN" sz="2000" b="1" dirty="0"/>
              <a:t>denoted by the ↦ arrow</a:t>
            </a:r>
            <a:r>
              <a:rPr lang="en-US" altLang="zh-CN" sz="2000" dirty="0"/>
              <a:t> </a:t>
            </a:r>
          </a:p>
        </p:txBody>
      </p:sp>
      <p:sp>
        <p:nvSpPr>
          <p:cNvPr id="7172" name="Rectangle 5">
            <a:extLst>
              <a:ext uri="{FF2B5EF4-FFF2-40B4-BE49-F238E27FC236}">
                <a16:creationId xmlns:a16="http://schemas.microsoft.com/office/drawing/2014/main" id="{F8646C27-FE0A-2E83-4DDF-A8173055E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2324100"/>
            <a:ext cx="4826000" cy="304800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function f( a:int ,</a:t>
            </a:r>
            <a:r>
              <a:rPr lang="en-US" altLang="zh-CN" sz="2400" b="1" dirty="0" err="1"/>
              <a:t>b:int</a:t>
            </a:r>
            <a:r>
              <a:rPr lang="en-US" altLang="zh-CN" sz="2400" b="1" dirty="0"/>
              <a:t>, c:int) =</a:t>
            </a:r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{  </a:t>
            </a:r>
            <a:r>
              <a:rPr lang="en-US" altLang="zh-CN" sz="2400" b="1" dirty="0" err="1"/>
              <a:t>print_int</a:t>
            </a:r>
            <a:r>
              <a:rPr lang="en-US" altLang="zh-CN" sz="2400" b="1" dirty="0"/>
              <a:t> (</a:t>
            </a:r>
            <a:r>
              <a:rPr lang="en-US" altLang="zh-CN" sz="2400" b="1" dirty="0" err="1"/>
              <a:t>a+c</a:t>
            </a:r>
            <a:r>
              <a:rPr lang="en-US" altLang="zh-CN" sz="2400" b="1" dirty="0"/>
              <a:t>);</a:t>
            </a:r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    let var j:= </a:t>
            </a:r>
            <a:r>
              <a:rPr lang="en-US" altLang="zh-CN" sz="2400" b="1" dirty="0" err="1"/>
              <a:t>a+b</a:t>
            </a:r>
            <a:endParaRPr lang="en-US" altLang="zh-CN" sz="2400" b="1" dirty="0"/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       var a:= “hello”</a:t>
            </a:r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    in print(a);  </a:t>
            </a:r>
            <a:r>
              <a:rPr lang="en-US" altLang="zh-CN" sz="2400" b="1" dirty="0" err="1"/>
              <a:t>print_int</a:t>
            </a:r>
            <a:r>
              <a:rPr lang="en-US" altLang="zh-CN" sz="2400" b="1" dirty="0"/>
              <a:t>(j)</a:t>
            </a:r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    end;</a:t>
            </a:r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   </a:t>
            </a:r>
            <a:r>
              <a:rPr lang="en-US" altLang="zh-CN" sz="2400" b="1" dirty="0" err="1"/>
              <a:t>print_int</a:t>
            </a:r>
            <a:r>
              <a:rPr lang="en-US" altLang="zh-CN" sz="2400" b="1" dirty="0"/>
              <a:t>(b)</a:t>
            </a:r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 }</a:t>
            </a:r>
          </a:p>
        </p:txBody>
      </p:sp>
      <p:sp>
        <p:nvSpPr>
          <p:cNvPr id="7173" name="Rectangle 6">
            <a:extLst>
              <a:ext uri="{FF2B5EF4-FFF2-40B4-BE49-F238E27FC236}">
                <a16:creationId xmlns:a16="http://schemas.microsoft.com/office/drawing/2014/main" id="{267C1C92-1D2C-6214-2680-D57C8372A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2133600"/>
            <a:ext cx="4176712" cy="1225550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 line 1:</a:t>
            </a:r>
          </a:p>
          <a:p>
            <a:pPr eaLnBrk="1" hangingPunct="1"/>
            <a:r>
              <a:rPr lang="en-US" altLang="zh-CN" sz="2400" b="1"/>
              <a:t> </a:t>
            </a:r>
            <a:r>
              <a:rPr lang="en-US" altLang="zh-CN" sz="2400" b="1">
                <a:sym typeface="Symbol" panose="05050102010706020507" pitchFamily="18" charset="2"/>
              </a:rPr>
              <a:t></a:t>
            </a:r>
            <a:r>
              <a:rPr lang="en-US" altLang="zh-CN" sz="2400" b="1"/>
              <a:t>1 equal to </a:t>
            </a:r>
            <a:r>
              <a:rPr lang="en-US" altLang="zh-CN" sz="2400" b="1">
                <a:sym typeface="Symbol" panose="05050102010706020507" pitchFamily="18" charset="2"/>
              </a:rPr>
              <a:t></a:t>
            </a:r>
            <a:r>
              <a:rPr lang="en-US" altLang="zh-CN"/>
              <a:t> </a:t>
            </a:r>
            <a:r>
              <a:rPr lang="en-US" altLang="zh-CN" sz="2400" b="1"/>
              <a:t>0 + {a ↦ int, b ↦ int, c ↦ int} </a:t>
            </a:r>
          </a:p>
        </p:txBody>
      </p:sp>
      <p:sp>
        <p:nvSpPr>
          <p:cNvPr id="7174" name="Rectangle 7">
            <a:extLst>
              <a:ext uri="{FF2B5EF4-FFF2-40B4-BE49-F238E27FC236}">
                <a16:creationId xmlns:a16="http://schemas.microsoft.com/office/drawing/2014/main" id="{2B32C39D-C1A8-1E11-0FBD-36593A5E2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3458459"/>
            <a:ext cx="4176712" cy="86042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 line 3:</a:t>
            </a:r>
          </a:p>
          <a:p>
            <a:pPr eaLnBrk="1" hangingPunct="1"/>
            <a:r>
              <a:rPr lang="en-US" altLang="zh-CN" sz="2400" b="1"/>
              <a:t> the table </a:t>
            </a:r>
            <a:r>
              <a:rPr lang="en-US" altLang="zh-CN" sz="2400" b="1">
                <a:sym typeface="Symbol" panose="05050102010706020507" pitchFamily="18" charset="2"/>
              </a:rPr>
              <a:t></a:t>
            </a:r>
            <a:r>
              <a:rPr lang="en-US" altLang="zh-CN"/>
              <a:t> </a:t>
            </a:r>
            <a:r>
              <a:rPr lang="en-US" altLang="zh-CN" sz="2400" b="1"/>
              <a:t>2 = </a:t>
            </a:r>
            <a:r>
              <a:rPr lang="en-US" altLang="zh-CN" sz="2400" b="1">
                <a:sym typeface="Symbol" panose="05050102010706020507" pitchFamily="18" charset="2"/>
              </a:rPr>
              <a:t></a:t>
            </a:r>
            <a:r>
              <a:rPr lang="en-US" altLang="zh-CN"/>
              <a:t> </a:t>
            </a:r>
            <a:r>
              <a:rPr lang="en-US" altLang="zh-CN" sz="2400" b="1"/>
              <a:t>1 + {j ↦ int} </a:t>
            </a:r>
          </a:p>
        </p:txBody>
      </p:sp>
      <p:sp>
        <p:nvSpPr>
          <p:cNvPr id="7175" name="Rectangle 8">
            <a:extLst>
              <a:ext uri="{FF2B5EF4-FFF2-40B4-BE49-F238E27FC236}">
                <a16:creationId xmlns:a16="http://schemas.microsoft.com/office/drawing/2014/main" id="{49E51005-AA1A-3911-C8FA-E2EFFD9BD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484687"/>
            <a:ext cx="4176712" cy="1225550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 line 4:</a:t>
            </a:r>
          </a:p>
          <a:p>
            <a:pPr eaLnBrk="1" hangingPunct="1"/>
            <a:r>
              <a:rPr lang="en-US" altLang="zh-CN" sz="2400" b="1"/>
              <a:t> the table </a:t>
            </a:r>
            <a:r>
              <a:rPr lang="en-US" altLang="zh-CN" sz="2400" b="1">
                <a:sym typeface="Symbol" panose="05050102010706020507" pitchFamily="18" charset="2"/>
              </a:rPr>
              <a:t></a:t>
            </a:r>
            <a:r>
              <a:rPr lang="en-US" altLang="zh-CN"/>
              <a:t> </a:t>
            </a:r>
            <a:r>
              <a:rPr lang="en-US" altLang="zh-CN" sz="2400" b="1"/>
              <a:t>3 = </a:t>
            </a:r>
            <a:r>
              <a:rPr lang="en-US" altLang="zh-CN" sz="2400" b="1">
                <a:sym typeface="Symbol" panose="05050102010706020507" pitchFamily="18" charset="2"/>
              </a:rPr>
              <a:t></a:t>
            </a:r>
            <a:r>
              <a:rPr lang="en-US" altLang="zh-CN"/>
              <a:t> </a:t>
            </a:r>
            <a:r>
              <a:rPr lang="en-US" altLang="zh-CN" sz="2400" b="1"/>
              <a:t>2 + {a ↦ string} </a:t>
            </a:r>
          </a:p>
        </p:txBody>
      </p:sp>
      <p:sp>
        <p:nvSpPr>
          <p:cNvPr id="7176" name="TextBox 1">
            <a:extLst>
              <a:ext uri="{FF2B5EF4-FFF2-40B4-BE49-F238E27FC236}">
                <a16:creationId xmlns:a16="http://schemas.microsoft.com/office/drawing/2014/main" id="{BF3B1ACA-4FB8-8B9A-2927-695E11344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007" y="6021386"/>
            <a:ext cx="65160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 b="1" dirty="0">
                <a:solidFill>
                  <a:srgbClr val="FF0000"/>
                </a:solidFill>
              </a:rPr>
              <a:t>Scope: </a:t>
            </a:r>
            <a:r>
              <a:rPr lang="en-US" altLang="zh-CN" sz="2400" b="1" dirty="0"/>
              <a:t>where the identifiers are visible 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E8C5724-A55C-4DB7-44D9-18AF03CA93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6087" y="374651"/>
            <a:ext cx="4414837" cy="63341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Environment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F9584C5-2F4C-1D57-33A0-8F0E179757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4841" y="1009529"/>
            <a:ext cx="5822106" cy="979487"/>
          </a:xfrm>
        </p:spPr>
        <p:txBody>
          <a:bodyPr/>
          <a:lstStyle/>
          <a:p>
            <a:pPr marL="173038" indent="-173038" eaLnBrk="1" hangingPunct="1">
              <a:lnSpc>
                <a:spcPct val="90000"/>
              </a:lnSpc>
            </a:pPr>
            <a:r>
              <a:rPr lang="en-US" altLang="zh-CN" sz="2400" b="1" dirty="0"/>
              <a:t>An environment is </a:t>
            </a:r>
            <a:r>
              <a:rPr lang="en-US" altLang="zh-CN" sz="2400" b="1" dirty="0">
                <a:solidFill>
                  <a:srgbClr val="FF0000"/>
                </a:solidFill>
              </a:rPr>
              <a:t>a set of </a:t>
            </a:r>
            <a:r>
              <a:rPr lang="en-US" altLang="zh-CN" sz="2400" b="1" i="1" dirty="0">
                <a:solidFill>
                  <a:srgbClr val="FF0000"/>
                </a:solidFill>
              </a:rPr>
              <a:t>bindings</a:t>
            </a:r>
            <a:r>
              <a:rPr lang="en-US" altLang="zh-CN" sz="2400" b="1" dirty="0">
                <a:solidFill>
                  <a:srgbClr val="FF0000"/>
                </a:solidFill>
              </a:rPr>
              <a:t> </a:t>
            </a:r>
          </a:p>
          <a:p>
            <a:pPr marL="742950" lvl="1" indent="-34290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zh-CN" sz="2000" b="1" dirty="0">
                <a:solidFill>
                  <a:srgbClr val="FF0000"/>
                </a:solidFill>
              </a:rPr>
              <a:t> </a:t>
            </a:r>
            <a:r>
              <a:rPr lang="en-US" altLang="zh-CN" sz="2000" b="1" dirty="0"/>
              <a:t>denoted by the ↦ arrow</a:t>
            </a:r>
            <a:r>
              <a:rPr lang="en-US" altLang="zh-CN" sz="2000" dirty="0"/>
              <a:t> </a:t>
            </a:r>
          </a:p>
        </p:txBody>
      </p:sp>
      <p:sp>
        <p:nvSpPr>
          <p:cNvPr id="7172" name="Rectangle 5">
            <a:extLst>
              <a:ext uri="{FF2B5EF4-FFF2-40B4-BE49-F238E27FC236}">
                <a16:creationId xmlns:a16="http://schemas.microsoft.com/office/drawing/2014/main" id="{F8646C27-FE0A-2E83-4DDF-A8173055E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" y="2324100"/>
            <a:ext cx="4826000" cy="304800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function f( a:int ,</a:t>
            </a:r>
            <a:r>
              <a:rPr lang="en-US" altLang="zh-CN" sz="2400" b="1" dirty="0" err="1"/>
              <a:t>b:int</a:t>
            </a:r>
            <a:r>
              <a:rPr lang="en-US" altLang="zh-CN" sz="2400" b="1" dirty="0"/>
              <a:t>, c:int) =</a:t>
            </a:r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{  </a:t>
            </a:r>
            <a:r>
              <a:rPr lang="en-US" altLang="zh-CN" sz="2400" b="1" dirty="0" err="1"/>
              <a:t>print_int</a:t>
            </a:r>
            <a:r>
              <a:rPr lang="en-US" altLang="zh-CN" sz="2400" b="1" dirty="0"/>
              <a:t> (</a:t>
            </a:r>
            <a:r>
              <a:rPr lang="en-US" altLang="zh-CN" sz="2400" b="1" dirty="0" err="1"/>
              <a:t>a+c</a:t>
            </a:r>
            <a:r>
              <a:rPr lang="en-US" altLang="zh-CN" sz="2400" b="1" dirty="0"/>
              <a:t>);</a:t>
            </a:r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    let var j:= </a:t>
            </a:r>
            <a:r>
              <a:rPr lang="en-US" altLang="zh-CN" sz="2400" b="1" dirty="0" err="1"/>
              <a:t>a+b</a:t>
            </a:r>
            <a:endParaRPr lang="en-US" altLang="zh-CN" sz="2400" b="1" dirty="0"/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       var a:= “hello”</a:t>
            </a:r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    in print(a);  </a:t>
            </a:r>
            <a:r>
              <a:rPr lang="en-US" altLang="zh-CN" sz="2400" b="1" dirty="0" err="1"/>
              <a:t>print_int</a:t>
            </a:r>
            <a:r>
              <a:rPr lang="en-US" altLang="zh-CN" sz="2400" b="1" dirty="0"/>
              <a:t>(j)</a:t>
            </a:r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    end;</a:t>
            </a:r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   </a:t>
            </a:r>
            <a:r>
              <a:rPr lang="en-US" altLang="zh-CN" sz="2400" b="1" dirty="0" err="1"/>
              <a:t>print_int</a:t>
            </a:r>
            <a:r>
              <a:rPr lang="en-US" altLang="zh-CN" sz="2400" b="1" dirty="0"/>
              <a:t>(b)</a:t>
            </a:r>
          </a:p>
          <a:p>
            <a:pPr eaLnBrk="1" hangingPunct="1">
              <a:buFontTx/>
              <a:buAutoNum type="arabicPeriod"/>
            </a:pPr>
            <a:r>
              <a:rPr lang="en-US" altLang="zh-CN" sz="2400" b="1" dirty="0"/>
              <a:t>    }</a:t>
            </a:r>
          </a:p>
        </p:txBody>
      </p:sp>
      <p:sp>
        <p:nvSpPr>
          <p:cNvPr id="7173" name="Rectangle 6">
            <a:extLst>
              <a:ext uri="{FF2B5EF4-FFF2-40B4-BE49-F238E27FC236}">
                <a16:creationId xmlns:a16="http://schemas.microsoft.com/office/drawing/2014/main" id="{267C1C92-1D2C-6214-2680-D57C8372A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2133600"/>
            <a:ext cx="4176712" cy="1225550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 line 1:</a:t>
            </a:r>
          </a:p>
          <a:p>
            <a:pPr eaLnBrk="1" hangingPunct="1"/>
            <a:r>
              <a:rPr lang="en-US" altLang="zh-CN" sz="2400" b="1"/>
              <a:t> </a:t>
            </a:r>
            <a:r>
              <a:rPr lang="en-US" altLang="zh-CN" sz="2400" b="1">
                <a:sym typeface="Symbol" panose="05050102010706020507" pitchFamily="18" charset="2"/>
              </a:rPr>
              <a:t></a:t>
            </a:r>
            <a:r>
              <a:rPr lang="en-US" altLang="zh-CN" sz="2400" b="1"/>
              <a:t>1 equal to </a:t>
            </a:r>
            <a:r>
              <a:rPr lang="en-US" altLang="zh-CN" sz="2400" b="1">
                <a:sym typeface="Symbol" panose="05050102010706020507" pitchFamily="18" charset="2"/>
              </a:rPr>
              <a:t></a:t>
            </a:r>
            <a:r>
              <a:rPr lang="en-US" altLang="zh-CN"/>
              <a:t> </a:t>
            </a:r>
            <a:r>
              <a:rPr lang="en-US" altLang="zh-CN" sz="2400" b="1"/>
              <a:t>0 + {a ↦ int, b ↦ int, c ↦ int} </a:t>
            </a:r>
          </a:p>
        </p:txBody>
      </p:sp>
      <p:sp>
        <p:nvSpPr>
          <p:cNvPr id="7174" name="Rectangle 7">
            <a:extLst>
              <a:ext uri="{FF2B5EF4-FFF2-40B4-BE49-F238E27FC236}">
                <a16:creationId xmlns:a16="http://schemas.microsoft.com/office/drawing/2014/main" id="{2B32C39D-C1A8-1E11-0FBD-36593A5E2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3458459"/>
            <a:ext cx="4176712" cy="86042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 line 3:</a:t>
            </a:r>
          </a:p>
          <a:p>
            <a:pPr eaLnBrk="1" hangingPunct="1"/>
            <a:r>
              <a:rPr lang="en-US" altLang="zh-CN" sz="2400" b="1"/>
              <a:t> the table </a:t>
            </a:r>
            <a:r>
              <a:rPr lang="en-US" altLang="zh-CN" sz="2400" b="1">
                <a:sym typeface="Symbol" panose="05050102010706020507" pitchFamily="18" charset="2"/>
              </a:rPr>
              <a:t></a:t>
            </a:r>
            <a:r>
              <a:rPr lang="en-US" altLang="zh-CN"/>
              <a:t> </a:t>
            </a:r>
            <a:r>
              <a:rPr lang="en-US" altLang="zh-CN" sz="2400" b="1"/>
              <a:t>2 = </a:t>
            </a:r>
            <a:r>
              <a:rPr lang="en-US" altLang="zh-CN" sz="2400" b="1">
                <a:sym typeface="Symbol" panose="05050102010706020507" pitchFamily="18" charset="2"/>
              </a:rPr>
              <a:t></a:t>
            </a:r>
            <a:r>
              <a:rPr lang="en-US" altLang="zh-CN"/>
              <a:t> </a:t>
            </a:r>
            <a:r>
              <a:rPr lang="en-US" altLang="zh-CN" sz="2400" b="1"/>
              <a:t>1 + {j ↦ int} </a:t>
            </a:r>
          </a:p>
        </p:txBody>
      </p:sp>
      <p:sp>
        <p:nvSpPr>
          <p:cNvPr id="7175" name="Rectangle 8">
            <a:extLst>
              <a:ext uri="{FF2B5EF4-FFF2-40B4-BE49-F238E27FC236}">
                <a16:creationId xmlns:a16="http://schemas.microsoft.com/office/drawing/2014/main" id="{49E51005-AA1A-3911-C8FA-E2EFFD9BD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484687"/>
            <a:ext cx="4176712" cy="1225550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 line 4:</a:t>
            </a:r>
          </a:p>
          <a:p>
            <a:pPr eaLnBrk="1" hangingPunct="1"/>
            <a:r>
              <a:rPr lang="en-US" altLang="zh-CN" sz="2400" b="1"/>
              <a:t> the table </a:t>
            </a:r>
            <a:r>
              <a:rPr lang="en-US" altLang="zh-CN" sz="2400" b="1">
                <a:sym typeface="Symbol" panose="05050102010706020507" pitchFamily="18" charset="2"/>
              </a:rPr>
              <a:t></a:t>
            </a:r>
            <a:r>
              <a:rPr lang="en-US" altLang="zh-CN"/>
              <a:t> </a:t>
            </a:r>
            <a:r>
              <a:rPr lang="en-US" altLang="zh-CN" sz="2400" b="1"/>
              <a:t>3 = </a:t>
            </a:r>
            <a:r>
              <a:rPr lang="en-US" altLang="zh-CN" sz="2400" b="1">
                <a:sym typeface="Symbol" panose="05050102010706020507" pitchFamily="18" charset="2"/>
              </a:rPr>
              <a:t></a:t>
            </a:r>
            <a:r>
              <a:rPr lang="en-US" altLang="zh-CN"/>
              <a:t> </a:t>
            </a:r>
            <a:r>
              <a:rPr lang="en-US" altLang="zh-CN" sz="2400" b="1"/>
              <a:t>2 + {a ↦ string} 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B0D05ADB-E326-D9D3-8A7B-50DC2B8CB2E7}"/>
              </a:ext>
            </a:extLst>
          </p:cNvPr>
          <p:cNvSpPr txBox="1">
            <a:spLocks noChangeArrowheads="1"/>
          </p:cNvSpPr>
          <p:nvPr/>
        </p:nvSpPr>
        <p:spPr>
          <a:xfrm>
            <a:off x="1295399" y="6153389"/>
            <a:ext cx="6147021" cy="3905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400" b="1" i="1" dirty="0"/>
              <a:t>X</a:t>
            </a:r>
            <a:r>
              <a:rPr lang="en-US" altLang="zh-CN" sz="2400" b="1" dirty="0"/>
              <a:t> + </a:t>
            </a:r>
            <a:r>
              <a:rPr lang="en-US" altLang="zh-CN" sz="2400" b="1" i="1" dirty="0"/>
              <a:t>Y</a:t>
            </a:r>
            <a:r>
              <a:rPr lang="en-US" altLang="zh-CN" sz="2400" b="1" dirty="0"/>
              <a:t> for tables </a:t>
            </a:r>
            <a:r>
              <a:rPr lang="en-US" altLang="zh-CN" sz="2400" b="1" dirty="0">
                <a:solidFill>
                  <a:srgbClr val="FF0000"/>
                </a:solidFill>
              </a:rPr>
              <a:t>is not the same as </a:t>
            </a:r>
            <a:r>
              <a:rPr lang="en-US" altLang="zh-CN" sz="2400" b="1" i="1" dirty="0"/>
              <a:t>Y</a:t>
            </a:r>
            <a:r>
              <a:rPr lang="en-US" altLang="zh-CN" sz="2400" b="1" dirty="0"/>
              <a:t> + </a:t>
            </a:r>
            <a:r>
              <a:rPr lang="en-US" altLang="zh-CN" sz="2400" b="1" i="1" dirty="0"/>
              <a:t>X</a:t>
            </a: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4201915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>
            <a:extLst>
              <a:ext uri="{FF2B5EF4-FFF2-40B4-BE49-F238E27FC236}">
                <a16:creationId xmlns:a16="http://schemas.microsoft.com/office/drawing/2014/main" id="{4F0A0B92-3396-60B9-1565-3DA1E3D9A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082" y="1331682"/>
            <a:ext cx="8166652" cy="1165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76250" indent="-476250">
              <a:defRPr/>
            </a:pPr>
            <a:r>
              <a:rPr lang="en-US" altLang="zh-CN" sz="2400" b="1" dirty="0">
                <a:solidFill>
                  <a:srgbClr val="0000CC"/>
                </a:solidFill>
                <a:latin typeface="Arial" charset="0"/>
              </a:rPr>
              <a:t>A functional style</a:t>
            </a:r>
            <a:r>
              <a:rPr lang="en-US" altLang="zh-CN" sz="2400" b="1" dirty="0">
                <a:latin typeface="Arial" charset="0"/>
              </a:rPr>
              <a:t>   </a:t>
            </a:r>
          </a:p>
          <a:p>
            <a:pPr marL="698500" indent="-3429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>
                <a:latin typeface="Arial" charset="0"/>
              </a:rPr>
              <a:t>To keep </a:t>
            </a:r>
            <a:r>
              <a:rPr lang="en-US" altLang="zh-CN" sz="2000" b="1" dirty="0">
                <a:latin typeface="Arial" charset="0"/>
                <a:sym typeface="Symbol" pitchFamily="18" charset="2"/>
              </a:rPr>
              <a:t></a:t>
            </a:r>
            <a:r>
              <a:rPr lang="en-US" altLang="zh-CN" sz="2000" b="1" dirty="0">
                <a:latin typeface="Arial" charset="0"/>
              </a:rPr>
              <a:t> </a:t>
            </a:r>
            <a:r>
              <a:rPr lang="en-US" altLang="zh-CN" sz="2000" b="1" baseline="-30000" dirty="0">
                <a:latin typeface="Arial" charset="0"/>
              </a:rPr>
              <a:t>1</a:t>
            </a:r>
            <a:r>
              <a:rPr lang="en-US" altLang="zh-CN" sz="2000" b="1" dirty="0">
                <a:latin typeface="Arial" charset="0"/>
              </a:rPr>
              <a:t> in </a:t>
            </a:r>
            <a:r>
              <a:rPr lang="en-US" altLang="zh-CN" sz="2000" b="1" dirty="0">
                <a:solidFill>
                  <a:srgbClr val="FF0000"/>
                </a:solidFill>
                <a:latin typeface="Arial" charset="0"/>
              </a:rPr>
              <a:t>pristine</a:t>
            </a:r>
            <a:r>
              <a:rPr lang="en-US" altLang="zh-CN" sz="2000" b="1" dirty="0">
                <a:latin typeface="Arial" charset="0"/>
              </a:rPr>
              <a:t> </a:t>
            </a:r>
            <a:r>
              <a:rPr lang="en-US" altLang="zh-CN" sz="2000" b="1" dirty="0">
                <a:solidFill>
                  <a:srgbClr val="FF0000"/>
                </a:solidFill>
                <a:latin typeface="Arial" charset="0"/>
              </a:rPr>
              <a:t>condition</a:t>
            </a:r>
            <a:r>
              <a:rPr lang="en-US" altLang="zh-CN" sz="2000" b="1" dirty="0">
                <a:latin typeface="Arial" charset="0"/>
              </a:rPr>
              <a:t> while creating create </a:t>
            </a:r>
            <a:r>
              <a:rPr lang="en-US" altLang="zh-CN" sz="2000" b="1" dirty="0">
                <a:latin typeface="Arial" charset="0"/>
                <a:sym typeface="Symbol" pitchFamily="18" charset="2"/>
              </a:rPr>
              <a:t></a:t>
            </a:r>
            <a:r>
              <a:rPr lang="en-US" altLang="zh-CN" sz="2000" b="1" dirty="0">
                <a:latin typeface="Arial" charset="0"/>
              </a:rPr>
              <a:t> </a:t>
            </a:r>
            <a:r>
              <a:rPr lang="en-US" altLang="zh-CN" sz="2000" b="1" baseline="-30000" dirty="0">
                <a:latin typeface="Arial" charset="0"/>
              </a:rPr>
              <a:t>2</a:t>
            </a:r>
            <a:r>
              <a:rPr lang="en-US" altLang="zh-CN" sz="2000" b="1" dirty="0">
                <a:latin typeface="Arial" charset="0"/>
              </a:rPr>
              <a:t> and </a:t>
            </a:r>
            <a:r>
              <a:rPr lang="en-US" altLang="zh-CN" sz="2000" b="1" dirty="0">
                <a:latin typeface="Arial" charset="0"/>
                <a:sym typeface="Symbol" pitchFamily="18" charset="2"/>
              </a:rPr>
              <a:t></a:t>
            </a:r>
            <a:r>
              <a:rPr lang="en-US" altLang="zh-CN" sz="2000" b="1" dirty="0">
                <a:latin typeface="Arial" charset="0"/>
              </a:rPr>
              <a:t> </a:t>
            </a:r>
            <a:r>
              <a:rPr lang="en-US" altLang="zh-CN" sz="2000" b="1" baseline="-30000" dirty="0">
                <a:latin typeface="Arial" charset="0"/>
              </a:rPr>
              <a:t>3</a:t>
            </a:r>
            <a:endParaRPr lang="en-US" altLang="zh-CN" sz="2000" b="1" dirty="0">
              <a:latin typeface="Arial" charset="0"/>
            </a:endParaRP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A63194A2-52EC-E94F-E561-A5F7187AD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082" y="2779482"/>
            <a:ext cx="3962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>
                <a:solidFill>
                  <a:srgbClr val="0000CC"/>
                </a:solidFill>
              </a:rPr>
              <a:t>An imperative style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9D0D233E-2363-F636-A462-4522FFEE6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081" y="3312882"/>
            <a:ext cx="7889019" cy="153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0850" indent="-4508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rgbClr val="FF0000"/>
                </a:solidFill>
              </a:rPr>
              <a:t>Modify</a:t>
            </a:r>
            <a:r>
              <a:rPr lang="en-US" altLang="zh-CN" sz="2000" b="1" dirty="0"/>
              <a:t> </a:t>
            </a:r>
            <a:r>
              <a:rPr lang="en-US" altLang="zh-CN" sz="2000" b="1" dirty="0"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1 until it becomes </a:t>
            </a:r>
            <a:r>
              <a:rPr lang="en-US" altLang="zh-CN" sz="2000" b="1" dirty="0"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2. </a:t>
            </a:r>
          </a:p>
          <a:p>
            <a:pPr marL="342900" indent="-3429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000" b="1" dirty="0"/>
              <a:t>While </a:t>
            </a:r>
            <a:r>
              <a:rPr lang="en-US" altLang="zh-CN" sz="2000" b="1" dirty="0"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2 exists, we </a:t>
            </a:r>
            <a:r>
              <a:rPr lang="en-US" altLang="zh-CN" sz="2000" b="1" dirty="0">
                <a:solidFill>
                  <a:srgbClr val="FF0000"/>
                </a:solidFill>
              </a:rPr>
              <a:t>cannot look things up </a:t>
            </a:r>
            <a:r>
              <a:rPr lang="en-US" altLang="zh-CN" sz="2000" b="1" dirty="0"/>
              <a:t>in </a:t>
            </a:r>
            <a:r>
              <a:rPr lang="en-US" altLang="zh-CN" sz="2000" b="1" dirty="0"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1. </a:t>
            </a:r>
          </a:p>
          <a:p>
            <a:pPr marL="342900" indent="-342900"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000" b="1" dirty="0"/>
              <a:t>When done with </a:t>
            </a:r>
            <a:r>
              <a:rPr lang="en-US" altLang="zh-CN" sz="2000" b="1" dirty="0"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2, can </a:t>
            </a:r>
            <a:r>
              <a:rPr lang="en-US" altLang="zh-CN" sz="2000" b="1" dirty="0">
                <a:solidFill>
                  <a:srgbClr val="FF0000"/>
                </a:solidFill>
              </a:rPr>
              <a:t>undo the modification</a:t>
            </a:r>
            <a:r>
              <a:rPr lang="en-US" altLang="zh-CN" sz="2000" b="1" dirty="0"/>
              <a:t> to get </a:t>
            </a:r>
            <a:r>
              <a:rPr lang="en-US" altLang="zh-CN" sz="2000" b="1" dirty="0"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1 back again.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234E3320-919B-D1F2-EE77-3A62AB2F4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600" y="5368883"/>
            <a:ext cx="7915523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/>
              <a:t>Either the </a:t>
            </a:r>
            <a:r>
              <a:rPr lang="en-US" altLang="zh-CN" sz="2400" b="1" dirty="0">
                <a:solidFill>
                  <a:srgbClr val="FF0000"/>
                </a:solidFill>
              </a:rPr>
              <a:t>functional</a:t>
            </a:r>
            <a:r>
              <a:rPr lang="en-US" altLang="zh-CN" sz="2400" b="1" dirty="0"/>
              <a:t> or </a:t>
            </a:r>
            <a:r>
              <a:rPr lang="en-US" altLang="zh-CN" sz="2400" b="1" dirty="0">
                <a:solidFill>
                  <a:srgbClr val="FF0000"/>
                </a:solidFill>
              </a:rPr>
              <a:t>imperative</a:t>
            </a:r>
            <a:r>
              <a:rPr lang="en-US" altLang="zh-CN" sz="2400" b="1" dirty="0"/>
              <a:t> style of environment management </a:t>
            </a:r>
            <a:r>
              <a:rPr lang="en-US" altLang="zh-CN" sz="2400" b="1" dirty="0">
                <a:solidFill>
                  <a:srgbClr val="FF0000"/>
                </a:solidFill>
              </a:rPr>
              <a:t>can be used</a:t>
            </a:r>
            <a:r>
              <a:rPr lang="en-US" altLang="zh-CN" sz="2400" b="1" dirty="0"/>
              <a:t>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A17AE81-AA43-956D-BAC2-6BAF7BA00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6088" y="374651"/>
            <a:ext cx="4981106" cy="63341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Environment </a:t>
            </a:r>
            <a:r>
              <a:rPr lang="en-US" altLang="zh-CN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BB891CC-0A70-B8EF-3C55-8BAE87D329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2859" y="507168"/>
            <a:ext cx="8229600" cy="36195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CN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MULTIPLE  SYMBOL TABLES</a:t>
            </a:r>
          </a:p>
        </p:txBody>
      </p:sp>
      <p:sp>
        <p:nvSpPr>
          <p:cNvPr id="9219" name="Rectangle 6">
            <a:extLst>
              <a:ext uri="{FF2B5EF4-FFF2-40B4-BE49-F238E27FC236}">
                <a16:creationId xmlns:a16="http://schemas.microsoft.com/office/drawing/2014/main" id="{5D09F204-A48B-683E-36DA-CAF21D28C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131589"/>
            <a:ext cx="4176713" cy="414655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 dirty="0"/>
              <a:t>package </a:t>
            </a:r>
            <a:r>
              <a:rPr lang="en-US" altLang="zh-CN" sz="2400" b="1" dirty="0">
                <a:solidFill>
                  <a:srgbClr val="FF0000"/>
                </a:solidFill>
              </a:rPr>
              <a:t>M</a:t>
            </a:r>
            <a:r>
              <a:rPr lang="en-US" altLang="zh-CN" sz="2400" b="1" dirty="0"/>
              <a:t>;   </a:t>
            </a:r>
          </a:p>
          <a:p>
            <a:pPr eaLnBrk="1" hangingPunct="1"/>
            <a:r>
              <a:rPr lang="en-US" altLang="zh-CN" sz="2400" b="1" dirty="0"/>
              <a:t>class E {   </a:t>
            </a:r>
          </a:p>
          <a:p>
            <a:pPr eaLnBrk="1" hangingPunct="1"/>
            <a:r>
              <a:rPr lang="en-US" altLang="zh-CN" sz="2400" b="1" dirty="0"/>
              <a:t>     static int a = 5;   </a:t>
            </a:r>
          </a:p>
          <a:p>
            <a:pPr eaLnBrk="1" hangingPunct="1"/>
            <a:r>
              <a:rPr lang="en-US" altLang="zh-CN" sz="2400" b="1" dirty="0"/>
              <a:t>}  </a:t>
            </a:r>
          </a:p>
          <a:p>
            <a:pPr eaLnBrk="1" hangingPunct="1"/>
            <a:r>
              <a:rPr lang="en-US" altLang="zh-CN" sz="2400" b="1" dirty="0"/>
              <a:t>class N {   </a:t>
            </a:r>
          </a:p>
          <a:p>
            <a:pPr eaLnBrk="1" hangingPunct="1"/>
            <a:r>
              <a:rPr lang="en-US" altLang="zh-CN" sz="2400" b="1" dirty="0"/>
              <a:t>     static int b = 10;   </a:t>
            </a:r>
          </a:p>
          <a:p>
            <a:pPr eaLnBrk="1" hangingPunct="1"/>
            <a:r>
              <a:rPr lang="en-US" altLang="zh-CN" sz="2400" b="1" dirty="0"/>
              <a:t>     static int a = </a:t>
            </a:r>
            <a:r>
              <a:rPr lang="en-US" altLang="zh-CN" sz="2400" b="1" dirty="0" err="1"/>
              <a:t>E.a</a:t>
            </a:r>
            <a:r>
              <a:rPr lang="en-US" altLang="zh-CN" sz="2400" b="1" dirty="0"/>
              <a:t> + b;  </a:t>
            </a:r>
          </a:p>
          <a:p>
            <a:pPr eaLnBrk="1" hangingPunct="1"/>
            <a:r>
              <a:rPr lang="en-US" altLang="zh-CN" sz="2400" b="1" dirty="0"/>
              <a:t> }   </a:t>
            </a:r>
          </a:p>
          <a:p>
            <a:pPr eaLnBrk="1" hangingPunct="1"/>
            <a:r>
              <a:rPr lang="en-US" altLang="zh-CN" sz="2400" b="1" dirty="0"/>
              <a:t>class D {   </a:t>
            </a:r>
          </a:p>
          <a:p>
            <a:pPr eaLnBrk="1" hangingPunct="1"/>
            <a:r>
              <a:rPr lang="en-US" altLang="zh-CN" sz="2400" b="1" dirty="0"/>
              <a:t>     static int d = </a:t>
            </a:r>
            <a:r>
              <a:rPr lang="en-US" altLang="zh-CN" sz="2400" b="1" dirty="0" err="1"/>
              <a:t>E.a</a:t>
            </a:r>
            <a:r>
              <a:rPr lang="en-US" altLang="zh-CN" sz="2400" b="1" dirty="0"/>
              <a:t> + </a:t>
            </a:r>
            <a:r>
              <a:rPr lang="en-US" altLang="zh-CN" sz="2400" b="1" dirty="0" err="1"/>
              <a:t>N.a</a:t>
            </a:r>
            <a:r>
              <a:rPr lang="en-US" altLang="zh-CN" sz="2400" b="1" dirty="0"/>
              <a:t>;  </a:t>
            </a:r>
          </a:p>
          <a:p>
            <a:pPr eaLnBrk="1" hangingPunct="1"/>
            <a:r>
              <a:rPr lang="en-US" altLang="zh-CN" sz="2400" b="1" dirty="0"/>
              <a:t> } </a:t>
            </a: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C2D6A0BA-C575-18ED-0B27-FF0BB44E2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770" y="931260"/>
            <a:ext cx="85153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/>
              <a:t>There can be </a:t>
            </a:r>
            <a:r>
              <a:rPr lang="en-US" altLang="zh-CN" sz="2400" b="1" dirty="0">
                <a:solidFill>
                  <a:srgbClr val="FF0000"/>
                </a:solidFill>
              </a:rPr>
              <a:t>several active environments </a:t>
            </a:r>
            <a:r>
              <a:rPr lang="en-US" altLang="zh-CN" sz="2400" b="1" dirty="0"/>
              <a:t>at once;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zh-CN" sz="2400" b="1" dirty="0"/>
              <a:t>Each module, or class has a </a:t>
            </a:r>
            <a:r>
              <a:rPr lang="en-US" altLang="zh-CN" sz="2400" b="1" dirty="0">
                <a:solidFill>
                  <a:srgbClr val="0000CC"/>
                </a:solidFill>
              </a:rPr>
              <a:t>symbol table </a:t>
            </a:r>
            <a:r>
              <a:rPr lang="en-US" altLang="zh-CN" sz="2400" b="1" dirty="0">
                <a:solidFill>
                  <a:srgbClr val="0000CC"/>
                </a:solidFill>
                <a:sym typeface="Symbol" panose="05050102010706020507" pitchFamily="18" charset="2"/>
              </a:rPr>
              <a:t></a:t>
            </a:r>
            <a:r>
              <a:rPr lang="en-US" altLang="zh-CN" sz="2400" b="1" dirty="0"/>
              <a:t> of its own.</a:t>
            </a:r>
          </a:p>
        </p:txBody>
      </p:sp>
      <p:sp>
        <p:nvSpPr>
          <p:cNvPr id="9221" name="Rectangle 8">
            <a:extLst>
              <a:ext uri="{FF2B5EF4-FFF2-40B4-BE49-F238E27FC236}">
                <a16:creationId xmlns:a16="http://schemas.microsoft.com/office/drawing/2014/main" id="{18549E72-A0FB-67D7-34A4-BE33F4DE4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133600"/>
            <a:ext cx="3505200" cy="2941638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1 = { a </a:t>
            </a:r>
            <a:r>
              <a:rPr lang="en-US" altLang="zh-CN" sz="2400" b="1" dirty="0">
                <a:solidFill>
                  <a:schemeClr val="tx2"/>
                </a:solidFill>
              </a:rPr>
              <a:t>↦</a:t>
            </a:r>
            <a:r>
              <a:rPr lang="en-US" altLang="zh-CN" sz="2400" b="1" i="1" dirty="0">
                <a:solidFill>
                  <a:schemeClr val="tx2"/>
                </a:solidFill>
              </a:rPr>
              <a:t> int</a:t>
            </a:r>
            <a:r>
              <a:rPr lang="en-US" altLang="zh-CN" sz="2400" b="1" dirty="0">
                <a:solidFill>
                  <a:schemeClr val="tx2"/>
                </a:solidFill>
              </a:rPr>
              <a:t> }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2 = { </a:t>
            </a:r>
            <a:r>
              <a:rPr lang="en-US" altLang="zh-CN" sz="2400" b="1" i="1" dirty="0">
                <a:solidFill>
                  <a:schemeClr val="tx2"/>
                </a:solidFill>
                <a:sym typeface="Symbol" panose="05050102010706020507" pitchFamily="18" charset="2"/>
              </a:rPr>
              <a:t>E </a:t>
            </a:r>
            <a:r>
              <a:rPr lang="en-US" altLang="zh-CN" sz="2400" b="1" dirty="0">
                <a:solidFill>
                  <a:schemeClr val="tx2"/>
                </a:solidFill>
              </a:rPr>
              <a:t>↦ 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1</a:t>
            </a:r>
            <a:r>
              <a:rPr lang="en-US" altLang="zh-CN" sz="2400" b="1" dirty="0">
                <a:solidFill>
                  <a:schemeClr val="tx2"/>
                </a:solidFill>
              </a:rPr>
              <a:t> }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3= {b </a:t>
            </a:r>
            <a:r>
              <a:rPr lang="en-US" altLang="zh-CN" sz="2400" b="1" dirty="0">
                <a:solidFill>
                  <a:schemeClr val="tx2"/>
                </a:solidFill>
              </a:rPr>
              <a:t>↦ </a:t>
            </a:r>
            <a:r>
              <a:rPr lang="en-US" altLang="zh-CN" sz="2400" b="1" i="1" dirty="0">
                <a:solidFill>
                  <a:schemeClr val="tx2"/>
                </a:solidFill>
              </a:rPr>
              <a:t>int </a:t>
            </a:r>
            <a:r>
              <a:rPr lang="en-US" altLang="zh-CN" sz="2400" b="1" dirty="0">
                <a:solidFill>
                  <a:schemeClr val="tx2"/>
                </a:solidFill>
              </a:rPr>
              <a:t>, 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a </a:t>
            </a:r>
            <a:r>
              <a:rPr lang="en-US" altLang="zh-CN" sz="2400" b="1" dirty="0">
                <a:solidFill>
                  <a:schemeClr val="tx2"/>
                </a:solidFill>
              </a:rPr>
              <a:t>↦ </a:t>
            </a:r>
            <a:r>
              <a:rPr lang="en-US" altLang="zh-CN" sz="2400" b="1" i="1" dirty="0">
                <a:solidFill>
                  <a:schemeClr val="tx2"/>
                </a:solidFill>
              </a:rPr>
              <a:t>int </a:t>
            </a:r>
            <a:r>
              <a:rPr lang="en-US" altLang="zh-CN" sz="2400" b="1" dirty="0">
                <a:solidFill>
                  <a:schemeClr val="tx2"/>
                </a:solidFill>
              </a:rPr>
              <a:t>}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4= { </a:t>
            </a:r>
            <a:r>
              <a:rPr lang="en-US" altLang="zh-CN" sz="2400" b="1" i="1" dirty="0">
                <a:solidFill>
                  <a:schemeClr val="tx2"/>
                </a:solidFill>
                <a:sym typeface="Symbol" panose="05050102010706020507" pitchFamily="18" charset="2"/>
              </a:rPr>
              <a:t>N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b="1" dirty="0">
                <a:solidFill>
                  <a:schemeClr val="tx2"/>
                </a:solidFill>
              </a:rPr>
              <a:t>↦ 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3</a:t>
            </a:r>
            <a:r>
              <a:rPr lang="en-US" altLang="zh-CN" sz="2400" b="1" dirty="0">
                <a:solidFill>
                  <a:schemeClr val="tx2"/>
                </a:solidFill>
              </a:rPr>
              <a:t> }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5= { d </a:t>
            </a:r>
            <a:r>
              <a:rPr lang="en-US" altLang="zh-CN" sz="2400" b="1" dirty="0">
                <a:solidFill>
                  <a:schemeClr val="tx2"/>
                </a:solidFill>
              </a:rPr>
              <a:t>↦</a:t>
            </a:r>
            <a:r>
              <a:rPr lang="en-US" altLang="zh-CN" sz="2400" b="1" i="1" dirty="0">
                <a:solidFill>
                  <a:schemeClr val="tx2"/>
                </a:solidFill>
              </a:rPr>
              <a:t> </a:t>
            </a:r>
            <a:r>
              <a:rPr lang="en-US" altLang="zh-CN" sz="2400" b="1" i="1" dirty="0">
                <a:solidFill>
                  <a:schemeClr val="tx2"/>
                </a:solidFill>
                <a:sym typeface="Symbol" panose="05050102010706020507" pitchFamily="18" charset="2"/>
              </a:rPr>
              <a:t>int</a:t>
            </a:r>
            <a:r>
              <a:rPr lang="en-US" altLang="zh-CN" sz="2400" b="1" i="1" dirty="0">
                <a:solidFill>
                  <a:schemeClr val="tx2"/>
                </a:solidFill>
              </a:rPr>
              <a:t> </a:t>
            </a:r>
            <a:r>
              <a:rPr lang="en-US" altLang="zh-CN" sz="2400" b="1" dirty="0">
                <a:solidFill>
                  <a:schemeClr val="tx2"/>
                </a:solidFill>
              </a:rPr>
              <a:t>}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6= { </a:t>
            </a:r>
            <a:r>
              <a:rPr lang="en-US" altLang="zh-CN" sz="2400" b="1" i="1" dirty="0">
                <a:solidFill>
                  <a:schemeClr val="tx2"/>
                </a:solidFill>
                <a:sym typeface="Symbol" panose="05050102010706020507" pitchFamily="18" charset="2"/>
              </a:rPr>
              <a:t>D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b="1" dirty="0">
                <a:solidFill>
                  <a:schemeClr val="tx2"/>
                </a:solidFill>
              </a:rPr>
              <a:t>↦ 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5</a:t>
            </a:r>
            <a:r>
              <a:rPr lang="en-US" altLang="zh-CN" sz="2400" b="1" dirty="0">
                <a:solidFill>
                  <a:schemeClr val="tx2"/>
                </a:solidFill>
              </a:rPr>
              <a:t> }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zh-CN" sz="2400" b="1" dirty="0">
                <a:solidFill>
                  <a:srgbClr val="FF0000"/>
                </a:solidFill>
                <a:sym typeface="Symbol" panose="05050102010706020507" pitchFamily="18" charset="2"/>
              </a:rPr>
              <a:t>7 </a:t>
            </a:r>
            <a:r>
              <a:rPr lang="en-US" altLang="zh-CN" sz="2400" b="1" dirty="0">
                <a:solidFill>
                  <a:schemeClr val="tx2"/>
                </a:solidFill>
                <a:sym typeface="Symbol" panose="05050102010706020507" pitchFamily="18" charset="2"/>
              </a:rPr>
              <a:t>= 2 +4+ 6</a:t>
            </a:r>
            <a:endParaRPr lang="en-US" altLang="zh-CN" sz="2400" b="1" dirty="0">
              <a:solidFill>
                <a:schemeClr val="tx2"/>
              </a:solidFill>
            </a:endParaRPr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9C03EF92-56A0-B120-F834-5A01012AA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4536" y="5536013"/>
            <a:ext cx="4639584" cy="1323439"/>
          </a:xfrm>
          <a:prstGeom prst="rect">
            <a:avLst/>
          </a:prstGeom>
          <a:solidFill>
            <a:schemeClr val="bg1"/>
          </a:solidFill>
          <a:ln w="381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 dirty="0"/>
              <a:t>In Java, </a:t>
            </a:r>
            <a:r>
              <a:rPr lang="en-US" altLang="zh-CN" sz="2000" b="1" dirty="0">
                <a:solidFill>
                  <a:srgbClr val="FF0000"/>
                </a:solidFill>
              </a:rPr>
              <a:t>forward reference </a:t>
            </a:r>
            <a:r>
              <a:rPr lang="en-US" altLang="zh-CN" sz="2000" b="1" dirty="0"/>
              <a:t>is allowed </a:t>
            </a:r>
          </a:p>
          <a:p>
            <a:pPr eaLnBrk="1" hangingPunct="1"/>
            <a:r>
              <a:rPr lang="en-US" altLang="zh-CN" sz="2000" b="1" dirty="0"/>
              <a:t>so </a:t>
            </a:r>
            <a:r>
              <a:rPr lang="en-US" altLang="zh-CN" sz="2000" b="1" i="1" dirty="0"/>
              <a:t>E</a:t>
            </a:r>
            <a:r>
              <a:rPr lang="en-US" altLang="zh-CN" sz="2000" b="1" dirty="0"/>
              <a:t>, </a:t>
            </a:r>
            <a:r>
              <a:rPr lang="en-US" altLang="zh-CN" sz="2000" b="1" i="1" dirty="0"/>
              <a:t>N</a:t>
            </a:r>
            <a:r>
              <a:rPr lang="en-US" altLang="zh-CN" sz="2000" b="1" dirty="0"/>
              <a:t>, and </a:t>
            </a:r>
            <a:r>
              <a:rPr lang="en-US" altLang="zh-CN" sz="2000" b="1" i="1" dirty="0"/>
              <a:t>D</a:t>
            </a:r>
            <a:r>
              <a:rPr lang="en-US" altLang="zh-CN" sz="2000" b="1" dirty="0"/>
              <a:t> are all compiled in the environment </a:t>
            </a:r>
            <a:r>
              <a:rPr lang="en-US" altLang="zh-CN" sz="2000" b="1" dirty="0">
                <a:solidFill>
                  <a:schemeClr val="tx2"/>
                </a:solidFill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</a:t>
            </a:r>
            <a:r>
              <a:rPr lang="en-US" altLang="zh-CN" sz="2000" b="1" baseline="-30000" dirty="0"/>
              <a:t>7</a:t>
            </a:r>
            <a:r>
              <a:rPr lang="en-US" altLang="zh-CN" sz="2000" b="1" dirty="0"/>
              <a:t>; for this program the result is still {</a:t>
            </a:r>
            <a:r>
              <a:rPr lang="en-US" altLang="zh-CN" sz="2000" b="1" i="1" dirty="0"/>
              <a:t>M</a:t>
            </a:r>
            <a:r>
              <a:rPr lang="en-US" altLang="zh-CN" sz="2000" b="1" dirty="0"/>
              <a:t> ↦ </a:t>
            </a:r>
            <a:r>
              <a:rPr lang="en-US" altLang="zh-CN" sz="2000" b="1" dirty="0">
                <a:solidFill>
                  <a:schemeClr val="tx2"/>
                </a:solidFill>
                <a:sym typeface="Symbol" panose="05050102010706020507" pitchFamily="18" charset="2"/>
              </a:rPr>
              <a:t></a:t>
            </a:r>
            <a:r>
              <a:rPr lang="en-US" altLang="zh-CN" sz="2000" b="1" dirty="0"/>
              <a:t> </a:t>
            </a:r>
            <a:r>
              <a:rPr lang="en-US" altLang="zh-CN" sz="2000" b="1" baseline="-30000" dirty="0"/>
              <a:t>7</a:t>
            </a:r>
            <a:r>
              <a:rPr lang="en-US" altLang="zh-CN" sz="2000" b="1" dirty="0"/>
              <a:t>}.</a:t>
            </a:r>
          </a:p>
        </p:txBody>
      </p:sp>
      <p:sp>
        <p:nvSpPr>
          <p:cNvPr id="9223" name="Rectangle 11">
            <a:extLst>
              <a:ext uri="{FF2B5EF4-FFF2-40B4-BE49-F238E27FC236}">
                <a16:creationId xmlns:a16="http://schemas.microsoft.com/office/drawing/2014/main" id="{13D9B664-4B70-7027-2517-89D716B3C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6350000"/>
            <a:ext cx="977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i="1">
                <a:solidFill>
                  <a:srgbClr val="0000CC"/>
                </a:solidFill>
              </a:rPr>
              <a:t>Java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 autoUpdateAnimBg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1951</Words>
  <Application>Microsoft Office PowerPoint</Application>
  <PresentationFormat>全屏显示(4:3)</PresentationFormat>
  <Paragraphs>243</Paragraphs>
  <Slides>24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1" baseType="lpstr">
      <vt:lpstr>等线</vt:lpstr>
      <vt:lpstr>等线 Light</vt:lpstr>
      <vt:lpstr>Arial</vt:lpstr>
      <vt:lpstr>Symbol</vt:lpstr>
      <vt:lpstr>Times New Roman</vt:lpstr>
      <vt:lpstr>Wingdings</vt:lpstr>
      <vt:lpstr>Office 主题​​</vt:lpstr>
      <vt:lpstr>Compiler Principle </vt:lpstr>
      <vt:lpstr>Content</vt:lpstr>
      <vt:lpstr>5 SEMANTIC ANALYSIS</vt:lpstr>
      <vt:lpstr>PowerPoint 演示文稿</vt:lpstr>
      <vt:lpstr>5.1 Symbol Table</vt:lpstr>
      <vt:lpstr>Environment definition </vt:lpstr>
      <vt:lpstr>Environment definition </vt:lpstr>
      <vt:lpstr>Environment management </vt:lpstr>
      <vt:lpstr>MULTIPLE  SYMBOL TABLES</vt:lpstr>
      <vt:lpstr>MULTIPLE  SYMBOL TABLES</vt:lpstr>
      <vt:lpstr>EFFICIENT IMPERATIVE</vt:lpstr>
      <vt:lpstr>EFFICIENT IMPERATIVE </vt:lpstr>
      <vt:lpstr>EFFICIENT IMPERATIVE</vt:lpstr>
      <vt:lpstr>EFFICIENT IMPERATIVE</vt:lpstr>
      <vt:lpstr>EFFICIENT FUNCTIONAL</vt:lpstr>
      <vt:lpstr>EFFICIENT FUNCTIONAL</vt:lpstr>
      <vt:lpstr>EFFICIENT FUNCTIONAL </vt:lpstr>
      <vt:lpstr>SYMBOLS  IN THE  Tiger COMPILER</vt:lpstr>
      <vt:lpstr>SYMBOLS  IN THE  Tiger COMPILER</vt:lpstr>
      <vt:lpstr>SYMBOLS  IN THE  Tiger COMPILER</vt:lpstr>
      <vt:lpstr>SYMBOLS  IN THE  Tiger COMPILER</vt:lpstr>
      <vt:lpstr>SYMBOLS  IN THE  Tiger COMPILER</vt:lpstr>
      <vt:lpstr>SYMBOLS  IN THE  Tiger COMPILER</vt:lpstr>
      <vt:lpstr>The end of Chapter 5(1)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 Dongming</dc:creator>
  <cp:lastModifiedBy>Dongming Lu</cp:lastModifiedBy>
  <cp:revision>29</cp:revision>
  <dcterms:created xsi:type="dcterms:W3CDTF">2023-01-15T08:32:13Z</dcterms:created>
  <dcterms:modified xsi:type="dcterms:W3CDTF">2025-03-02T02:27:07Z</dcterms:modified>
</cp:coreProperties>
</file>