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8" r:id="rId2"/>
    <p:sldId id="300" r:id="rId3"/>
    <p:sldId id="273" r:id="rId4"/>
    <p:sldId id="275" r:id="rId5"/>
    <p:sldId id="257" r:id="rId6"/>
    <p:sldId id="261" r:id="rId7"/>
    <p:sldId id="442" r:id="rId8"/>
    <p:sldId id="437" r:id="rId9"/>
    <p:sldId id="263" r:id="rId10"/>
    <p:sldId id="259" r:id="rId11"/>
    <p:sldId id="264" r:id="rId12"/>
    <p:sldId id="276" r:id="rId13"/>
    <p:sldId id="260" r:id="rId14"/>
    <p:sldId id="265" r:id="rId15"/>
    <p:sldId id="441" r:id="rId16"/>
    <p:sldId id="270" r:id="rId17"/>
    <p:sldId id="267" r:id="rId18"/>
    <p:sldId id="266" r:id="rId19"/>
    <p:sldId id="268" r:id="rId20"/>
    <p:sldId id="269" r:id="rId21"/>
    <p:sldId id="440" r:id="rId22"/>
    <p:sldId id="438" r:id="rId23"/>
    <p:sldId id="439" r:id="rId24"/>
    <p:sldId id="274" r:id="rId2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22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D3D5A-9E50-4D22-8A9B-CAFC85D33A9A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2D013-E491-47EA-B664-C2E4EC6FA0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1489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02D013-E491-47EA-B664-C2E4EC6FA0AD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0104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A13F6-7A5A-C16C-AD4D-A7D3BED752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55D9327-F894-1051-6CF9-990DD0E09C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E0FB1E1-A1CB-1FCA-1FD4-0E704944F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AD54894-9C91-30BF-FFBB-1454D9BD2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A07919E-B5D7-3AEE-F386-8C1812FFA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FE1B3216-44A1-FD89-B8EE-52170D6E2CA5}"/>
              </a:ext>
            </a:extLst>
          </p:cNvPr>
          <p:cNvSpPr/>
          <p:nvPr userDrawn="1"/>
        </p:nvSpPr>
        <p:spPr>
          <a:xfrm>
            <a:off x="0" y="7141"/>
            <a:ext cx="9144000" cy="3502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06029ECE-E8E4-270D-3960-58EAA4ADF0FE}"/>
              </a:ext>
            </a:extLst>
          </p:cNvPr>
          <p:cNvCxnSpPr/>
          <p:nvPr userDrawn="1"/>
        </p:nvCxnSpPr>
        <p:spPr>
          <a:xfrm>
            <a:off x="0" y="3543295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>
            <a:extLst>
              <a:ext uri="{FF2B5EF4-FFF2-40B4-BE49-F238E27FC236}">
                <a16:creationId xmlns:a16="http://schemas.microsoft.com/office/drawing/2014/main" id="{EA632087-F3BF-4F8F-CE35-DCD04212DA1C}"/>
              </a:ext>
            </a:extLst>
          </p:cNvPr>
          <p:cNvSpPr/>
          <p:nvPr userDrawn="1"/>
        </p:nvSpPr>
        <p:spPr>
          <a:xfrm flipV="1">
            <a:off x="5410200" y="356790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81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4F8255-6E42-19B0-297F-608870582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6F0E8F1-15BB-1246-52B1-5FCC15B3DC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23D294-E4FA-E256-7C62-8B5D2EF0B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DF98A1F-3E69-73E5-0E47-C9964E8BD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C571AF6-127F-B71A-F3CE-6074BCCCC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0295540F-D3F3-ED01-A390-6C8D584AF949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25776818-6ADC-8247-74D9-B29A53996484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69451B74-B859-5E97-C5FA-F13D4D43ED42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0601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98CD061-6B0A-3489-050F-5CEF03A23C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1C04D09-5A30-DBA0-5FAE-61F3D6E820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4584120-6993-29C6-104F-772C5E6A6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0651E93-35E3-145B-3427-D96B8A3FA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CD22C14-03DD-1237-C53B-8B4A15468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7A4F1039-36BC-0DA5-1C80-FB05B829A262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5E097946-5A2A-3221-F4C2-C8D1C868A4B6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2008FF2-333C-52B1-C69D-A1F65B285263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2695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CBC95C-2716-192C-65B7-8C7922100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61D7A9D-8495-B754-2B36-DD6E4BD3B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1FF7DB4-C1ED-16E1-D58B-4BA75CAC8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0494E23-6576-309E-3FC0-FA5DB0771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6AA6135-CC31-2C7D-7CCD-93B89BDB7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2A6F2AFF-C565-D242-BC3D-AFFB649FBA96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38A67F79-C54B-5DA5-6D5F-EDC1DBB9DCE8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16761FF-0F91-44B3-35F7-049EF1C7030E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1272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55BE92-2CAD-B8F1-CFD1-9133DB90C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8292157-387D-A337-4CA8-491FFAF27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8EE043A-474D-07BF-7701-A144F36D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AC08D88-F302-72C2-2DE5-8C9D679CA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658CD68-E1BF-C9C7-F745-5033988F9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FA6223C8-E7E1-0528-5328-1D009E9FC246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3B719C5C-E9A6-F138-5EB0-512F9B3EC64A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41DFCB6-258C-817D-5D4F-B4525727A704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745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181F37-8A25-1B1B-D1F1-ECAF2FEDA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D99FDD0-E6C2-62C9-74EE-7189BB8E3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485F7ED-5DD8-389F-6046-BFAE226E8D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647A9A6-65B4-700E-7A1A-55221B2CF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89C8769-1056-3246-D4A1-6573C4666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ED182FE-63D6-1D73-4289-E3F8B538A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FD706918-23ED-1ED8-A9D3-8566C45AA4BE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0E033DD9-A5B2-489F-57AB-B53D063C7C04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E9C63BBB-A1D2-661F-54DA-808647FDC76A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790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190B32-A09A-763D-B3B6-21ED317A7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45FC2A9-9B9C-490F-16E2-841C4BE66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AAE958C-5559-FC49-2807-5B882C516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A13A3FE-AD12-9D32-61EE-C2729D3963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6794BA7-14E0-1912-99EC-B69C52D4A9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8DA7E1A-2A5C-DAFC-A8A4-F79099E7F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314EAD2-FC00-7159-F586-46CFBE459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9A65A23-5E57-AA27-0157-3A560CA27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B1B688B6-13B7-028E-C048-03AAD81DF840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>
            <a:extLst>
              <a:ext uri="{FF2B5EF4-FFF2-40B4-BE49-F238E27FC236}">
                <a16:creationId xmlns:a16="http://schemas.microsoft.com/office/drawing/2014/main" id="{DA06AD24-CDEF-16FC-C20D-D38BEC1B198A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C7E79E11-BFBE-4A5E-EEEB-F2AA7706EDD8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1994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AAB664-8FBA-2AF3-3D96-3204E4F56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4BFEB52-5A07-8199-ED54-FBBE6BA7A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1CEB59E-39D0-ADF7-39ED-BF934643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F9A429E-B0ED-AD00-565A-2BCCCF69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560C4A11-1989-919D-3C20-531F6B37E1DF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>
            <a:extLst>
              <a:ext uri="{FF2B5EF4-FFF2-40B4-BE49-F238E27FC236}">
                <a16:creationId xmlns:a16="http://schemas.microsoft.com/office/drawing/2014/main" id="{9CEF3145-553F-E17D-7927-644CD307D0CE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13D2F56-DC52-31F8-05C4-A1E0A3F8FB83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942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F239647-79CB-9B89-8316-9FC0FDF8F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AAEA6A8-3F9D-6A8C-EBEC-89BE257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4BF20D7-3923-740D-779F-59E32581C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752ADC1B-0015-428B-8386-98E83D86D9AB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>
            <a:extLst>
              <a:ext uri="{FF2B5EF4-FFF2-40B4-BE49-F238E27FC236}">
                <a16:creationId xmlns:a16="http://schemas.microsoft.com/office/drawing/2014/main" id="{66DC23D6-396E-1537-72E8-98DA9BC8D6C3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9644252-C3D9-C334-EB6C-B91D82C0B7B0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9175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3382E5-F79C-44F9-04F3-7D84F06F9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31A8D7-F2F2-8948-C250-79243BE1C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8236F6C-A3A8-D9A5-F9E8-DF8CE2B01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76AB2F3-31ED-6D88-0BB2-CCCFD0B52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1DE4620-A387-761F-EE57-5738FF91E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B4A1768-8F59-76DF-B88C-D2BB5658E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4BB926A6-890C-0E40-9559-407E95AC343C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C6FF3BBA-67E9-5B16-9C8F-E9C4DDFB3906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12F3C72-EF32-317B-18F6-8A740D3F7916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324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35A6F7-D8D4-0749-CDF6-6C8776B02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61AEFE6-BC99-C9D4-1FC7-8116218626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DDC46E3-2028-7FCB-1287-52A8FC0F9D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6602FAD-82E0-A293-0908-755381127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C077EA0-5C66-F134-0381-D8412401F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A141001-3761-6402-CB28-6B1029778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58B1A7F4-8CFA-8D2A-5538-C9B03692D2C5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23F6ABD2-71CA-A68A-3F4A-569F950D7536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A62FF8B-E85B-90E8-5025-AD60308F8545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5005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512D616-7798-3831-289D-8BFDEC976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12919CE-80FD-9CD4-55E2-D354A42CB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8F2ED22-A24F-5DB3-604E-1A9E810C29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A1317-88E4-4CF0-A8F9-E714EBF2CC0A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B47F8F-01F0-E41B-A762-776433CB0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A095B91-EA99-9D1B-D638-E7B55BBE3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821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41ABD63-9C50-B5B2-CD25-3CA536644CF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4463" y="2060576"/>
            <a:ext cx="8964612" cy="143986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zh-CN" sz="4800" b="1" noProof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Compiler Principle </a:t>
            </a:r>
            <a:endParaRPr lang="zh-CN" altLang="zh-CN" sz="4000" b="1" noProof="1">
              <a:solidFill>
                <a:schemeClr val="bg1"/>
              </a:solidFill>
              <a:latin typeface="+mn-ea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DA7CFB2-BAA8-62C5-9B35-D8790C03130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9850" y="4043364"/>
            <a:ext cx="7488237" cy="1546225"/>
          </a:xfrm>
        </p:spPr>
        <p:txBody>
          <a:bodyPr/>
          <a:lstStyle/>
          <a:p>
            <a:pPr marL="63500"/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Dongming LU</a:t>
            </a:r>
          </a:p>
          <a:p>
            <a:pPr marL="63500"/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Mar. 10th, 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04AF74C-90DC-9BD8-2762-6FFF67A183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5941" y="508222"/>
            <a:ext cx="7772400" cy="386771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zh-CN" sz="2800" b="1" u="sng" dirty="0" err="1">
                <a:latin typeface="Arial" panose="020B0604020202020204" pitchFamily="34" charset="0"/>
              </a:rPr>
              <a:t>Yacc</a:t>
            </a:r>
            <a:r>
              <a:rPr lang="en-US" altLang="zh-CN" sz="2800" b="1" u="sng" dirty="0">
                <a:latin typeface="Arial" panose="020B0604020202020204" pitchFamily="34" charset="0"/>
              </a:rPr>
              <a:t>-GENERATED PARSERS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0EE7A1E-88C2-EA80-A508-2A6C654AD7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1850" y="2565400"/>
            <a:ext cx="7581583" cy="3527425"/>
          </a:xfrm>
          <a:ln w="15875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65000"/>
              </a:lnSpc>
              <a:buFontTx/>
              <a:buNone/>
            </a:pPr>
            <a:r>
              <a:rPr lang="en-US" altLang="zh-CN" sz="2400" b="1" dirty="0"/>
              <a:t>exp: exp  </a:t>
            </a:r>
            <a:r>
              <a:rPr lang="en-US" altLang="zh-CN" sz="2400" b="1" dirty="0">
                <a:sym typeface="Symbol" panose="05050102010706020507" pitchFamily="18" charset="2"/>
              </a:rPr>
              <a:t></a:t>
            </a:r>
            <a:r>
              <a:rPr lang="en-US" altLang="zh-CN" sz="2400" b="1" dirty="0"/>
              <a:t>+ </a:t>
            </a:r>
            <a:r>
              <a:rPr lang="en-US" altLang="zh-CN" sz="2400" b="1" dirty="0">
                <a:sym typeface="Symbol" panose="05050102010706020507" pitchFamily="18" charset="2"/>
              </a:rPr>
              <a:t></a:t>
            </a:r>
            <a:r>
              <a:rPr lang="en-US" altLang="zh-CN" sz="2400" b="1" dirty="0"/>
              <a:t>  term      { </a:t>
            </a:r>
            <a:r>
              <a:rPr lang="en-US" altLang="zh-CN" sz="2400" b="1" dirty="0">
                <a:solidFill>
                  <a:srgbClr val="C00000"/>
                </a:solidFill>
              </a:rPr>
              <a:t>$$ = $1 + $3; </a:t>
            </a:r>
            <a:r>
              <a:rPr lang="en-US" altLang="zh-CN" sz="2400" b="1" dirty="0"/>
              <a:t>}</a:t>
            </a:r>
          </a:p>
          <a:p>
            <a:pPr algn="just" eaLnBrk="1" hangingPunct="1">
              <a:lnSpc>
                <a:spcPct val="65000"/>
              </a:lnSpc>
              <a:buFontTx/>
              <a:buNone/>
            </a:pPr>
            <a:r>
              <a:rPr lang="en-US" altLang="zh-CN" sz="2400" b="1" dirty="0"/>
              <a:t>      | exp  </a:t>
            </a:r>
            <a:r>
              <a:rPr lang="en-US" altLang="zh-CN" sz="2400" b="1" dirty="0">
                <a:sym typeface="Symbol" panose="05050102010706020507" pitchFamily="18" charset="2"/>
              </a:rPr>
              <a:t></a:t>
            </a:r>
            <a:r>
              <a:rPr lang="en-US" altLang="zh-CN" sz="2400" b="1" dirty="0"/>
              <a:t>-</a:t>
            </a:r>
            <a:r>
              <a:rPr lang="en-US" altLang="zh-CN" sz="2400" b="1" dirty="0">
                <a:sym typeface="Symbol" panose="05050102010706020507" pitchFamily="18" charset="2"/>
              </a:rPr>
              <a:t></a:t>
            </a:r>
            <a:r>
              <a:rPr lang="en-US" altLang="zh-CN" sz="2400" b="1" dirty="0"/>
              <a:t>  term       { </a:t>
            </a:r>
            <a:r>
              <a:rPr lang="en-US" altLang="zh-CN" sz="2400" b="1" dirty="0">
                <a:solidFill>
                  <a:srgbClr val="C00000"/>
                </a:solidFill>
              </a:rPr>
              <a:t>$$ = $1 - $3; </a:t>
            </a:r>
            <a:r>
              <a:rPr lang="en-US" altLang="zh-CN" sz="2400" b="1" dirty="0"/>
              <a:t>}</a:t>
            </a:r>
          </a:p>
          <a:p>
            <a:pPr algn="just" eaLnBrk="1" hangingPunct="1">
              <a:lnSpc>
                <a:spcPct val="65000"/>
              </a:lnSpc>
              <a:buFontTx/>
              <a:buNone/>
            </a:pPr>
            <a:r>
              <a:rPr lang="en-US" altLang="zh-CN" sz="2400" b="1" dirty="0"/>
              <a:t>      | term                     { </a:t>
            </a:r>
            <a:r>
              <a:rPr lang="en-US" altLang="zh-CN" sz="2400" b="1" dirty="0">
                <a:solidFill>
                  <a:srgbClr val="C00000"/>
                </a:solidFill>
              </a:rPr>
              <a:t>$$ = $1;</a:t>
            </a:r>
            <a:r>
              <a:rPr lang="en-US" altLang="zh-CN" sz="2400" b="1" dirty="0"/>
              <a:t> }</a:t>
            </a:r>
          </a:p>
          <a:p>
            <a:pPr algn="just" eaLnBrk="1" hangingPunct="1">
              <a:lnSpc>
                <a:spcPct val="65000"/>
              </a:lnSpc>
              <a:buFontTx/>
              <a:buNone/>
            </a:pPr>
            <a:r>
              <a:rPr lang="en-US" altLang="zh-CN" sz="2400" b="1" dirty="0"/>
              <a:t>      ;</a:t>
            </a:r>
          </a:p>
          <a:p>
            <a:pPr algn="just" eaLnBrk="1" hangingPunct="1">
              <a:lnSpc>
                <a:spcPct val="65000"/>
              </a:lnSpc>
              <a:buFontTx/>
              <a:buNone/>
            </a:pPr>
            <a:endParaRPr lang="en-US" altLang="zh-CN" sz="2400" b="1" dirty="0"/>
          </a:p>
          <a:p>
            <a:pPr algn="just" eaLnBrk="1" hangingPunct="1">
              <a:lnSpc>
                <a:spcPct val="65000"/>
              </a:lnSpc>
              <a:buFontTx/>
              <a:buNone/>
            </a:pPr>
            <a:r>
              <a:rPr lang="en-US" altLang="zh-CN" sz="2400" b="1" dirty="0"/>
              <a:t>term:  term  </a:t>
            </a:r>
            <a:r>
              <a:rPr lang="en-US" altLang="zh-CN" sz="2400" b="1" dirty="0">
                <a:sym typeface="Symbol" panose="05050102010706020507" pitchFamily="18" charset="2"/>
              </a:rPr>
              <a:t></a:t>
            </a:r>
            <a:r>
              <a:rPr lang="en-US" altLang="zh-CN" sz="2400" b="1" dirty="0"/>
              <a:t>*</a:t>
            </a:r>
            <a:r>
              <a:rPr lang="en-US" altLang="zh-CN" sz="2400" b="1" dirty="0">
                <a:sym typeface="Symbol" panose="05050102010706020507" pitchFamily="18" charset="2"/>
              </a:rPr>
              <a:t></a:t>
            </a:r>
            <a:r>
              <a:rPr lang="en-US" altLang="zh-CN" sz="2400" b="1" dirty="0"/>
              <a:t>  factor   { </a:t>
            </a:r>
            <a:r>
              <a:rPr lang="en-US" altLang="zh-CN" sz="2400" b="1" dirty="0">
                <a:solidFill>
                  <a:srgbClr val="C00000"/>
                </a:solidFill>
              </a:rPr>
              <a:t>$$ = $1* $3; </a:t>
            </a:r>
            <a:r>
              <a:rPr lang="en-US" altLang="zh-CN" sz="2400" b="1" dirty="0"/>
              <a:t>}</a:t>
            </a:r>
          </a:p>
          <a:p>
            <a:pPr algn="just" eaLnBrk="1" hangingPunct="1">
              <a:lnSpc>
                <a:spcPct val="65000"/>
              </a:lnSpc>
              <a:buFontTx/>
              <a:buNone/>
            </a:pPr>
            <a:r>
              <a:rPr lang="en-US" altLang="zh-CN" sz="2400" b="1" dirty="0"/>
              <a:t>       | factor                    { </a:t>
            </a:r>
            <a:r>
              <a:rPr lang="en-US" altLang="zh-CN" sz="2400" b="1" dirty="0">
                <a:solidFill>
                  <a:srgbClr val="C00000"/>
                </a:solidFill>
              </a:rPr>
              <a:t>$$ = $1; </a:t>
            </a:r>
            <a:r>
              <a:rPr lang="en-US" altLang="zh-CN" sz="2400" b="1" dirty="0"/>
              <a:t>}</a:t>
            </a:r>
          </a:p>
          <a:p>
            <a:pPr algn="just" eaLnBrk="1" hangingPunct="1">
              <a:lnSpc>
                <a:spcPct val="65000"/>
              </a:lnSpc>
              <a:buFontTx/>
              <a:buNone/>
            </a:pPr>
            <a:r>
              <a:rPr lang="en-US" altLang="zh-CN" sz="2400" b="1" dirty="0"/>
              <a:t>       ;</a:t>
            </a:r>
          </a:p>
          <a:p>
            <a:pPr algn="just" eaLnBrk="1" hangingPunct="1">
              <a:lnSpc>
                <a:spcPct val="65000"/>
              </a:lnSpc>
              <a:buFontTx/>
              <a:buNone/>
            </a:pPr>
            <a:endParaRPr lang="en-US" altLang="zh-CN" sz="2400" b="1" dirty="0"/>
          </a:p>
          <a:p>
            <a:pPr algn="just" eaLnBrk="1" hangingPunct="1">
              <a:lnSpc>
                <a:spcPct val="65000"/>
              </a:lnSpc>
              <a:buFontTx/>
              <a:buNone/>
            </a:pPr>
            <a:r>
              <a:rPr lang="en-US" altLang="zh-CN" sz="2400" b="1" dirty="0"/>
              <a:t>factor :NUMBER           { </a:t>
            </a:r>
            <a:r>
              <a:rPr lang="en-US" altLang="zh-CN" sz="2400" b="1" dirty="0">
                <a:solidFill>
                  <a:srgbClr val="C00000"/>
                </a:solidFill>
              </a:rPr>
              <a:t>$$ = $1; </a:t>
            </a:r>
            <a:r>
              <a:rPr lang="en-US" altLang="zh-CN" sz="2400" b="1" dirty="0"/>
              <a:t>}</a:t>
            </a:r>
          </a:p>
          <a:p>
            <a:pPr algn="just" eaLnBrk="1" hangingPunct="1">
              <a:lnSpc>
                <a:spcPct val="65000"/>
              </a:lnSpc>
              <a:buFontTx/>
              <a:buNone/>
            </a:pPr>
            <a:r>
              <a:rPr lang="en-US" altLang="zh-CN" sz="2400" b="1" dirty="0"/>
              <a:t>          | </a:t>
            </a:r>
            <a:r>
              <a:rPr lang="en-US" altLang="zh-CN" sz="2400" b="1" dirty="0">
                <a:sym typeface="Symbol" panose="05050102010706020507" pitchFamily="18" charset="2"/>
              </a:rPr>
              <a:t></a:t>
            </a:r>
            <a:r>
              <a:rPr lang="en-US" altLang="zh-CN" sz="2400" b="1" dirty="0"/>
              <a:t> (</a:t>
            </a:r>
            <a:r>
              <a:rPr lang="en-US" altLang="zh-CN" sz="2400" b="1" dirty="0">
                <a:sym typeface="Symbol" panose="05050102010706020507" pitchFamily="18" charset="2"/>
              </a:rPr>
              <a:t></a:t>
            </a:r>
            <a:r>
              <a:rPr lang="en-US" altLang="zh-CN" sz="2400" b="1" dirty="0"/>
              <a:t>  exp </a:t>
            </a:r>
            <a:r>
              <a:rPr lang="en-US" altLang="zh-CN" sz="2400" b="1" dirty="0">
                <a:sym typeface="Symbol" panose="05050102010706020507" pitchFamily="18" charset="2"/>
              </a:rPr>
              <a:t></a:t>
            </a:r>
            <a:r>
              <a:rPr lang="en-US" altLang="zh-CN" sz="2400" b="1" dirty="0"/>
              <a:t>)</a:t>
            </a:r>
            <a:r>
              <a:rPr lang="en-US" altLang="zh-CN" sz="2400" b="1" dirty="0">
                <a:sym typeface="Symbol" panose="05050102010706020507" pitchFamily="18" charset="2"/>
              </a:rPr>
              <a:t></a:t>
            </a:r>
            <a:r>
              <a:rPr lang="en-US" altLang="zh-CN" sz="2400" b="1" dirty="0"/>
              <a:t>          { </a:t>
            </a:r>
            <a:r>
              <a:rPr lang="en-US" altLang="zh-CN" sz="2400" b="1" dirty="0">
                <a:solidFill>
                  <a:srgbClr val="C00000"/>
                </a:solidFill>
              </a:rPr>
              <a:t>$$=$2;</a:t>
            </a:r>
            <a:r>
              <a:rPr lang="en-US" altLang="zh-CN" sz="2400" b="1" dirty="0"/>
              <a:t> }</a:t>
            </a:r>
          </a:p>
          <a:p>
            <a:pPr eaLnBrk="1" hangingPunct="1"/>
            <a:endParaRPr lang="en-US" altLang="zh-CN" sz="2400" dirty="0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21E5093-C9A7-A0A4-EF93-C1AC66E95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370" y="1295400"/>
            <a:ext cx="7993063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b="1" dirty="0">
                <a:solidFill>
                  <a:srgbClr val="0000FF"/>
                </a:solidFill>
              </a:rPr>
              <a:t>Whenever the generated parser reduces by a rule, it will execute the corresponding </a:t>
            </a:r>
            <a:r>
              <a:rPr lang="en-US" altLang="zh-CN" b="1" dirty="0">
                <a:solidFill>
                  <a:srgbClr val="FF0000"/>
                </a:solidFill>
              </a:rPr>
              <a:t>semantic action fragment</a:t>
            </a:r>
            <a:r>
              <a:rPr lang="en-US" altLang="zh-CN" b="1" dirty="0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BC9AAE90-E8D5-24E3-4216-A1BE3F9AEF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1926" y="2421171"/>
            <a:ext cx="7934408" cy="3518453"/>
          </a:xfrm>
        </p:spPr>
        <p:txBody>
          <a:bodyPr/>
          <a:lstStyle/>
          <a:p>
            <a:pPr marL="269875" indent="-269875">
              <a:buClr>
                <a:schemeClr val="tx1"/>
              </a:buClr>
              <a:buSzPct val="150000"/>
            </a:pPr>
            <a:endParaRPr lang="en-US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9875" indent="-269875">
              <a:buClr>
                <a:schemeClr val="tx1"/>
              </a:buClr>
              <a:buSzPct val="100000"/>
            </a:pP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When the parser performs </a:t>
            </a:r>
            <a:r>
              <a:rPr lang="en-US" altLang="zh-CN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reduction</a:t>
            </a: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, it must 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execute a C-language </a:t>
            </a: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semantic action.</a:t>
            </a:r>
          </a:p>
          <a:p>
            <a:pPr marL="269875" indent="-269875">
              <a:buClr>
                <a:schemeClr val="tx1"/>
              </a:buClr>
              <a:buSzPct val="100000"/>
            </a:pPr>
            <a:endParaRPr lang="en-US" altLang="zh-CN" sz="2400" b="1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marL="269875" indent="-269875">
              <a:buClr>
                <a:schemeClr val="tx1"/>
              </a:buClr>
              <a:buSzPct val="100000"/>
            </a:pP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When the parser pops the top k elements from the symbol stack and pushes a nonterminal symbol , it 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also pops k </a:t>
            </a: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from the </a:t>
            </a:r>
            <a:r>
              <a:rPr lang="en-US" altLang="zh-CN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semantic value stack</a:t>
            </a: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  and 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pushes the value obtained </a:t>
            </a: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by executing the C semantic action 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B5694A0-60D4-20AF-34F8-3F4E0B08B4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5941" y="508223"/>
            <a:ext cx="7772400" cy="3810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zh-CN" sz="2800" b="1" u="sng" dirty="0" err="1">
                <a:latin typeface="Arial" panose="020B0604020202020204" pitchFamily="34" charset="0"/>
              </a:rPr>
              <a:t>Yacc</a:t>
            </a:r>
            <a:r>
              <a:rPr lang="en-US" altLang="zh-CN" sz="2800" b="1" u="sng" dirty="0">
                <a:latin typeface="Arial" panose="020B0604020202020204" pitchFamily="34" charset="0"/>
              </a:rPr>
              <a:t>-GENERATED PARSERS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7E4F4BA4-A2A5-073C-044B-16620EDD18F9}"/>
              </a:ext>
            </a:extLst>
          </p:cNvPr>
          <p:cNvSpPr txBox="1"/>
          <p:nvPr/>
        </p:nvSpPr>
        <p:spPr>
          <a:xfrm>
            <a:off x="501926" y="1220842"/>
            <a:ext cx="7934408" cy="120032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  <a:buSzPct val="150000"/>
            </a:pP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altLang="zh-CN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Yacc</a:t>
            </a: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-generated parser implement </a:t>
            </a:r>
            <a:r>
              <a:rPr lang="en-US" altLang="zh-CN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semantic values</a:t>
            </a: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keeping a stack of the them </a:t>
            </a: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parallel to the state stack.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5123">
            <a:extLst>
              <a:ext uri="{FF2B5EF4-FFF2-40B4-BE49-F238E27FC236}">
                <a16:creationId xmlns:a16="http://schemas.microsoft.com/office/drawing/2014/main" id="{190B10E5-AC24-909F-6654-08A91790AA0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altLang="zh-CN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4.2 ABSTRACT PARSE TREES</a:t>
            </a:r>
          </a:p>
        </p:txBody>
      </p:sp>
      <p:sp>
        <p:nvSpPr>
          <p:cNvPr id="12291" name="副标题 5124">
            <a:extLst>
              <a:ext uri="{FF2B5EF4-FFF2-40B4-BE49-F238E27FC236}">
                <a16:creationId xmlns:a16="http://schemas.microsoft.com/office/drawing/2014/main" id="{29BD800F-E3A7-36B9-1110-CC0C2DEBE05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42360"/>
            <a:ext cx="6858000" cy="66294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000" b="1" dirty="0"/>
              <a:t>To improve modularity, to </a:t>
            </a: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separate issues of syntax from issues of semantics</a:t>
            </a:r>
            <a:endParaRPr lang="zh-CN" altLang="en-US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76A088AF-F270-4D8D-1620-3FC4D5ACF0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399" y="1295088"/>
            <a:ext cx="8229600" cy="1803220"/>
          </a:xfrm>
          <a:ln w="1905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defTabSz="682625"/>
            <a:r>
              <a:rPr lang="en-US" altLang="zh-CN" sz="2400" dirty="0">
                <a:latin typeface="Arial" panose="020B0604020202020204" pitchFamily="34" charset="0"/>
              </a:rPr>
              <a:t>A 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</a:rPr>
              <a:t>data structure </a:t>
            </a:r>
            <a:r>
              <a:rPr lang="en-US" altLang="zh-CN" sz="2400" dirty="0">
                <a:latin typeface="Arial" panose="020B0604020202020204" pitchFamily="34" charset="0"/>
              </a:rPr>
              <a:t>that later phases of the compiler can traverse. </a:t>
            </a:r>
          </a:p>
          <a:p>
            <a:pPr defTabSz="682625"/>
            <a:r>
              <a:rPr lang="en-US" altLang="zh-CN" sz="2400" dirty="0">
                <a:latin typeface="Arial" panose="020B0604020202020204" pitchFamily="34" charset="0"/>
              </a:rPr>
              <a:t>A parse tree has exactly 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</a:rPr>
              <a:t>one leaf for each token </a:t>
            </a:r>
            <a:r>
              <a:rPr lang="en-US" altLang="zh-CN" sz="2400" dirty="0">
                <a:latin typeface="Arial" panose="020B0604020202020204" pitchFamily="34" charset="0"/>
              </a:rPr>
              <a:t>of the input and 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</a:rPr>
              <a:t>one internal node for each grammar rule </a:t>
            </a:r>
            <a:r>
              <a:rPr lang="en-US" altLang="zh-CN" sz="2400" dirty="0">
                <a:latin typeface="Arial" panose="020B0604020202020204" pitchFamily="34" charset="0"/>
              </a:rPr>
              <a:t>reduced during the parse.</a:t>
            </a:r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E2C22056-5D3E-26E0-FF0E-DB03AA20C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399" y="3574844"/>
            <a:ext cx="822960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8001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zh-CN" sz="2800" b="1" dirty="0"/>
              <a:t> </a:t>
            </a: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</a:rPr>
              <a:t>A concrete parse tree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altLang="zh-CN" sz="2000" b="1" dirty="0">
                <a:solidFill>
                  <a:schemeClr val="tx2"/>
                </a:solidFill>
                <a:latin typeface="Arial" panose="020B0604020202020204" pitchFamily="34" charset="0"/>
              </a:rPr>
              <a:t>Representing the </a:t>
            </a:r>
            <a:r>
              <a:rPr lang="en-US" altLang="zh-CN" sz="2000" b="1" i="1" dirty="0">
                <a:solidFill>
                  <a:schemeClr val="tx2"/>
                </a:solidFill>
                <a:latin typeface="Arial" panose="020B0604020202020204" pitchFamily="34" charset="0"/>
              </a:rPr>
              <a:t>concrete syntax</a:t>
            </a:r>
            <a:r>
              <a:rPr lang="en-US" altLang="zh-CN" sz="2000" b="1" dirty="0">
                <a:solidFill>
                  <a:schemeClr val="tx2"/>
                </a:solidFill>
                <a:latin typeface="Arial" panose="020B0604020202020204" pitchFamily="34" charset="0"/>
              </a:rPr>
              <a:t> of </a:t>
            </a: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</a:rPr>
              <a:t>the source language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C3AE7795-E9E5-ECE3-3CF5-39CDB8AF603D}"/>
              </a:ext>
            </a:extLst>
          </p:cNvPr>
          <p:cNvSpPr txBox="1"/>
          <p:nvPr/>
        </p:nvSpPr>
        <p:spPr>
          <a:xfrm>
            <a:off x="396240" y="384394"/>
            <a:ext cx="45983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eaLnBrk="1" hangingPunct="1">
              <a:buNone/>
            </a:pPr>
            <a:r>
              <a:rPr lang="en-US" altLang="zh-CN" sz="2800" b="1" u="sng" dirty="0">
                <a:latin typeface="Arial" panose="020B0604020202020204" pitchFamily="34" charset="0"/>
              </a:rPr>
              <a:t>A parse tree 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92CC09C7-1E1B-6494-5E55-3B146F79C7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173" y="4671303"/>
            <a:ext cx="8340051" cy="1585097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B3CCE71D-B767-BE45-0742-7927FF304A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3729" y="3017347"/>
            <a:ext cx="7840799" cy="1996204"/>
          </a:xfrm>
        </p:spPr>
        <p:txBody>
          <a:bodyPr/>
          <a:lstStyle/>
          <a:p>
            <a:pPr>
              <a:buSzPct val="100000"/>
              <a:defRPr/>
            </a:pPr>
            <a:r>
              <a:rPr lang="en-US" altLang="zh-CN" sz="2400" b="1" dirty="0">
                <a:solidFill>
                  <a:srgbClr val="0000FF"/>
                </a:solidFill>
                <a:latin typeface="Arial" charset="0"/>
              </a:rPr>
              <a:t>The parser uses the </a:t>
            </a:r>
            <a:r>
              <a:rPr lang="en-US" altLang="zh-CN" sz="2400" b="1" i="1" dirty="0">
                <a:solidFill>
                  <a:srgbClr val="FF0000"/>
                </a:solidFill>
                <a:latin typeface="Arial" charset="0"/>
              </a:rPr>
              <a:t>concrete syntax</a:t>
            </a:r>
            <a:r>
              <a:rPr lang="en-US" altLang="zh-CN" sz="24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altLang="zh-CN" sz="2400" b="1" dirty="0">
                <a:solidFill>
                  <a:srgbClr val="0000FF"/>
                </a:solidFill>
                <a:latin typeface="Arial" charset="0"/>
              </a:rPr>
              <a:t>to build a parse tree for the </a:t>
            </a:r>
            <a:r>
              <a:rPr lang="en-US" altLang="zh-CN" sz="2400" b="1" i="1" dirty="0">
                <a:solidFill>
                  <a:srgbClr val="FF0000"/>
                </a:solidFill>
                <a:latin typeface="Arial" charset="0"/>
              </a:rPr>
              <a:t>abstract syntax</a:t>
            </a:r>
            <a:r>
              <a:rPr lang="en-US" altLang="zh-CN" sz="2400" b="1" dirty="0">
                <a:solidFill>
                  <a:srgbClr val="0000FF"/>
                </a:solidFill>
                <a:latin typeface="Arial" charset="0"/>
              </a:rPr>
              <a:t>.</a:t>
            </a:r>
            <a:r>
              <a:rPr lang="en-US" altLang="zh-CN" sz="2400" b="1" dirty="0">
                <a:latin typeface="Arial" charset="0"/>
              </a:rPr>
              <a:t> </a:t>
            </a:r>
          </a:p>
          <a:p>
            <a:pPr eaLnBrk="1" hangingPunct="1">
              <a:buSzPct val="100000"/>
              <a:defRPr/>
            </a:pPr>
            <a:endParaRPr lang="en-US" altLang="zh-CN" sz="2400" b="1" dirty="0">
              <a:latin typeface="Arial" charset="0"/>
            </a:endParaRPr>
          </a:p>
          <a:p>
            <a:pPr>
              <a:buSzPct val="100000"/>
              <a:defRPr/>
            </a:pPr>
            <a:r>
              <a:rPr lang="en-US" altLang="zh-CN" sz="2400" b="1" dirty="0">
                <a:latin typeface="Arial" charset="0"/>
              </a:rPr>
              <a:t>The semantic analysis phase takes this </a:t>
            </a:r>
            <a:r>
              <a:rPr lang="en-US" altLang="zh-CN" sz="2400" b="1" i="1" dirty="0">
                <a:latin typeface="Arial" charset="0"/>
              </a:rPr>
              <a:t>abstract syntax tree</a:t>
            </a:r>
            <a:r>
              <a:rPr lang="en-US" altLang="zh-CN" sz="2400" b="1" dirty="0">
                <a:latin typeface="Arial" charset="0"/>
              </a:rPr>
              <a:t>.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514510AF-2762-8046-9C19-F479F83B8958}"/>
              </a:ext>
            </a:extLst>
          </p:cNvPr>
          <p:cNvSpPr txBox="1"/>
          <p:nvPr/>
        </p:nvSpPr>
        <p:spPr>
          <a:xfrm>
            <a:off x="641560" y="1426440"/>
            <a:ext cx="7740108" cy="830997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eaLnBrk="1" hangingPunct="1">
              <a:buSzPct val="150000"/>
              <a:defRPr/>
            </a:pPr>
            <a:r>
              <a:rPr lang="en-US" altLang="zh-CN" sz="2400" b="1" dirty="0">
                <a:latin typeface="Arial" charset="0"/>
              </a:rPr>
              <a:t>It makes </a:t>
            </a:r>
            <a:r>
              <a:rPr lang="en-US" altLang="zh-CN" sz="2400" b="1" dirty="0">
                <a:solidFill>
                  <a:srgbClr val="FF0000"/>
                </a:solidFill>
                <a:latin typeface="Arial" charset="0"/>
              </a:rPr>
              <a:t>a clean interface </a:t>
            </a:r>
            <a:r>
              <a:rPr lang="en-US" altLang="zh-CN" sz="2400" b="1" dirty="0">
                <a:latin typeface="Arial" charset="0"/>
              </a:rPr>
              <a:t>between the parser and the later phrase of a compiler. 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CC9FDFA7-C29E-2EE6-0BC1-5C78105CDB53}"/>
              </a:ext>
            </a:extLst>
          </p:cNvPr>
          <p:cNvSpPr txBox="1"/>
          <p:nvPr/>
        </p:nvSpPr>
        <p:spPr>
          <a:xfrm>
            <a:off x="463067" y="440448"/>
            <a:ext cx="45983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u="sng" dirty="0">
                <a:latin typeface="Arial" charset="0"/>
              </a:rPr>
              <a:t>An abstract syntax </a:t>
            </a:r>
            <a:endParaRPr lang="zh-CN" altLang="en-US" sz="2800" u="sng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B3CCE71D-B767-BE45-0742-7927FF304A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1613" y="1423244"/>
            <a:ext cx="7840799" cy="3118971"/>
          </a:xfrm>
          <a:ln w="1905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SzPct val="100000"/>
              <a:buNone/>
              <a:defRPr/>
            </a:pPr>
            <a:r>
              <a:rPr lang="en-US" altLang="zh-CN" sz="2400" b="1" dirty="0">
                <a:latin typeface="Arial" charset="0"/>
              </a:rPr>
              <a:t>S → S;S                                      L →</a:t>
            </a:r>
          </a:p>
          <a:p>
            <a:pPr marL="0" indent="0">
              <a:buSzPct val="100000"/>
              <a:buNone/>
              <a:defRPr/>
            </a:pPr>
            <a:r>
              <a:rPr lang="en-US" altLang="zh-CN" sz="2400" b="1" dirty="0">
                <a:latin typeface="Arial" charset="0"/>
              </a:rPr>
              <a:t>S → id:=E                                   L → LE</a:t>
            </a:r>
          </a:p>
          <a:p>
            <a:pPr marL="0" indent="0">
              <a:buSzPct val="100000"/>
              <a:buNone/>
              <a:defRPr/>
            </a:pPr>
            <a:r>
              <a:rPr lang="en-US" altLang="zh-CN" sz="2400" b="1" dirty="0">
                <a:latin typeface="Arial" charset="0"/>
              </a:rPr>
              <a:t>S → print L</a:t>
            </a:r>
          </a:p>
          <a:p>
            <a:pPr marL="0" indent="0">
              <a:buSzPct val="100000"/>
              <a:buNone/>
              <a:defRPr/>
            </a:pPr>
            <a:r>
              <a:rPr lang="en-US" altLang="zh-CN" sz="2400" b="1" dirty="0">
                <a:latin typeface="Arial" charset="0"/>
              </a:rPr>
              <a:t>E → id                                         B → +</a:t>
            </a:r>
          </a:p>
          <a:p>
            <a:pPr marL="0" indent="0">
              <a:buSzPct val="100000"/>
              <a:buNone/>
              <a:defRPr/>
            </a:pPr>
            <a:r>
              <a:rPr lang="en-US" altLang="zh-CN" sz="2400" b="1" dirty="0">
                <a:latin typeface="Arial" charset="0"/>
              </a:rPr>
              <a:t>E → num                                     B → -</a:t>
            </a:r>
          </a:p>
          <a:p>
            <a:pPr marL="0" indent="0">
              <a:buSzPct val="100000"/>
              <a:buNone/>
              <a:defRPr/>
            </a:pPr>
            <a:r>
              <a:rPr lang="en-US" altLang="zh-CN" sz="2400" b="1" dirty="0">
                <a:latin typeface="Arial" charset="0"/>
              </a:rPr>
              <a:t>E → E B E                                   B → *</a:t>
            </a:r>
          </a:p>
          <a:p>
            <a:pPr marL="0" indent="0">
              <a:buSzPct val="100000"/>
              <a:buNone/>
              <a:defRPr/>
            </a:pPr>
            <a:r>
              <a:rPr lang="en-US" altLang="zh-CN" sz="2400" b="1" dirty="0">
                <a:latin typeface="Arial" charset="0"/>
              </a:rPr>
              <a:t>E → S,E                                       B → /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CC9FDFA7-C29E-2EE6-0BC1-5C78105CDB53}"/>
              </a:ext>
            </a:extLst>
          </p:cNvPr>
          <p:cNvSpPr txBox="1"/>
          <p:nvPr/>
        </p:nvSpPr>
        <p:spPr>
          <a:xfrm>
            <a:off x="516407" y="425208"/>
            <a:ext cx="45983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u="sng" dirty="0">
                <a:latin typeface="Arial" charset="0"/>
              </a:rPr>
              <a:t>An abstract syntax </a:t>
            </a:r>
            <a:endParaRPr lang="zh-CN" altLang="en-US" sz="2800" u="sng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317B5D6-0474-047D-CF3B-6C3A86197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613" y="5235714"/>
            <a:ext cx="78407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b="1" dirty="0"/>
              <a:t>GRAMMAR 4.5 Abstract syntax of straight-line programs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647550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C44EB60F-5C9F-8309-FB2A-6FFDD5F0B0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6740" y="1048703"/>
            <a:ext cx="8473164" cy="5313997"/>
          </a:xfrm>
          <a:ln w="15875"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sz="2400" i="1" dirty="0">
                <a:latin typeface="Arial" panose="020B0604020202020204" pitchFamily="34" charset="0"/>
              </a:rPr>
              <a:t>%%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sz="2400" dirty="0">
                <a:latin typeface="Arial" panose="020B0604020202020204" pitchFamily="34" charset="0"/>
              </a:rPr>
              <a:t>prog: </a:t>
            </a:r>
            <a:r>
              <a:rPr lang="en-US" altLang="zh-CN" sz="2400" dirty="0" err="1">
                <a:latin typeface="Arial" panose="020B0604020202020204" pitchFamily="34" charset="0"/>
              </a:rPr>
              <a:t>stm</a:t>
            </a:r>
            <a:r>
              <a:rPr lang="en-US" altLang="zh-CN" sz="2400" dirty="0">
                <a:latin typeface="Arial" panose="020B0604020202020204" pitchFamily="34" charset="0"/>
              </a:rPr>
              <a:t>                                 {$$=$1}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sz="2400" i="1" dirty="0" err="1">
                <a:latin typeface="Arial" panose="020B0604020202020204" pitchFamily="34" charset="0"/>
              </a:rPr>
              <a:t>stm</a:t>
            </a:r>
            <a:r>
              <a:rPr lang="en-US" altLang="zh-CN" sz="2400" dirty="0">
                <a:latin typeface="Arial" panose="020B0604020202020204" pitchFamily="34" charset="0"/>
              </a:rPr>
              <a:t>:  </a:t>
            </a:r>
            <a:r>
              <a:rPr lang="en-US" altLang="zh-CN" sz="2400" i="1" dirty="0" err="1">
                <a:latin typeface="Arial" panose="020B0604020202020204" pitchFamily="34" charset="0"/>
              </a:rPr>
              <a:t>stm</a:t>
            </a:r>
            <a:r>
              <a:rPr lang="en-US" altLang="zh-CN" sz="2400" i="1" dirty="0">
                <a:latin typeface="Arial" panose="020B0604020202020204" pitchFamily="34" charset="0"/>
              </a:rPr>
              <a:t> SEMICOLON</a:t>
            </a:r>
            <a:r>
              <a:rPr lang="en-US" altLang="zh-CN" sz="2400" dirty="0">
                <a:latin typeface="Arial" panose="020B0604020202020204" pitchFamily="34" charset="0"/>
              </a:rPr>
              <a:t> </a:t>
            </a:r>
            <a:r>
              <a:rPr lang="en-US" altLang="zh-CN" sz="2400" i="1" dirty="0" err="1">
                <a:latin typeface="Arial" panose="020B0604020202020204" pitchFamily="34" charset="0"/>
              </a:rPr>
              <a:t>stm</a:t>
            </a:r>
            <a:r>
              <a:rPr lang="en-US" altLang="zh-CN" sz="2400" dirty="0">
                <a:latin typeface="Arial" panose="020B0604020202020204" pitchFamily="34" charset="0"/>
              </a:rPr>
              <a:t>   {$$=</a:t>
            </a:r>
            <a:r>
              <a:rPr lang="en-US" altLang="zh-CN" sz="2400" dirty="0" err="1">
                <a:solidFill>
                  <a:srgbClr val="FF0000"/>
                </a:solidFill>
                <a:latin typeface="Arial" panose="020B0604020202020204" pitchFamily="34" charset="0"/>
              </a:rPr>
              <a:t>A_CompoundStm</a:t>
            </a:r>
            <a:r>
              <a:rPr lang="en-US" altLang="zh-CN" sz="2400" dirty="0">
                <a:latin typeface="Arial" panose="020B0604020202020204" pitchFamily="34" charset="0"/>
              </a:rPr>
              <a:t>($1,$3);}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sz="2400" i="1" dirty="0" err="1">
                <a:latin typeface="Arial" panose="020B0604020202020204" pitchFamily="34" charset="0"/>
              </a:rPr>
              <a:t>Stm</a:t>
            </a:r>
            <a:r>
              <a:rPr lang="en-US" altLang="zh-CN" sz="2400" dirty="0">
                <a:latin typeface="Arial" panose="020B0604020202020204" pitchFamily="34" charset="0"/>
              </a:rPr>
              <a:t>:  ID ASSIGN </a:t>
            </a:r>
            <a:r>
              <a:rPr lang="en-US" altLang="zh-CN" sz="2400" i="1" dirty="0">
                <a:latin typeface="Arial" panose="020B0604020202020204" pitchFamily="34" charset="0"/>
              </a:rPr>
              <a:t>exp</a:t>
            </a:r>
            <a:r>
              <a:rPr lang="en-US" altLang="zh-CN" sz="2400" dirty="0">
                <a:latin typeface="Arial" panose="020B0604020202020204" pitchFamily="34" charset="0"/>
              </a:rPr>
              <a:t>              {$$=</a:t>
            </a:r>
            <a:r>
              <a:rPr lang="en-US" altLang="zh-CN" sz="2400" dirty="0" err="1">
                <a:latin typeface="Arial" panose="020B0604020202020204" pitchFamily="34" charset="0"/>
              </a:rPr>
              <a:t>A_AssignStm</a:t>
            </a:r>
            <a:r>
              <a:rPr lang="en-US" altLang="zh-CN" sz="2400" dirty="0">
                <a:latin typeface="Arial" panose="020B0604020202020204" pitchFamily="34" charset="0"/>
              </a:rPr>
              <a:t>($1,$3);}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sz="2400" i="1" dirty="0" err="1">
                <a:latin typeface="Arial" panose="020B0604020202020204" pitchFamily="34" charset="0"/>
              </a:rPr>
              <a:t>Stm</a:t>
            </a:r>
            <a:r>
              <a:rPr lang="en-US" altLang="zh-CN" sz="2400" dirty="0">
                <a:latin typeface="Arial" panose="020B0604020202020204" pitchFamily="34" charset="0"/>
              </a:rPr>
              <a:t>:  PRINT LPAREN </a:t>
            </a:r>
            <a:r>
              <a:rPr lang="en-US" altLang="zh-CN" sz="2400" dirty="0" err="1">
                <a:latin typeface="Arial" panose="020B0604020202020204" pitchFamily="34" charset="0"/>
              </a:rPr>
              <a:t>exps</a:t>
            </a:r>
            <a:r>
              <a:rPr lang="en-US" altLang="zh-CN" sz="2400" dirty="0">
                <a:latin typeface="Arial" panose="020B0604020202020204" pitchFamily="34" charset="0"/>
              </a:rPr>
              <a:t> RPAREN   {$$=</a:t>
            </a:r>
            <a:r>
              <a:rPr lang="en-US" altLang="zh-CN" sz="2400" dirty="0" err="1">
                <a:latin typeface="Arial" panose="020B0604020202020204" pitchFamily="34" charset="0"/>
              </a:rPr>
              <a:t>A_PrintStm</a:t>
            </a:r>
            <a:r>
              <a:rPr lang="en-US" altLang="zh-CN" sz="2400" dirty="0">
                <a:latin typeface="Arial" panose="020B0604020202020204" pitchFamily="34" charset="0"/>
              </a:rPr>
              <a:t>($3);}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altLang="zh-CN" sz="2400" i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sz="2400" i="1" dirty="0">
                <a:latin typeface="Arial" panose="020B0604020202020204" pitchFamily="34" charset="0"/>
              </a:rPr>
              <a:t>exp</a:t>
            </a:r>
            <a:r>
              <a:rPr lang="en-US" altLang="zh-CN" sz="2400" dirty="0">
                <a:latin typeface="Arial" panose="020B0604020202020204" pitchFamily="34" charset="0"/>
              </a:rPr>
              <a:t>: ID                                       {$$=</a:t>
            </a:r>
            <a:r>
              <a:rPr lang="en-US" altLang="zh-CN" sz="2400" dirty="0" err="1">
                <a:latin typeface="Arial" panose="020B0604020202020204" pitchFamily="34" charset="0"/>
              </a:rPr>
              <a:t>A_IdExp</a:t>
            </a:r>
            <a:r>
              <a:rPr lang="en-US" altLang="zh-CN" sz="2400" dirty="0">
                <a:latin typeface="Arial" panose="020B0604020202020204" pitchFamily="34" charset="0"/>
              </a:rPr>
              <a:t>($1);}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sz="2400" i="1" dirty="0">
                <a:latin typeface="Arial" panose="020B0604020202020204" pitchFamily="34" charset="0"/>
              </a:rPr>
              <a:t>exp</a:t>
            </a:r>
            <a:r>
              <a:rPr lang="en-US" altLang="zh-CN" sz="2400" dirty="0">
                <a:latin typeface="Arial" panose="020B0604020202020204" pitchFamily="34" charset="0"/>
              </a:rPr>
              <a:t>: INT                                     {$$=</a:t>
            </a:r>
            <a:r>
              <a:rPr lang="en-US" altLang="zh-CN" sz="2400" dirty="0" err="1">
                <a:latin typeface="Arial" panose="020B0604020202020204" pitchFamily="34" charset="0"/>
              </a:rPr>
              <a:t>A_NumExp</a:t>
            </a:r>
            <a:r>
              <a:rPr lang="en-US" altLang="zh-CN" sz="2400" dirty="0">
                <a:latin typeface="Arial" panose="020B0604020202020204" pitchFamily="34" charset="0"/>
              </a:rPr>
              <a:t>($1);}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sz="2400" i="1" dirty="0">
                <a:latin typeface="Arial" panose="020B0604020202020204" pitchFamily="34" charset="0"/>
              </a:rPr>
              <a:t>exp</a:t>
            </a:r>
            <a:r>
              <a:rPr lang="en-US" altLang="zh-CN" sz="2400" dirty="0">
                <a:latin typeface="Arial" panose="020B0604020202020204" pitchFamily="34" charset="0"/>
              </a:rPr>
              <a:t>: </a:t>
            </a:r>
            <a:r>
              <a:rPr lang="en-US" altLang="zh-CN" sz="2400" i="1" dirty="0">
                <a:latin typeface="Arial" panose="020B0604020202020204" pitchFamily="34" charset="0"/>
              </a:rPr>
              <a:t>exp PLUS exp</a:t>
            </a:r>
            <a:r>
              <a:rPr lang="en-US" altLang="zh-CN" sz="2400" dirty="0">
                <a:latin typeface="Arial" panose="020B0604020202020204" pitchFamily="34" charset="0"/>
              </a:rPr>
              <a:t>                   {$$=</a:t>
            </a:r>
            <a:r>
              <a:rPr lang="en-US" altLang="zh-CN" sz="2400" dirty="0" err="1">
                <a:latin typeface="Arial" panose="020B0604020202020204" pitchFamily="34" charset="0"/>
              </a:rPr>
              <a:t>A_OpExp</a:t>
            </a:r>
            <a:r>
              <a:rPr lang="en-US" altLang="zh-CN" sz="2400" dirty="0">
                <a:latin typeface="Arial" panose="020B0604020202020204" pitchFamily="34" charset="0"/>
              </a:rPr>
              <a:t>($1,A_plus,$3);}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sz="2400" i="1" dirty="0">
                <a:latin typeface="Arial" panose="020B0604020202020204" pitchFamily="34" charset="0"/>
              </a:rPr>
              <a:t>exp</a:t>
            </a:r>
            <a:r>
              <a:rPr lang="en-US" altLang="zh-CN" sz="2400" dirty="0">
                <a:latin typeface="Arial" panose="020B0604020202020204" pitchFamily="34" charset="0"/>
              </a:rPr>
              <a:t>: </a:t>
            </a:r>
            <a:r>
              <a:rPr lang="en-US" altLang="zh-CN" sz="2400" i="1" dirty="0" err="1">
                <a:latin typeface="Arial" panose="020B0604020202020204" pitchFamily="34" charset="0"/>
              </a:rPr>
              <a:t>stm</a:t>
            </a:r>
            <a:r>
              <a:rPr lang="en-US" altLang="zh-CN" sz="2400" i="1" dirty="0">
                <a:latin typeface="Arial" panose="020B0604020202020204" pitchFamily="34" charset="0"/>
              </a:rPr>
              <a:t> COMMA exp</a:t>
            </a:r>
            <a:r>
              <a:rPr lang="en-US" altLang="zh-CN" sz="2400" dirty="0">
                <a:latin typeface="Arial" panose="020B0604020202020204" pitchFamily="34" charset="0"/>
              </a:rPr>
              <a:t>               {$$=</a:t>
            </a:r>
            <a:r>
              <a:rPr lang="en-US" altLang="zh-CN" sz="2400" dirty="0" err="1">
                <a:latin typeface="Arial" panose="020B0604020202020204" pitchFamily="34" charset="0"/>
              </a:rPr>
              <a:t>A_EseqExp</a:t>
            </a:r>
            <a:r>
              <a:rPr lang="en-US" altLang="zh-CN" sz="2400" dirty="0">
                <a:latin typeface="Arial" panose="020B0604020202020204" pitchFamily="34" charset="0"/>
              </a:rPr>
              <a:t>($1,$3);}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altLang="zh-CN" sz="2400" i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sz="2400" i="1" dirty="0" err="1">
                <a:latin typeface="Arial" panose="020B0604020202020204" pitchFamily="34" charset="0"/>
              </a:rPr>
              <a:t>exps</a:t>
            </a:r>
            <a:r>
              <a:rPr lang="en-US" altLang="zh-CN" sz="2400" dirty="0">
                <a:latin typeface="Arial" panose="020B0604020202020204" pitchFamily="34" charset="0"/>
              </a:rPr>
              <a:t>: </a:t>
            </a:r>
            <a:r>
              <a:rPr lang="en-US" altLang="zh-CN" sz="2400" i="1" dirty="0">
                <a:latin typeface="Arial" panose="020B0604020202020204" pitchFamily="34" charset="0"/>
              </a:rPr>
              <a:t>exp, </a:t>
            </a:r>
            <a:r>
              <a:rPr lang="en-US" altLang="zh-CN" sz="2400" i="1" dirty="0" err="1">
                <a:latin typeface="Arial" panose="020B0604020202020204" pitchFamily="34" charset="0"/>
              </a:rPr>
              <a:t>exps</a:t>
            </a:r>
            <a:r>
              <a:rPr lang="en-US" altLang="zh-CN" sz="2400" dirty="0">
                <a:latin typeface="Arial" panose="020B0604020202020204" pitchFamily="34" charset="0"/>
              </a:rPr>
              <a:t>                         {$$=</a:t>
            </a:r>
            <a:r>
              <a:rPr lang="en-US" altLang="zh-CN" sz="2400" dirty="0" err="1">
                <a:latin typeface="Arial" panose="020B0604020202020204" pitchFamily="34" charset="0"/>
              </a:rPr>
              <a:t>A_ExpList</a:t>
            </a:r>
            <a:r>
              <a:rPr lang="en-US" altLang="zh-CN" sz="2400" dirty="0">
                <a:latin typeface="Arial" panose="020B0604020202020204" pitchFamily="34" charset="0"/>
              </a:rPr>
              <a:t>($1,$3);}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sz="2400" i="1" dirty="0" err="1">
                <a:latin typeface="Arial" panose="020B0604020202020204" pitchFamily="34" charset="0"/>
              </a:rPr>
              <a:t>exps</a:t>
            </a:r>
            <a:r>
              <a:rPr lang="en-US" altLang="zh-CN" sz="2400" dirty="0">
                <a:latin typeface="Arial" panose="020B0604020202020204" pitchFamily="34" charset="0"/>
              </a:rPr>
              <a:t> : </a:t>
            </a:r>
            <a:r>
              <a:rPr lang="en-US" altLang="zh-CN" sz="2400" i="1" dirty="0">
                <a:latin typeface="Arial" panose="020B0604020202020204" pitchFamily="34" charset="0"/>
              </a:rPr>
              <a:t>exp</a:t>
            </a:r>
            <a:r>
              <a:rPr lang="en-US" altLang="zh-CN" sz="2400" dirty="0">
                <a:latin typeface="Arial" panose="020B0604020202020204" pitchFamily="34" charset="0"/>
              </a:rPr>
              <a:t>                                  {$$=</a:t>
            </a:r>
            <a:r>
              <a:rPr lang="en-US" altLang="zh-CN" sz="2400" dirty="0" err="1">
                <a:latin typeface="Arial" panose="020B0604020202020204" pitchFamily="34" charset="0"/>
              </a:rPr>
              <a:t>A_ExpList</a:t>
            </a:r>
            <a:r>
              <a:rPr lang="en-US" altLang="zh-CN" sz="2400" dirty="0">
                <a:latin typeface="Arial" panose="020B0604020202020204" pitchFamily="34" charset="0"/>
              </a:rPr>
              <a:t>($1,NULL);}</a:t>
            </a:r>
          </a:p>
        </p:txBody>
      </p:sp>
      <p:sp>
        <p:nvSpPr>
          <p:cNvPr id="15363" name="TextBox 1">
            <a:extLst>
              <a:ext uri="{FF2B5EF4-FFF2-40B4-BE49-F238E27FC236}">
                <a16:creationId xmlns:a16="http://schemas.microsoft.com/office/drawing/2014/main" id="{15239159-DD9A-2E64-6465-196E2B74E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6371590"/>
            <a:ext cx="46799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b="1" dirty="0"/>
              <a:t>Part of PROGRAM 4.6</a:t>
            </a:r>
            <a:endParaRPr lang="zh-CN" altLang="en-US" b="1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E7850D9A-5DAD-CFAE-89DC-D522F7D7095B}"/>
              </a:ext>
            </a:extLst>
          </p:cNvPr>
          <p:cNvSpPr txBox="1"/>
          <p:nvPr/>
        </p:nvSpPr>
        <p:spPr>
          <a:xfrm>
            <a:off x="516407" y="425208"/>
            <a:ext cx="45983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u="sng" dirty="0">
                <a:latin typeface="Arial" charset="0"/>
              </a:rPr>
              <a:t>An example </a:t>
            </a:r>
            <a:endParaRPr lang="zh-CN" altLang="en-US" sz="2800" u="sng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25893341-5027-5564-DFDA-9616CDBCC8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6313" y="2895600"/>
            <a:ext cx="7772400" cy="2685559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CN" sz="2000" b="1" dirty="0" err="1">
                <a:latin typeface="Arial" panose="020B0604020202020204" pitchFamily="34" charset="0"/>
              </a:rPr>
              <a:t>A_stm</a:t>
            </a:r>
            <a:r>
              <a:rPr kumimoji="0" lang="en-US" altLang="zh-CN" sz="2000" b="1" dirty="0">
                <a:latin typeface="Arial" panose="020B0604020202020204" pitchFamily="34" charset="0"/>
              </a:rPr>
              <a:t> </a:t>
            </a:r>
            <a:r>
              <a:rPr kumimoji="0" lang="en-US" altLang="zh-CN" sz="2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A_CompoundStm</a:t>
            </a:r>
            <a:r>
              <a:rPr kumimoji="0" lang="en-US" altLang="zh-CN" sz="2000" b="1" dirty="0">
                <a:latin typeface="Arial" panose="020B0604020202020204" pitchFamily="34" charset="0"/>
              </a:rPr>
              <a:t>(</a:t>
            </a:r>
            <a:r>
              <a:rPr kumimoji="0" lang="en-US" altLang="zh-CN" sz="2000" b="1" dirty="0" err="1">
                <a:latin typeface="Arial" panose="020B0604020202020204" pitchFamily="34" charset="0"/>
              </a:rPr>
              <a:t>A_stm</a:t>
            </a:r>
            <a:r>
              <a:rPr kumimoji="0" lang="en-US" altLang="zh-CN" sz="2000" b="1" dirty="0">
                <a:latin typeface="Arial" panose="020B0604020202020204" pitchFamily="34" charset="0"/>
              </a:rPr>
              <a:t> stm1, </a:t>
            </a:r>
            <a:r>
              <a:rPr kumimoji="0" lang="en-US" altLang="zh-CN" sz="2000" b="1" dirty="0" err="1">
                <a:latin typeface="Arial" panose="020B0604020202020204" pitchFamily="34" charset="0"/>
              </a:rPr>
              <a:t>A_stm</a:t>
            </a:r>
            <a:r>
              <a:rPr kumimoji="0" lang="en-US" altLang="zh-CN" sz="2000" b="1" dirty="0">
                <a:latin typeface="Arial" panose="020B0604020202020204" pitchFamily="34" charset="0"/>
              </a:rPr>
              <a:t> stm2)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CN" sz="20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CN" sz="2000" b="1" dirty="0">
                <a:latin typeface="Arial" panose="020B0604020202020204" pitchFamily="34" charset="0"/>
              </a:rPr>
              <a:t>    </a:t>
            </a:r>
            <a:r>
              <a:rPr kumimoji="0" lang="en-US" altLang="zh-CN" sz="2000" b="1" dirty="0" err="1">
                <a:latin typeface="Arial" panose="020B0604020202020204" pitchFamily="34" charset="0"/>
              </a:rPr>
              <a:t>A_stm</a:t>
            </a:r>
            <a:r>
              <a:rPr kumimoji="0" lang="en-US" altLang="zh-CN" sz="2000" b="1" dirty="0">
                <a:latin typeface="Arial" panose="020B0604020202020204" pitchFamily="34" charset="0"/>
              </a:rPr>
              <a:t>  s= </a:t>
            </a:r>
            <a:r>
              <a:rPr kumimoji="0" lang="en-US" altLang="zh-CN" sz="2000" b="1" dirty="0" err="1">
                <a:latin typeface="Arial" panose="020B0604020202020204" pitchFamily="34" charset="0"/>
              </a:rPr>
              <a:t>checked_malloc</a:t>
            </a:r>
            <a:r>
              <a:rPr kumimoji="0" lang="en-US" altLang="zh-CN" sz="2000" b="1" dirty="0">
                <a:latin typeface="Arial" panose="020B0604020202020204" pitchFamily="34" charset="0"/>
              </a:rPr>
              <a:t> (</a:t>
            </a:r>
            <a:r>
              <a:rPr kumimoji="0" lang="en-US" altLang="zh-CN" sz="2000" b="1" dirty="0" err="1">
                <a:latin typeface="Arial" panose="020B0604020202020204" pitchFamily="34" charset="0"/>
              </a:rPr>
              <a:t>sizeof</a:t>
            </a:r>
            <a:r>
              <a:rPr kumimoji="0" lang="en-US" altLang="zh-CN" sz="2000" b="1" dirty="0">
                <a:latin typeface="Arial" panose="020B0604020202020204" pitchFamily="34" charset="0"/>
              </a:rPr>
              <a:t> (*s));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CN" sz="2000" b="1" dirty="0">
                <a:latin typeface="Arial" panose="020B0604020202020204" pitchFamily="34" charset="0"/>
              </a:rPr>
              <a:t>    s-&gt;kind = </a:t>
            </a:r>
            <a:r>
              <a:rPr kumimoji="0" lang="en-US" altLang="zh-CN" sz="2000" b="1" dirty="0" err="1">
                <a:latin typeface="Arial" panose="020B0604020202020204" pitchFamily="34" charset="0"/>
              </a:rPr>
              <a:t>A_CompoundStm</a:t>
            </a:r>
            <a:r>
              <a:rPr kumimoji="0" lang="en-US" altLang="zh-CN" sz="20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CN" sz="2000" b="1" dirty="0">
                <a:latin typeface="Arial" panose="020B0604020202020204" pitchFamily="34" charset="0"/>
              </a:rPr>
              <a:t>    s-&gt;u.compound.stm1 = stm1;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CN" sz="2000" b="1" dirty="0">
                <a:latin typeface="Arial" panose="020B0604020202020204" pitchFamily="34" charset="0"/>
              </a:rPr>
              <a:t>    s-&gt;u.compound.stm2 = stm2;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CN" sz="2000" b="1" dirty="0">
                <a:latin typeface="Arial" panose="020B0604020202020204" pitchFamily="34" charset="0"/>
              </a:rPr>
              <a:t>    return 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CN" sz="2000" b="1" dirty="0">
                <a:latin typeface="Arial" panose="020B0604020202020204" pitchFamily="34" charset="0"/>
              </a:rPr>
              <a:t>}</a:t>
            </a:r>
          </a:p>
          <a:p>
            <a:pPr eaLnBrk="1" hangingPunct="1"/>
            <a:endParaRPr lang="en-US" altLang="zh-CN" sz="2400" dirty="0">
              <a:latin typeface="Arial" panose="020B0604020202020204" pitchFamily="34" charset="0"/>
            </a:endParaRPr>
          </a:p>
        </p:txBody>
      </p:sp>
      <p:sp>
        <p:nvSpPr>
          <p:cNvPr id="17411" name="Rectangle 4">
            <a:extLst>
              <a:ext uri="{FF2B5EF4-FFF2-40B4-BE49-F238E27FC236}">
                <a16:creationId xmlns:a16="http://schemas.microsoft.com/office/drawing/2014/main" id="{9AC8A898-C948-CDAE-21F3-48B609066D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661" y="1384562"/>
            <a:ext cx="783160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269875" indent="-269875" eaLnBrk="1" hangingPunct="1">
              <a:buSzPct val="100000"/>
              <a:buFont typeface="Arial" panose="020B0604020202020204" pitchFamily="34" charset="0"/>
              <a:buChar char="•"/>
            </a:pP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</a:rPr>
              <a:t>The </a:t>
            </a:r>
            <a:r>
              <a:rPr lang="en-US" altLang="zh-CN" b="1" dirty="0" err="1">
                <a:solidFill>
                  <a:srgbClr val="0000FF"/>
                </a:solidFill>
                <a:latin typeface="Arial" panose="020B0604020202020204" pitchFamily="34" charset="0"/>
              </a:rPr>
              <a:t>Yacc</a:t>
            </a: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</a:rPr>
              <a:t> parser</a:t>
            </a:r>
            <a:r>
              <a:rPr lang="en-US" altLang="zh-CN" b="1" dirty="0">
                <a:latin typeface="Arial" panose="020B0604020202020204" pitchFamily="34" charset="0"/>
              </a:rPr>
              <a:t>:  parsing the concrete syntax, constructs the </a:t>
            </a:r>
            <a:r>
              <a:rPr lang="en-US" altLang="zh-CN" b="1" dirty="0">
                <a:solidFill>
                  <a:srgbClr val="FF0000"/>
                </a:solidFill>
                <a:latin typeface="Arial" panose="020B0604020202020204" pitchFamily="34" charset="0"/>
              </a:rPr>
              <a:t>abstract syntax tree</a:t>
            </a:r>
            <a:r>
              <a:rPr lang="en-US" altLang="zh-CN" b="1" dirty="0">
                <a:latin typeface="Arial" panose="020B0604020202020204" pitchFamily="34" charset="0"/>
              </a:rPr>
              <a:t>.  </a:t>
            </a:r>
            <a:endParaRPr lang="en-US" altLang="zh-CN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BD727856-4801-908D-C8B7-F092D157142D}"/>
              </a:ext>
            </a:extLst>
          </p:cNvPr>
          <p:cNvSpPr txBox="1"/>
          <p:nvPr/>
        </p:nvSpPr>
        <p:spPr>
          <a:xfrm>
            <a:off x="516407" y="425208"/>
            <a:ext cx="45983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u="sng" dirty="0">
                <a:latin typeface="Arial" charset="0"/>
              </a:rPr>
              <a:t>An example </a:t>
            </a:r>
            <a:endParaRPr lang="zh-CN" altLang="en-US" sz="2800" u="sng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78B51BD2-E535-8601-75C8-6285054216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0413" y="2385060"/>
            <a:ext cx="7834947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000" b="1" dirty="0">
                <a:latin typeface="Arial" panose="020B0604020202020204" pitchFamily="34" charset="0"/>
              </a:rPr>
              <a:t>typedef </a:t>
            </a: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</a:rPr>
              <a:t>struct </a:t>
            </a:r>
            <a:r>
              <a:rPr lang="en-US" altLang="zh-CN" sz="2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A_stm</a:t>
            </a:r>
            <a:r>
              <a:rPr lang="en-US" altLang="zh-CN" sz="2000" b="1" dirty="0">
                <a:latin typeface="Arial" panose="020B0604020202020204" pitchFamily="34" charset="0"/>
              </a:rPr>
              <a:t>_  *</a:t>
            </a:r>
            <a:r>
              <a:rPr lang="en-US" altLang="zh-CN" sz="2000" b="1" dirty="0" err="1">
                <a:latin typeface="Arial" panose="020B0604020202020204" pitchFamily="34" charset="0"/>
              </a:rPr>
              <a:t>A_stm</a:t>
            </a:r>
            <a:r>
              <a:rPr lang="en-US" altLang="zh-CN" sz="2000" b="1" dirty="0">
                <a:latin typeface="Arial" panose="020B0604020202020204" pitchFamily="34" charset="0"/>
              </a:rPr>
              <a:t>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000" b="1" dirty="0">
                <a:latin typeface="Arial" panose="020B0604020202020204" pitchFamily="34" charset="0"/>
              </a:rPr>
              <a:t>struct </a:t>
            </a:r>
            <a:r>
              <a:rPr lang="en-US" altLang="zh-CN" sz="2000" b="1" dirty="0" err="1">
                <a:latin typeface="Arial" panose="020B0604020202020204" pitchFamily="34" charset="0"/>
              </a:rPr>
              <a:t>A_stm</a:t>
            </a:r>
            <a:r>
              <a:rPr lang="en-US" altLang="zh-CN" sz="2000" b="1" dirty="0">
                <a:latin typeface="Arial" panose="020B0604020202020204" pitchFamily="34" charset="0"/>
              </a:rPr>
              <a:t>_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000" b="1" dirty="0">
                <a:latin typeface="Arial" panose="020B0604020202020204" pitchFamily="34" charset="0"/>
              </a:rPr>
              <a:t> { </a:t>
            </a:r>
            <a:r>
              <a:rPr lang="en-US" altLang="zh-CN" sz="2000" b="1" dirty="0" err="1">
                <a:latin typeface="Arial" panose="020B0604020202020204" pitchFamily="34" charset="0"/>
              </a:rPr>
              <a:t>enum</a:t>
            </a:r>
            <a:r>
              <a:rPr lang="en-US" altLang="zh-CN" sz="2000" b="1" dirty="0">
                <a:latin typeface="Arial" panose="020B0604020202020204" pitchFamily="34" charset="0"/>
              </a:rPr>
              <a:t> { </a:t>
            </a:r>
            <a:r>
              <a:rPr lang="en-US" altLang="zh-CN" sz="2000" b="1" dirty="0" err="1">
                <a:latin typeface="Arial" panose="020B0604020202020204" pitchFamily="34" charset="0"/>
              </a:rPr>
              <a:t>A_compoundStm</a:t>
            </a:r>
            <a:r>
              <a:rPr lang="en-US" altLang="zh-CN" sz="2000" b="1" dirty="0">
                <a:latin typeface="Arial" panose="020B0604020202020204" pitchFamily="34" charset="0"/>
              </a:rPr>
              <a:t>, </a:t>
            </a:r>
            <a:r>
              <a:rPr lang="en-US" altLang="zh-CN" sz="2000" b="1" dirty="0" err="1">
                <a:latin typeface="Arial" panose="020B0604020202020204" pitchFamily="34" charset="0"/>
              </a:rPr>
              <a:t>A_assignStm</a:t>
            </a:r>
            <a:r>
              <a:rPr lang="en-US" altLang="zh-CN" sz="2000" b="1" dirty="0">
                <a:latin typeface="Arial" panose="020B0604020202020204" pitchFamily="34" charset="0"/>
              </a:rPr>
              <a:t>,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000" b="1" dirty="0">
                <a:latin typeface="Arial" panose="020B0604020202020204" pitchFamily="34" charset="0"/>
              </a:rPr>
              <a:t>                   </a:t>
            </a:r>
            <a:r>
              <a:rPr lang="en-US" altLang="zh-CN" sz="2000" b="1" dirty="0" err="1">
                <a:latin typeface="Arial" panose="020B0604020202020204" pitchFamily="34" charset="0"/>
              </a:rPr>
              <a:t>A_printStm</a:t>
            </a:r>
            <a:r>
              <a:rPr lang="en-US" altLang="zh-CN" sz="2000" b="1" dirty="0">
                <a:latin typeface="Arial" panose="020B0604020202020204" pitchFamily="34" charset="0"/>
              </a:rPr>
              <a:t>} kind;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000" b="1" dirty="0">
                <a:latin typeface="Arial" panose="020B0604020202020204" pitchFamily="34" charset="0"/>
              </a:rPr>
              <a:t>     </a:t>
            </a: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</a:rPr>
              <a:t>union</a:t>
            </a:r>
            <a:r>
              <a:rPr lang="en-US" altLang="zh-CN" sz="2000" b="1" dirty="0">
                <a:latin typeface="Arial" panose="020B0604020202020204" pitchFamily="34" charset="0"/>
              </a:rPr>
              <a:t> { struct {</a:t>
            </a:r>
            <a:r>
              <a:rPr lang="en-US" altLang="zh-CN" sz="2000" b="1" dirty="0" err="1">
                <a:latin typeface="Arial" panose="020B0604020202020204" pitchFamily="34" charset="0"/>
              </a:rPr>
              <a:t>A_stm</a:t>
            </a:r>
            <a:r>
              <a:rPr lang="en-US" altLang="zh-CN" sz="2000" b="1" dirty="0">
                <a:latin typeface="Arial" panose="020B0604020202020204" pitchFamily="34" charset="0"/>
              </a:rPr>
              <a:t> stm1,stm2;} compound;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000" b="1" dirty="0">
                <a:latin typeface="Arial" panose="020B0604020202020204" pitchFamily="34" charset="0"/>
              </a:rPr>
              <a:t>                  struct {string id; </a:t>
            </a:r>
            <a:r>
              <a:rPr lang="en-US" altLang="zh-CN" sz="2000" b="1" dirty="0" err="1">
                <a:latin typeface="Arial" panose="020B0604020202020204" pitchFamily="34" charset="0"/>
              </a:rPr>
              <a:t>A_exp</a:t>
            </a:r>
            <a:r>
              <a:rPr lang="en-US" altLang="zh-CN" sz="2000" b="1" dirty="0">
                <a:latin typeface="Arial" panose="020B0604020202020204" pitchFamily="34" charset="0"/>
              </a:rPr>
              <a:t> exp;} assign;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000" b="1" dirty="0">
                <a:latin typeface="Arial" panose="020B0604020202020204" pitchFamily="34" charset="0"/>
              </a:rPr>
              <a:t>                  struct {</a:t>
            </a:r>
            <a:r>
              <a:rPr lang="en-US" altLang="zh-CN" sz="2000" b="1" dirty="0" err="1">
                <a:latin typeface="Arial" panose="020B0604020202020204" pitchFamily="34" charset="0"/>
              </a:rPr>
              <a:t>A_expList</a:t>
            </a:r>
            <a:r>
              <a:rPr lang="en-US" altLang="zh-CN" sz="2000" b="1" dirty="0">
                <a:latin typeface="Arial" panose="020B0604020202020204" pitchFamily="34" charset="0"/>
              </a:rPr>
              <a:t> </a:t>
            </a:r>
            <a:r>
              <a:rPr lang="en-US" altLang="zh-CN" sz="2000" b="1" dirty="0" err="1">
                <a:latin typeface="Arial" panose="020B0604020202020204" pitchFamily="34" charset="0"/>
              </a:rPr>
              <a:t>exps</a:t>
            </a:r>
            <a:r>
              <a:rPr lang="en-US" altLang="zh-CN" sz="2000" b="1" dirty="0">
                <a:latin typeface="Arial" panose="020B0604020202020204" pitchFamily="34" charset="0"/>
              </a:rPr>
              <a:t>; } print;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000" b="1" dirty="0">
                <a:latin typeface="Arial" panose="020B0604020202020204" pitchFamily="34" charset="0"/>
              </a:rPr>
              <a:t>                  }  u;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000" b="1" dirty="0">
                <a:latin typeface="Arial" panose="020B0604020202020204" pitchFamily="34" charset="0"/>
              </a:rPr>
              <a:t>};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zh-CN" sz="2000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000" b="1" dirty="0" err="1">
                <a:latin typeface="Arial" panose="020B0604020202020204" pitchFamily="34" charset="0"/>
              </a:rPr>
              <a:t>A_stm</a:t>
            </a:r>
            <a:r>
              <a:rPr lang="en-US" altLang="zh-CN" sz="2000" b="1" dirty="0">
                <a:latin typeface="Arial" panose="020B0604020202020204" pitchFamily="34" charset="0"/>
              </a:rPr>
              <a:t> </a:t>
            </a:r>
            <a:r>
              <a:rPr lang="en-US" altLang="zh-CN" sz="2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A_CompoundStm</a:t>
            </a:r>
            <a:r>
              <a:rPr lang="en-US" altLang="zh-CN" sz="2000" b="1" dirty="0">
                <a:latin typeface="Arial" panose="020B0604020202020204" pitchFamily="34" charset="0"/>
              </a:rPr>
              <a:t> (</a:t>
            </a:r>
            <a:r>
              <a:rPr lang="en-US" altLang="zh-CN" sz="2000" b="1" dirty="0" err="1">
                <a:latin typeface="Arial" panose="020B0604020202020204" pitchFamily="34" charset="0"/>
              </a:rPr>
              <a:t>A_stm</a:t>
            </a:r>
            <a:r>
              <a:rPr lang="en-US" altLang="zh-CN" sz="2000" b="1" dirty="0">
                <a:latin typeface="Arial" panose="020B0604020202020204" pitchFamily="34" charset="0"/>
              </a:rPr>
              <a:t> stm1, </a:t>
            </a:r>
            <a:r>
              <a:rPr lang="en-US" altLang="zh-CN" sz="2000" b="1" dirty="0" err="1">
                <a:latin typeface="Arial" panose="020B0604020202020204" pitchFamily="34" charset="0"/>
              </a:rPr>
              <a:t>A_stm</a:t>
            </a:r>
            <a:r>
              <a:rPr lang="en-US" altLang="zh-CN" sz="2000" b="1" dirty="0">
                <a:latin typeface="Arial" panose="020B0604020202020204" pitchFamily="34" charset="0"/>
              </a:rPr>
              <a:t> stm2);</a:t>
            </a:r>
          </a:p>
          <a:p>
            <a:pPr eaLnBrk="1" hangingPunct="1">
              <a:lnSpc>
                <a:spcPct val="90000"/>
              </a:lnSpc>
            </a:pPr>
            <a:endParaRPr lang="en-US" altLang="zh-CN" sz="2800" dirty="0">
              <a:latin typeface="Arial" panose="020B0604020202020204" pitchFamily="34" charset="0"/>
            </a:endParaRPr>
          </a:p>
        </p:txBody>
      </p:sp>
      <p:sp>
        <p:nvSpPr>
          <p:cNvPr id="16387" name="Rectangle 4">
            <a:extLst>
              <a:ext uri="{FF2B5EF4-FFF2-40B4-BE49-F238E27FC236}">
                <a16:creationId xmlns:a16="http://schemas.microsoft.com/office/drawing/2014/main" id="{4372D4A4-745B-1BDB-3FAC-4C8DDC898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045" y="1205561"/>
            <a:ext cx="806165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269875" indent="-269875" eaLnBrk="1" hangingPunct="1">
              <a:buClr>
                <a:srgbClr val="0000FF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b="1" dirty="0">
                <a:latin typeface="Arial" panose="020B0604020202020204" pitchFamily="34" charset="0"/>
              </a:rPr>
              <a:t>A </a:t>
            </a:r>
            <a:r>
              <a:rPr lang="en-US" altLang="zh-CN" b="1" dirty="0">
                <a:solidFill>
                  <a:srgbClr val="FF0000"/>
                </a:solidFill>
                <a:latin typeface="Arial" panose="020B0604020202020204" pitchFamily="34" charset="0"/>
              </a:rPr>
              <a:t>typedef</a:t>
            </a: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zh-CN" b="1" dirty="0">
                <a:latin typeface="Arial" panose="020B0604020202020204" pitchFamily="34" charset="0"/>
              </a:rPr>
              <a:t>for each nonterminal , a </a:t>
            </a:r>
            <a:r>
              <a:rPr lang="en-US" altLang="zh-CN" b="1" dirty="0">
                <a:solidFill>
                  <a:srgbClr val="FF0000"/>
                </a:solidFill>
                <a:latin typeface="Arial" panose="020B0604020202020204" pitchFamily="34" charset="0"/>
              </a:rPr>
              <a:t>union-variant </a:t>
            </a:r>
            <a:r>
              <a:rPr lang="en-US" altLang="zh-CN" b="1" dirty="0">
                <a:latin typeface="Arial" panose="020B0604020202020204" pitchFamily="34" charset="0"/>
              </a:rPr>
              <a:t>for each production.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C60FC5C5-2EF2-11BA-F1B4-9A5DFAC9EA41}"/>
              </a:ext>
            </a:extLst>
          </p:cNvPr>
          <p:cNvSpPr txBox="1"/>
          <p:nvPr/>
        </p:nvSpPr>
        <p:spPr>
          <a:xfrm>
            <a:off x="516407" y="425208"/>
            <a:ext cx="45983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u="sng" dirty="0">
                <a:latin typeface="Arial" charset="0"/>
              </a:rPr>
              <a:t>An example </a:t>
            </a:r>
            <a:endParaRPr lang="zh-CN" altLang="en-US" sz="2800" u="sng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9A4D85A1-B7B5-D13F-8749-87C6BC23FE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</a:rPr>
              <a:t>POSITIONS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06375401-F40B-627B-3813-7DC83E0B2F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8640" y="1125538"/>
            <a:ext cx="8061960" cy="2683137"/>
          </a:xfrm>
        </p:spPr>
        <p:txBody>
          <a:bodyPr/>
          <a:lstStyle/>
          <a:p>
            <a:pPr eaLnBrk="1" hangingPunct="1">
              <a:buClr>
                <a:schemeClr val="tx2"/>
              </a:buClr>
              <a:buSzPct val="100000"/>
            </a:pPr>
            <a:r>
              <a:rPr lang="en-US" altLang="zh-CN" sz="2400" dirty="0">
                <a:latin typeface="Arial" panose="020B0604020202020204" pitchFamily="34" charset="0"/>
              </a:rPr>
              <a:t>If there is a </a:t>
            </a:r>
            <a:r>
              <a:rPr lang="en-US" altLang="zh-CN" sz="2400" dirty="0">
                <a:solidFill>
                  <a:srgbClr val="0000FF"/>
                </a:solidFill>
                <a:latin typeface="Arial" panose="020B0604020202020204" pitchFamily="34" charset="0"/>
              </a:rPr>
              <a:t>type error</a:t>
            </a:r>
            <a:r>
              <a:rPr lang="en-US" altLang="zh-CN" sz="2400" dirty="0">
                <a:latin typeface="Arial" panose="020B0604020202020204" pitchFamily="34" charset="0"/>
              </a:rPr>
              <a:t> that must be 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</a:rPr>
              <a:t>reported to the user</a:t>
            </a:r>
            <a:r>
              <a:rPr lang="en-US" altLang="zh-CN" sz="2400" dirty="0">
                <a:latin typeface="Arial" panose="020B0604020202020204" pitchFamily="34" charset="0"/>
              </a:rPr>
              <a:t>, the </a:t>
            </a:r>
            <a:r>
              <a:rPr lang="en-US" altLang="zh-CN" sz="2400" i="1" dirty="0">
                <a:solidFill>
                  <a:srgbClr val="0000FF"/>
                </a:solidFill>
                <a:latin typeface="Arial" panose="020B0604020202020204" pitchFamily="34" charset="0"/>
              </a:rPr>
              <a:t>current</a:t>
            </a:r>
            <a:r>
              <a:rPr lang="en-US" altLang="zh-CN" sz="2400" dirty="0">
                <a:solidFill>
                  <a:srgbClr val="0000FF"/>
                </a:solidFill>
                <a:latin typeface="Arial" panose="020B0604020202020204" pitchFamily="34" charset="0"/>
              </a:rPr>
              <a:t> position</a:t>
            </a:r>
            <a:r>
              <a:rPr lang="en-US" altLang="zh-CN" sz="2400" dirty="0">
                <a:latin typeface="Arial" panose="020B0604020202020204" pitchFamily="34" charset="0"/>
              </a:rPr>
              <a:t> of the lexical analyzer is a reasonable approximation of the source position of the error.</a:t>
            </a:r>
          </a:p>
          <a:p>
            <a:pPr eaLnBrk="1" hangingPunct="1">
              <a:buClr>
                <a:schemeClr val="tx2"/>
              </a:buClr>
              <a:buSzPct val="100000"/>
            </a:pPr>
            <a:endParaRPr lang="en-US" altLang="zh-CN" sz="2400" dirty="0">
              <a:latin typeface="Arial" panose="020B0604020202020204" pitchFamily="34" charset="0"/>
            </a:endParaRPr>
          </a:p>
          <a:p>
            <a:pPr eaLnBrk="1" hangingPunct="1">
              <a:buClr>
                <a:schemeClr val="tx2"/>
              </a:buClr>
              <a:buSzPct val="100000"/>
            </a:pPr>
            <a:r>
              <a:rPr lang="en-US" altLang="zh-CN" sz="2400" dirty="0">
                <a:latin typeface="Arial" panose="020B0604020202020204" pitchFamily="34" charset="0"/>
              </a:rPr>
              <a:t>In a </a:t>
            </a:r>
            <a:r>
              <a:rPr lang="en-US" altLang="zh-CN" sz="2400" dirty="0">
                <a:solidFill>
                  <a:srgbClr val="0000FF"/>
                </a:solidFill>
                <a:latin typeface="Arial" panose="020B0604020202020204" pitchFamily="34" charset="0"/>
              </a:rPr>
              <a:t>one-pass</a:t>
            </a:r>
            <a:r>
              <a:rPr lang="en-US" altLang="zh-CN" sz="2400" dirty="0">
                <a:latin typeface="Arial" panose="020B0604020202020204" pitchFamily="34" charset="0"/>
              </a:rPr>
              <a:t>  compiler, the lexical analyzer keeps a "</a:t>
            </a:r>
            <a:r>
              <a:rPr lang="en-US" altLang="zh-CN" sz="2400" dirty="0">
                <a:solidFill>
                  <a:srgbClr val="0000FF"/>
                </a:solidFill>
                <a:latin typeface="Arial" panose="020B0604020202020204" pitchFamily="34" charset="0"/>
              </a:rPr>
              <a:t>current position</a:t>
            </a:r>
            <a:r>
              <a:rPr lang="en-US" altLang="zh-CN" sz="2400" dirty="0">
                <a:latin typeface="Arial" panose="020B0604020202020204" pitchFamily="34" charset="0"/>
              </a:rPr>
              <a:t>" global variable.</a:t>
            </a:r>
          </a:p>
          <a:p>
            <a:pPr eaLnBrk="1" hangingPunct="1">
              <a:buClr>
                <a:schemeClr val="tx2"/>
              </a:buClr>
              <a:buSzPct val="150000"/>
            </a:pPr>
            <a:endParaRPr lang="en-US" altLang="zh-CN" sz="2400" b="1" dirty="0">
              <a:latin typeface="Arial" panose="020B0604020202020204" pitchFamily="34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980E40CE-F285-667D-CA2F-2F1A37EFF8E2}"/>
              </a:ext>
            </a:extLst>
          </p:cNvPr>
          <p:cNvSpPr txBox="1"/>
          <p:nvPr/>
        </p:nvSpPr>
        <p:spPr>
          <a:xfrm>
            <a:off x="548640" y="4153263"/>
            <a:ext cx="7760473" cy="156966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indent="-342900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Arial" panose="020B0604020202020204" pitchFamily="34" charset="0"/>
              </a:rPr>
              <a:t>A compiler that uses abstract-syntax-tree data structures 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</a:rPr>
              <a:t>need  to remember positions</a:t>
            </a:r>
            <a:r>
              <a:rPr lang="en-US" altLang="zh-CN" sz="2400" dirty="0">
                <a:latin typeface="Arial" panose="020B0604020202020204" pitchFamily="34" charset="0"/>
              </a:rPr>
              <a:t> accurately.</a:t>
            </a:r>
          </a:p>
          <a:p>
            <a:pPr marL="342900" indent="-342900" eaLnBrk="1" hangingPunct="1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</a:rPr>
              <a:t>pos</a:t>
            </a:r>
            <a:r>
              <a:rPr lang="en-US" altLang="zh-CN" sz="240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zh-CN" sz="2400" dirty="0">
                <a:latin typeface="Arial" panose="020B0604020202020204" pitchFamily="34" charset="0"/>
              </a:rPr>
              <a:t>fields indicate the position  of the characters from which these abstract-syntax structures were derived.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56321">
            <a:extLst>
              <a:ext uri="{FF2B5EF4-FFF2-40B4-BE49-F238E27FC236}">
                <a16:creationId xmlns:a16="http://schemas.microsoft.com/office/drawing/2014/main" id="{22837244-4352-66C8-9ABD-C1828E03E0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Content</a:t>
            </a:r>
          </a:p>
        </p:txBody>
      </p:sp>
      <p:sp>
        <p:nvSpPr>
          <p:cNvPr id="3075" name="文本占位符 56322">
            <a:extLst>
              <a:ext uri="{FF2B5EF4-FFF2-40B4-BE49-F238E27FC236}">
                <a16:creationId xmlns:a16="http://schemas.microsoft.com/office/drawing/2014/main" id="{875EB2A6-6D09-DD1A-A571-37C95B2AB0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INTRODUCTION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zh-CN" sz="2400" dirty="0"/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LEXICAL ANALYSIS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PARSING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b="1" dirty="0"/>
              <a:t>ABSTRACT SYNTAX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SEMANTIC ANALYSIS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zh-CN" sz="2400" dirty="0"/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ACTIVATION RECORD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TRANSLATING INTO INTERMEDIATE CODE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zh-CN" sz="2400" dirty="0"/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OTHERS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>
            <a:extLst>
              <a:ext uri="{FF2B5EF4-FFF2-40B4-BE49-F238E27FC236}">
                <a16:creationId xmlns:a16="http://schemas.microsoft.com/office/drawing/2014/main" id="{02E595B0-FB03-AB88-B1B4-F1351245F1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921418" cy="155249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400" dirty="0">
                <a:latin typeface="Arial" panose="020B0604020202020204" pitchFamily="34" charset="0"/>
              </a:rPr>
              <a:t>When using </a:t>
            </a:r>
            <a:r>
              <a:rPr lang="en-US" altLang="zh-CN" sz="2400" dirty="0" err="1">
                <a:latin typeface="Arial" panose="020B0604020202020204" pitchFamily="34" charset="0"/>
              </a:rPr>
              <a:t>Yacc</a:t>
            </a:r>
            <a:r>
              <a:rPr lang="en-US" altLang="zh-CN" sz="2400" dirty="0">
                <a:latin typeface="Arial" panose="020B0604020202020204" pitchFamily="34" charset="0"/>
              </a:rPr>
              <a:t>, one solution is to define a nonterminal symbol </a:t>
            </a:r>
            <a:r>
              <a:rPr lang="en-US" altLang="zh-CN" sz="2400" dirty="0">
                <a:solidFill>
                  <a:srgbClr val="0000FF"/>
                </a:solidFill>
                <a:latin typeface="Arial" panose="020B0604020202020204" pitchFamily="34" charset="0"/>
              </a:rPr>
              <a:t>pos</a:t>
            </a:r>
            <a:r>
              <a:rPr lang="en-US" altLang="zh-CN" sz="2400" dirty="0">
                <a:latin typeface="Arial" panose="020B0604020202020204" pitchFamily="34" charset="0"/>
              </a:rPr>
              <a:t> whose semantic value is a source location (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</a:rPr>
              <a:t>line number</a:t>
            </a:r>
            <a:r>
              <a:rPr lang="en-US" altLang="zh-CN" sz="2400" dirty="0">
                <a:latin typeface="Arial" panose="020B0604020202020204" pitchFamily="34" charset="0"/>
              </a:rPr>
              <a:t>, or 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</a:rPr>
              <a:t>line number </a:t>
            </a:r>
            <a:r>
              <a:rPr lang="en-US" altLang="zh-CN" sz="2400" dirty="0">
                <a:latin typeface="Arial" panose="020B0604020202020204" pitchFamily="34" charset="0"/>
              </a:rPr>
              <a:t>and 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</a:rPr>
              <a:t>position</a:t>
            </a:r>
            <a:r>
              <a:rPr lang="en-US" altLang="zh-CN" sz="2400" dirty="0">
                <a:latin typeface="Arial" panose="020B0604020202020204" pitchFamily="34" charset="0"/>
              </a:rPr>
              <a:t> within line).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CE39C387-AD2D-4D39-413B-372F75E915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843" y="3022158"/>
            <a:ext cx="7826375" cy="2524125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 dirty="0">
                <a:solidFill>
                  <a:srgbClr val="0000FF"/>
                </a:solidFill>
                <a:latin typeface="Arial" panose="020B0604020202020204" pitchFamily="34" charset="0"/>
              </a:rPr>
              <a:t>%{ extern </a:t>
            </a:r>
            <a:r>
              <a:rPr lang="en-US" altLang="zh-CN" sz="2000" b="1" dirty="0" err="1">
                <a:solidFill>
                  <a:srgbClr val="0000FF"/>
                </a:solidFill>
                <a:latin typeface="Arial" panose="020B0604020202020204" pitchFamily="34" charset="0"/>
              </a:rPr>
              <a:t>A_OpExp</a:t>
            </a:r>
            <a:r>
              <a:rPr lang="en-US" altLang="zh-CN" sz="2000" b="1" dirty="0">
                <a:solidFill>
                  <a:srgbClr val="0000FF"/>
                </a:solidFill>
                <a:latin typeface="Arial" panose="020B0604020202020204" pitchFamily="34" charset="0"/>
              </a:rPr>
              <a:t> (</a:t>
            </a:r>
            <a:r>
              <a:rPr lang="en-US" altLang="zh-CN" sz="2000" b="1" dirty="0" err="1">
                <a:solidFill>
                  <a:srgbClr val="0000FF"/>
                </a:solidFill>
                <a:latin typeface="Arial" panose="020B0604020202020204" pitchFamily="34" charset="0"/>
              </a:rPr>
              <a:t>A_exp,A_binop,A_exp,position</a:t>
            </a:r>
            <a:r>
              <a:rPr lang="en-US" altLang="zh-CN" sz="2000" b="1" dirty="0">
                <a:solidFill>
                  <a:srgbClr val="0000FF"/>
                </a:solidFill>
                <a:latin typeface="Arial" panose="020B0604020202020204" pitchFamily="34" charset="0"/>
              </a:rPr>
              <a:t>);  %}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 dirty="0">
                <a:solidFill>
                  <a:srgbClr val="0000FF"/>
                </a:solidFill>
                <a:latin typeface="Arial" panose="020B0604020202020204" pitchFamily="34" charset="0"/>
              </a:rPr>
              <a:t>%union  { int num; string id; position pos;….};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 dirty="0">
                <a:solidFill>
                  <a:srgbClr val="0000FF"/>
                </a:solidFill>
                <a:latin typeface="Arial" panose="020B0604020202020204" pitchFamily="34" charset="0"/>
              </a:rPr>
              <a:t>%type  &lt;pos&gt; pos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 dirty="0">
                <a:solidFill>
                  <a:srgbClr val="0000FF"/>
                </a:solidFill>
                <a:latin typeface="Arial" panose="020B0604020202020204" pitchFamily="34" charset="0"/>
              </a:rPr>
              <a:t>pos:        {  $$ = </a:t>
            </a:r>
            <a:r>
              <a:rPr lang="en-US" altLang="zh-CN" sz="2000" b="1" dirty="0" err="1">
                <a:solidFill>
                  <a:srgbClr val="0000FF"/>
                </a:solidFill>
                <a:latin typeface="Arial" panose="020B0604020202020204" pitchFamily="34" charset="0"/>
              </a:rPr>
              <a:t>EM_tokpos</a:t>
            </a:r>
            <a:r>
              <a:rPr lang="en-US" altLang="zh-CN" sz="2000" b="1" dirty="0">
                <a:solidFill>
                  <a:srgbClr val="0000FF"/>
                </a:solidFill>
                <a:latin typeface="Arial" panose="020B0604020202020204" pitchFamily="34" charset="0"/>
              </a:rPr>
              <a:t>; }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 dirty="0">
                <a:solidFill>
                  <a:srgbClr val="0000FF"/>
                </a:solidFill>
                <a:latin typeface="Arial" panose="020B0604020202020204" pitchFamily="34" charset="0"/>
              </a:rPr>
              <a:t>exp:    exp PLUS  </a:t>
            </a:r>
            <a:r>
              <a:rPr lang="en-US" altLang="zh-CN" sz="2000" b="1" dirty="0">
                <a:solidFill>
                  <a:srgbClr val="C00000"/>
                </a:solidFill>
                <a:latin typeface="Arial" panose="020B0604020202020204" pitchFamily="34" charset="0"/>
              </a:rPr>
              <a:t>pos</a:t>
            </a:r>
            <a:r>
              <a:rPr lang="en-US" altLang="zh-CN" sz="2000" b="1" dirty="0">
                <a:solidFill>
                  <a:srgbClr val="0000FF"/>
                </a:solidFill>
                <a:latin typeface="Arial" panose="020B0604020202020204" pitchFamily="34" charset="0"/>
              </a:rPr>
              <a:t>  exp 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 dirty="0">
                <a:solidFill>
                  <a:srgbClr val="0000FF"/>
                </a:solidFill>
                <a:latin typeface="Arial" panose="020B0604020202020204" pitchFamily="34" charset="0"/>
              </a:rPr>
              <a:t>                {$$= </a:t>
            </a:r>
            <a:r>
              <a:rPr lang="en-US" altLang="zh-CN" sz="2000" b="1" dirty="0" err="1">
                <a:solidFill>
                  <a:srgbClr val="0000FF"/>
                </a:solidFill>
                <a:latin typeface="Arial" panose="020B0604020202020204" pitchFamily="34" charset="0"/>
              </a:rPr>
              <a:t>A_OpExp</a:t>
            </a:r>
            <a:r>
              <a:rPr lang="en-US" altLang="zh-CN" sz="2000" b="1" dirty="0">
                <a:solidFill>
                  <a:srgbClr val="0000FF"/>
                </a:solidFill>
                <a:latin typeface="Arial" panose="020B0604020202020204" pitchFamily="34" charset="0"/>
              </a:rPr>
              <a:t> ($1, A_plus,$4</a:t>
            </a:r>
            <a:r>
              <a:rPr lang="en-US" altLang="zh-CN" sz="2000" b="1" dirty="0">
                <a:solidFill>
                  <a:srgbClr val="C00000"/>
                </a:solidFill>
                <a:latin typeface="Arial" panose="020B0604020202020204" pitchFamily="34" charset="0"/>
              </a:rPr>
              <a:t>,$3</a:t>
            </a:r>
            <a:r>
              <a:rPr lang="en-US" altLang="zh-CN" sz="2000" b="1" dirty="0">
                <a:solidFill>
                  <a:srgbClr val="0000FF"/>
                </a:solidFill>
                <a:latin typeface="Arial" panose="020B0604020202020204" pitchFamily="34" charset="0"/>
              </a:rPr>
              <a:t>);  }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BEDF4AC-4035-81AF-F965-DBBF6F2E21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</a:rPr>
              <a:t>POSITIONS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BEDF4AC-4035-81AF-F965-DBBF6F2E21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Abstract syntax for</a:t>
            </a:r>
            <a:r>
              <a:rPr lang="zh-CN" alt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Tiger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AE5BA0B-9872-8A80-344F-D5CE5C07B69C}"/>
              </a:ext>
            </a:extLst>
          </p:cNvPr>
          <p:cNvSpPr txBox="1"/>
          <p:nvPr/>
        </p:nvSpPr>
        <p:spPr>
          <a:xfrm>
            <a:off x="747423" y="1311965"/>
            <a:ext cx="7712765" cy="369331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/*</a:t>
            </a:r>
            <a:r>
              <a:rPr lang="en-US" altLang="zh-CN" dirty="0" err="1">
                <a:latin typeface="Arial" panose="020B0604020202020204" pitchFamily="34" charset="0"/>
                <a:cs typeface="Arial" panose="020B0604020202020204" pitchFamily="34" charset="0"/>
              </a:rPr>
              <a:t>absyn.h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*/</a:t>
            </a:r>
          </a:p>
          <a:p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Typedef struct </a:t>
            </a:r>
            <a:r>
              <a:rPr lang="en-US" altLang="zh-CN" dirty="0" err="1">
                <a:latin typeface="Arial" panose="020B0604020202020204" pitchFamily="34" charset="0"/>
                <a:cs typeface="Arial" panose="020B0604020202020204" pitchFamily="34" charset="0"/>
              </a:rPr>
              <a:t>A_var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_ *</a:t>
            </a:r>
            <a:r>
              <a:rPr lang="en-US" altLang="zh-CN" dirty="0" err="1">
                <a:latin typeface="Arial" panose="020B0604020202020204" pitchFamily="34" charset="0"/>
                <a:cs typeface="Arial" panose="020B0604020202020204" pitchFamily="34" charset="0"/>
              </a:rPr>
              <a:t>A_var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Struct </a:t>
            </a:r>
            <a:r>
              <a:rPr lang="en-US" altLang="zh-CN" dirty="0" err="1">
                <a:latin typeface="Arial" panose="020B0604020202020204" pitchFamily="34" charset="0"/>
                <a:cs typeface="Arial" panose="020B0604020202020204" pitchFamily="34" charset="0"/>
              </a:rPr>
              <a:t>A_var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</a:p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          { </a:t>
            </a:r>
            <a:r>
              <a:rPr lang="en-US" altLang="zh-CN" dirty="0" err="1">
                <a:latin typeface="Arial" panose="020B0604020202020204" pitchFamily="34" charset="0"/>
                <a:cs typeface="Arial" panose="020B0604020202020204" pitchFamily="34" charset="0"/>
              </a:rPr>
              <a:t>enum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 {</a:t>
            </a:r>
            <a:r>
              <a:rPr lang="en-US" altLang="zh-CN" dirty="0" err="1">
                <a:latin typeface="Arial" panose="020B0604020202020204" pitchFamily="34" charset="0"/>
                <a:cs typeface="Arial" panose="020B0604020202020204" pitchFamily="34" charset="0"/>
              </a:rPr>
              <a:t>A_simpleVar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zh-CN" dirty="0" err="1">
                <a:latin typeface="Arial" panose="020B0604020202020204" pitchFamily="34" charset="0"/>
                <a:cs typeface="Arial" panose="020B0604020202020204" pitchFamily="34" charset="0"/>
              </a:rPr>
              <a:t>A_fieldVar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zh-CN" dirty="0" err="1">
                <a:latin typeface="Arial" panose="020B0604020202020204" pitchFamily="34" charset="0"/>
                <a:cs typeface="Arial" panose="020B0604020202020204" pitchFamily="34" charset="0"/>
              </a:rPr>
              <a:t>A_subscriptVar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} </a:t>
            </a:r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kind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altLang="zh-CN" dirty="0" err="1">
                <a:latin typeface="Arial" panose="020B0604020202020204" pitchFamily="34" charset="0"/>
                <a:cs typeface="Arial" panose="020B0604020202020204" pitchFamily="34" charset="0"/>
              </a:rPr>
              <a:t>A_pos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            Union {</a:t>
            </a:r>
            <a:r>
              <a:rPr lang="en-US" altLang="zh-CN" dirty="0" err="1">
                <a:latin typeface="Arial" panose="020B0604020202020204" pitchFamily="34" charset="0"/>
                <a:cs typeface="Arial" panose="020B0604020202020204" pitchFamily="34" charset="0"/>
              </a:rPr>
              <a:t>S_symbol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 simple;</a:t>
            </a:r>
          </a:p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struct {</a:t>
            </a:r>
            <a:r>
              <a:rPr lang="en-US" altLang="zh-CN" dirty="0" err="1">
                <a:latin typeface="Arial" panose="020B0604020202020204" pitchFamily="34" charset="0"/>
                <a:cs typeface="Arial" panose="020B0604020202020204" pitchFamily="34" charset="0"/>
              </a:rPr>
              <a:t>A_var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 var;</a:t>
            </a:r>
          </a:p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</a:t>
            </a:r>
            <a:r>
              <a:rPr lang="en-US" altLang="zh-CN" dirty="0" err="1">
                <a:latin typeface="Arial" panose="020B0604020202020204" pitchFamily="34" charset="0"/>
                <a:cs typeface="Arial" panose="020B0604020202020204" pitchFamily="34" charset="0"/>
              </a:rPr>
              <a:t>S_symbol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 err="1">
                <a:latin typeface="Arial" panose="020B0604020202020204" pitchFamily="34" charset="0"/>
                <a:cs typeface="Arial" panose="020B0604020202020204" pitchFamily="34" charset="0"/>
              </a:rPr>
              <a:t>sym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;} field;</a:t>
            </a:r>
          </a:p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struct {</a:t>
            </a:r>
            <a:r>
              <a:rPr lang="en-US" altLang="zh-CN" dirty="0" err="1">
                <a:latin typeface="Arial" panose="020B0604020202020204" pitchFamily="34" charset="0"/>
                <a:cs typeface="Arial" panose="020B0604020202020204" pitchFamily="34" charset="0"/>
              </a:rPr>
              <a:t>A_var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 var;</a:t>
            </a:r>
          </a:p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</a:t>
            </a:r>
            <a:r>
              <a:rPr lang="en-US" altLang="zh-CN" dirty="0" err="1">
                <a:latin typeface="Arial" panose="020B0604020202020204" pitchFamily="34" charset="0"/>
                <a:cs typeface="Arial" panose="020B0604020202020204" pitchFamily="34" charset="0"/>
              </a:rPr>
              <a:t>A_exp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 exp;} subscript;</a:t>
            </a:r>
          </a:p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} </a:t>
            </a:r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           }</a:t>
            </a:r>
          </a:p>
        </p:txBody>
      </p:sp>
    </p:spTree>
    <p:extLst>
      <p:ext uri="{BB962C8B-B14F-4D97-AF65-F5344CB8AC3E}">
        <p14:creationId xmlns:p14="http://schemas.microsoft.com/office/powerpoint/2010/main" val="27076750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BEDF4AC-4035-81AF-F965-DBBF6F2E21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</a:rPr>
              <a:t>Abstract syntax for</a:t>
            </a:r>
            <a:r>
              <a:rPr lang="zh-CN" altLang="en-US" sz="2800" b="1" u="sng" dirty="0">
                <a:latin typeface="Arial" panose="020B0604020202020204" pitchFamily="34" charset="0"/>
              </a:rPr>
              <a:t> </a:t>
            </a:r>
            <a:r>
              <a:rPr lang="en-US" altLang="zh-CN" sz="2800" b="1" u="sng" dirty="0">
                <a:latin typeface="Arial" panose="020B0604020202020204" pitchFamily="34" charset="0"/>
              </a:rPr>
              <a:t>Tiger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2F422FE6-6992-22E8-1964-51C93F1F1C5E}"/>
              </a:ext>
            </a:extLst>
          </p:cNvPr>
          <p:cNvSpPr txBox="1"/>
          <p:nvPr/>
        </p:nvSpPr>
        <p:spPr>
          <a:xfrm>
            <a:off x="747423" y="1015944"/>
            <a:ext cx="7712765" cy="4801314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/*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absyn.h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*/</a:t>
            </a:r>
          </a:p>
          <a:p>
            <a:endParaRPr lang="en-US" altLang="zh-CN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A_var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A_SimpleVar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A_pos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 pos, 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S_symbol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sym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A_var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A_FieldVar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A_pos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 pos, 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A_var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 var, 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S_symbol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sym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A-var 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A_SubscriptVar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A_pos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 pos, 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A_var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 var, 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A_exp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 exp);</a:t>
            </a:r>
          </a:p>
          <a:p>
            <a:endParaRPr lang="en-US" altLang="zh-CN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A_exp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A_VarExp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A_pos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 pos, 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A_var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 var);</a:t>
            </a:r>
          </a:p>
          <a:p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A_exp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A_IntExp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A_pos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 pos, int 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A_exp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A_OpExp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A_pos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 pos, 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A_oper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oper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A_exp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 left, 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A_exp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 right);</a:t>
            </a:r>
          </a:p>
          <a:p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A_exp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A_SeqExp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A_pos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 pos, 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A_expList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 seq);</a:t>
            </a:r>
          </a:p>
          <a:p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A_exp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A_AssignExp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A_pos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 pos, 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A_var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 var, 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A_exp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 exp);</a:t>
            </a:r>
          </a:p>
          <a:p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A_expList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A_ExpList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A_exp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 head, </a:t>
            </a:r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A_expList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 tail);</a:t>
            </a:r>
          </a:p>
          <a:p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5E5BD284-4AB3-DC33-6FCC-0DFD4F9AAA18}"/>
              </a:ext>
            </a:extLst>
          </p:cNvPr>
          <p:cNvSpPr txBox="1"/>
          <p:nvPr/>
        </p:nvSpPr>
        <p:spPr>
          <a:xfrm>
            <a:off x="1052547" y="6038990"/>
            <a:ext cx="61837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Figure 4.7  Abstract syntax for the Tiger language</a:t>
            </a:r>
            <a:endParaRPr lang="zh-CN" alt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8135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BEDF4AC-4035-81AF-F965-DBBF6F2E21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</a:rPr>
              <a:t>Abstract syntax for</a:t>
            </a:r>
            <a:r>
              <a:rPr lang="zh-CN" altLang="en-US" sz="2800" b="1" u="sng" dirty="0">
                <a:latin typeface="Arial" panose="020B0604020202020204" pitchFamily="34" charset="0"/>
              </a:rPr>
              <a:t> </a:t>
            </a:r>
            <a:r>
              <a:rPr lang="en-US" altLang="zh-CN" sz="2800" b="1" u="sng" dirty="0">
                <a:latin typeface="Arial" panose="020B0604020202020204" pitchFamily="34" charset="0"/>
              </a:rPr>
              <a:t>Tiger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7E133FB0-8587-3327-3F0C-DFA9C27FD274}"/>
              </a:ext>
            </a:extLst>
          </p:cNvPr>
          <p:cNvSpPr txBox="1"/>
          <p:nvPr/>
        </p:nvSpPr>
        <p:spPr>
          <a:xfrm>
            <a:off x="716499" y="1263056"/>
            <a:ext cx="755860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The Tiger program</a:t>
            </a:r>
          </a:p>
          <a:p>
            <a:endParaRPr lang="en-US" altLang="zh-CN" dirty="0"/>
          </a:p>
          <a:p>
            <a:r>
              <a:rPr lang="en-US" altLang="zh-CN" dirty="0"/>
              <a:t>                 </a:t>
            </a:r>
            <a:r>
              <a:rPr lang="zh-CN" altLang="en-US" b="1" dirty="0"/>
              <a:t>（</a:t>
            </a:r>
            <a:r>
              <a:rPr lang="en-US" altLang="zh-CN" b="1" dirty="0"/>
              <a:t>a :=   5;</a:t>
            </a:r>
            <a:r>
              <a:rPr lang="zh-CN" altLang="en-US" b="1" dirty="0"/>
              <a:t>  </a:t>
            </a:r>
            <a:r>
              <a:rPr lang="en-US" altLang="zh-CN" b="1" dirty="0"/>
              <a:t>a+1</a:t>
            </a:r>
            <a:r>
              <a:rPr lang="zh-CN" altLang="en-US" b="1" dirty="0"/>
              <a:t>）</a:t>
            </a:r>
            <a:endParaRPr lang="en-US" altLang="zh-CN" b="1" dirty="0"/>
          </a:p>
          <a:p>
            <a:endParaRPr lang="en-US" altLang="zh-CN" dirty="0"/>
          </a:p>
          <a:p>
            <a:r>
              <a:rPr lang="en-US" altLang="zh-CN" dirty="0"/>
              <a:t>translates into </a:t>
            </a:r>
            <a:r>
              <a:rPr lang="en-US" altLang="zh-CN" b="1" dirty="0"/>
              <a:t>abstract syntax </a:t>
            </a:r>
            <a:r>
              <a:rPr lang="en-US" altLang="zh-CN" dirty="0"/>
              <a:t>as</a:t>
            </a:r>
          </a:p>
          <a:p>
            <a:endParaRPr lang="en-US" altLang="zh-CN" dirty="0"/>
          </a:p>
          <a:p>
            <a:r>
              <a:rPr lang="en-US" altLang="zh-CN" dirty="0" err="1"/>
              <a:t>A_SeqExp</a:t>
            </a:r>
            <a:r>
              <a:rPr lang="en-US" altLang="zh-CN" dirty="0"/>
              <a:t>(</a:t>
            </a:r>
            <a:r>
              <a:rPr lang="en-US" altLang="zh-CN" dirty="0">
                <a:solidFill>
                  <a:srgbClr val="FF0000"/>
                </a:solidFill>
              </a:rPr>
              <a:t>2</a:t>
            </a:r>
            <a:r>
              <a:rPr lang="en-US" altLang="zh-CN" dirty="0"/>
              <a:t>,</a:t>
            </a:r>
          </a:p>
          <a:p>
            <a:r>
              <a:rPr lang="en-US" altLang="zh-CN" dirty="0"/>
              <a:t>    </a:t>
            </a:r>
            <a:r>
              <a:rPr lang="en-US" altLang="zh-CN" dirty="0" err="1"/>
              <a:t>A_ExpList</a:t>
            </a:r>
            <a:r>
              <a:rPr lang="en-US" altLang="zh-CN" dirty="0"/>
              <a:t>(</a:t>
            </a:r>
            <a:r>
              <a:rPr lang="en-US" altLang="zh-CN" dirty="0" err="1"/>
              <a:t>A_AssignExp</a:t>
            </a:r>
            <a:r>
              <a:rPr lang="en-US" altLang="zh-CN" dirty="0"/>
              <a:t>(4,A_SimpleVar(</a:t>
            </a:r>
            <a:r>
              <a:rPr lang="en-US" altLang="zh-CN" dirty="0">
                <a:solidFill>
                  <a:srgbClr val="FF0000"/>
                </a:solidFill>
              </a:rPr>
              <a:t>2</a:t>
            </a:r>
            <a:r>
              <a:rPr lang="en-US" altLang="zh-CN" dirty="0"/>
              <a:t>,S_Symbol(“a”),</a:t>
            </a:r>
            <a:r>
              <a:rPr lang="en-US" altLang="zh-CN" dirty="0" err="1"/>
              <a:t>A_IntExp</a:t>
            </a:r>
            <a:r>
              <a:rPr lang="en-US" altLang="zh-CN" dirty="0"/>
              <a:t>(</a:t>
            </a:r>
            <a:r>
              <a:rPr lang="en-US" altLang="zh-CN" dirty="0">
                <a:solidFill>
                  <a:srgbClr val="FF0000"/>
                </a:solidFill>
              </a:rPr>
              <a:t>7</a:t>
            </a:r>
            <a:r>
              <a:rPr lang="en-US" altLang="zh-CN" dirty="0"/>
              <a:t>,5),</a:t>
            </a:r>
          </a:p>
          <a:p>
            <a:r>
              <a:rPr lang="en-US" altLang="zh-CN" dirty="0"/>
              <a:t>    </a:t>
            </a:r>
            <a:r>
              <a:rPr lang="en-US" altLang="zh-CN" dirty="0" err="1"/>
              <a:t>A_ExpList</a:t>
            </a:r>
            <a:r>
              <a:rPr lang="en-US" altLang="zh-CN" dirty="0"/>
              <a:t>(</a:t>
            </a:r>
            <a:r>
              <a:rPr lang="en-US" altLang="zh-CN" dirty="0" err="1"/>
              <a:t>A_OpExp</a:t>
            </a:r>
            <a:r>
              <a:rPr lang="en-US" altLang="zh-CN" dirty="0"/>
              <a:t>(</a:t>
            </a:r>
            <a:r>
              <a:rPr lang="en-US" altLang="zh-CN" dirty="0">
                <a:solidFill>
                  <a:srgbClr val="FF0000"/>
                </a:solidFill>
              </a:rPr>
              <a:t>11</a:t>
            </a:r>
            <a:r>
              <a:rPr lang="en-US" altLang="zh-CN" dirty="0"/>
              <a:t>,A_plusOp,A_VarExp(</a:t>
            </a:r>
            <a:r>
              <a:rPr lang="en-US" altLang="zh-CN" dirty="0" err="1"/>
              <a:t>A_SimpleVar</a:t>
            </a:r>
            <a:r>
              <a:rPr lang="en-US" altLang="zh-CN" dirty="0"/>
              <a:t>(</a:t>
            </a:r>
            <a:r>
              <a:rPr lang="en-US" altLang="zh-CN" dirty="0">
                <a:solidFill>
                  <a:srgbClr val="FF0000"/>
                </a:solidFill>
              </a:rPr>
              <a:t>10</a:t>
            </a:r>
            <a:r>
              <a:rPr lang="en-US" altLang="zh-CN" dirty="0"/>
              <a:t>,</a:t>
            </a:r>
          </a:p>
          <a:p>
            <a:r>
              <a:rPr lang="en-US" altLang="zh-CN" dirty="0"/>
              <a:t>                                                        </a:t>
            </a:r>
            <a:r>
              <a:rPr lang="en-US" altLang="zh-CN" dirty="0" err="1"/>
              <a:t>S_Symbol</a:t>
            </a:r>
            <a:r>
              <a:rPr lang="en-US" altLang="zh-CN" dirty="0"/>
              <a:t>(“a”))),</a:t>
            </a:r>
            <a:r>
              <a:rPr lang="en-US" altLang="zh-CN" dirty="0" err="1"/>
              <a:t>A_IntExp</a:t>
            </a:r>
            <a:r>
              <a:rPr lang="en-US" altLang="zh-CN" dirty="0"/>
              <a:t>(</a:t>
            </a:r>
            <a:r>
              <a:rPr lang="en-US" altLang="zh-CN" dirty="0">
                <a:solidFill>
                  <a:srgbClr val="FF0000"/>
                </a:solidFill>
              </a:rPr>
              <a:t>12</a:t>
            </a:r>
            <a:r>
              <a:rPr lang="en-US" altLang="zh-CN" dirty="0"/>
              <a:t>,1))),</a:t>
            </a:r>
          </a:p>
          <a:p>
            <a:r>
              <a:rPr lang="en-US" altLang="zh-CN" dirty="0"/>
              <a:t>    NULL)))</a:t>
            </a:r>
            <a:endParaRPr lang="zh-CN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3B0B1D45-2AD4-56C9-C0D2-F6C92F56C5F4}"/>
              </a:ext>
            </a:extLst>
          </p:cNvPr>
          <p:cNvSpPr txBox="1"/>
          <p:nvPr/>
        </p:nvSpPr>
        <p:spPr>
          <a:xfrm>
            <a:off x="716498" y="4881186"/>
            <a:ext cx="7558601" cy="120032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This is </a:t>
            </a:r>
            <a:r>
              <a:rPr lang="en-US" altLang="zh-CN" b="1" dirty="0"/>
              <a:t>a sequence expression </a:t>
            </a:r>
            <a:r>
              <a:rPr lang="en-US" altLang="zh-CN" dirty="0"/>
              <a:t>containing </a:t>
            </a:r>
            <a:r>
              <a:rPr lang="en-US" altLang="zh-CN" b="1" dirty="0"/>
              <a:t>two expressions </a:t>
            </a:r>
            <a:r>
              <a:rPr lang="en-US" altLang="zh-CN" dirty="0"/>
              <a:t>separate by a semicolon: </a:t>
            </a:r>
            <a:r>
              <a:rPr lang="en-US" altLang="zh-CN" b="1" dirty="0"/>
              <a:t>an assignment expression </a:t>
            </a:r>
            <a:r>
              <a:rPr lang="en-US" altLang="zh-CN" dirty="0"/>
              <a:t>and </a:t>
            </a:r>
            <a:r>
              <a:rPr lang="en-US" altLang="zh-CN" b="1" dirty="0"/>
              <a:t>an operator expression</a:t>
            </a:r>
            <a:r>
              <a:rPr lang="en-US" altLang="zh-CN" dirty="0"/>
              <a:t>. Within these are </a:t>
            </a:r>
            <a:r>
              <a:rPr lang="en-US" altLang="zh-CN" b="1" dirty="0"/>
              <a:t>a variable expression </a:t>
            </a:r>
            <a:r>
              <a:rPr lang="en-US" altLang="zh-CN" dirty="0"/>
              <a:t>and </a:t>
            </a:r>
            <a:r>
              <a:rPr lang="en-US" altLang="zh-CN" b="1" dirty="0"/>
              <a:t>two integer constant expressions</a:t>
            </a:r>
            <a:r>
              <a:rPr lang="en-US" altLang="zh-CN" dirty="0"/>
              <a:t>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06064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标题 35843">
            <a:extLst>
              <a:ext uri="{FF2B5EF4-FFF2-40B4-BE49-F238E27FC236}">
                <a16:creationId xmlns:a16="http://schemas.microsoft.com/office/drawing/2014/main" id="{0836F54C-CD50-E396-4191-8E0743AAC38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zh-CN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end of Chapter 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5123">
            <a:extLst>
              <a:ext uri="{FF2B5EF4-FFF2-40B4-BE49-F238E27FC236}">
                <a16:creationId xmlns:a16="http://schemas.microsoft.com/office/drawing/2014/main" id="{95895620-7094-5F9F-2961-98668EC9FD2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altLang="zh-CN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ABSTRACT SYNTAX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5123">
            <a:extLst>
              <a:ext uri="{FF2B5EF4-FFF2-40B4-BE49-F238E27FC236}">
                <a16:creationId xmlns:a16="http://schemas.microsoft.com/office/drawing/2014/main" id="{90A9F2FE-77AF-4A7F-183E-4E70563DE79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altLang="zh-CN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4.1 SEMANTIC ACTIONS</a:t>
            </a:r>
          </a:p>
        </p:txBody>
      </p:sp>
      <p:sp>
        <p:nvSpPr>
          <p:cNvPr id="5123" name="副标题 5124">
            <a:extLst>
              <a:ext uri="{FF2B5EF4-FFF2-40B4-BE49-F238E27FC236}">
                <a16:creationId xmlns:a16="http://schemas.microsoft.com/office/drawing/2014/main" id="{96A13820-658C-B5DB-D003-BC8C355B2B7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32461" y="3860800"/>
            <a:ext cx="7771448" cy="5969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800" b="1" dirty="0"/>
              <a:t>Do useful things with </a:t>
            </a:r>
            <a:r>
              <a:rPr lang="en-US" altLang="zh-CN" sz="2800" b="1" dirty="0">
                <a:solidFill>
                  <a:srgbClr val="FF0000"/>
                </a:solidFill>
              </a:rPr>
              <a:t>the phrase that parsed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4FDEDC88-1649-6681-7802-5980E193A5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2900" y="1371600"/>
            <a:ext cx="8218488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25000"/>
              </a:lnSpc>
              <a:spcBef>
                <a:spcPct val="0"/>
              </a:spcBef>
            </a:pPr>
            <a:r>
              <a:rPr lang="en-US" altLang="zh-CN" sz="2400" b="1" dirty="0"/>
              <a:t>Each terminal and nonterminal may be associated with its </a:t>
            </a:r>
            <a:r>
              <a:rPr lang="en-US" altLang="zh-CN" sz="2400" b="1" dirty="0">
                <a:solidFill>
                  <a:srgbClr val="FF0000"/>
                </a:solidFill>
              </a:rPr>
              <a:t>own type </a:t>
            </a:r>
            <a:r>
              <a:rPr lang="en-US" altLang="zh-CN" sz="2400" b="1" dirty="0"/>
              <a:t>of semantic value.</a:t>
            </a:r>
          </a:p>
          <a:p>
            <a:pPr marL="800100" lvl="2" indent="0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endParaRPr lang="en-US" altLang="zh-CN" sz="2000" b="1" dirty="0">
              <a:solidFill>
                <a:srgbClr val="0000FF"/>
              </a:solidFill>
            </a:endParaRPr>
          </a:p>
          <a:p>
            <a:pPr marL="800100" lvl="2" indent="-617538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zh-CN" sz="2000" b="1" dirty="0">
                <a:solidFill>
                  <a:srgbClr val="0000FF"/>
                </a:solidFill>
              </a:rPr>
              <a:t> A rule:		</a:t>
            </a:r>
            <a:r>
              <a:rPr lang="en-US" altLang="zh-CN" sz="2000" b="1" i="1" dirty="0">
                <a:solidFill>
                  <a:srgbClr val="0000FF"/>
                </a:solidFill>
              </a:rPr>
              <a:t>A</a:t>
            </a:r>
            <a:r>
              <a:rPr lang="en-US" altLang="zh-CN" sz="2000" b="1" dirty="0">
                <a:solidFill>
                  <a:srgbClr val="0000FF"/>
                </a:solidFill>
              </a:rPr>
              <a:t> → </a:t>
            </a:r>
            <a:r>
              <a:rPr lang="en-US" altLang="zh-CN" sz="2000" b="1" i="1" dirty="0">
                <a:solidFill>
                  <a:srgbClr val="0000FF"/>
                </a:solidFill>
              </a:rPr>
              <a:t>B C D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</a:pPr>
            <a:endParaRPr lang="en-US" altLang="zh-CN" sz="2400" b="1" i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25000"/>
              </a:lnSpc>
              <a:spcBef>
                <a:spcPct val="0"/>
              </a:spcBef>
            </a:pPr>
            <a:r>
              <a:rPr lang="en-US" altLang="zh-CN" sz="2400" b="1" dirty="0"/>
              <a:t>The semantic action must return </a:t>
            </a:r>
            <a:r>
              <a:rPr lang="en-US" altLang="zh-CN" sz="2400" b="1" dirty="0">
                <a:solidFill>
                  <a:srgbClr val="FF0000"/>
                </a:solidFill>
              </a:rPr>
              <a:t>a value whose type </a:t>
            </a:r>
            <a:r>
              <a:rPr lang="en-US" altLang="zh-CN" sz="2400" b="1" dirty="0"/>
              <a:t>is the one associated with the nonterminal </a:t>
            </a:r>
            <a:r>
              <a:rPr lang="en-US" altLang="zh-CN" sz="2400" b="1" dirty="0">
                <a:solidFill>
                  <a:srgbClr val="FF0000"/>
                </a:solidFill>
              </a:rPr>
              <a:t>A</a:t>
            </a:r>
            <a:r>
              <a:rPr lang="en-US" altLang="zh-CN" sz="2400" b="1" dirty="0"/>
              <a:t>.</a:t>
            </a:r>
            <a:r>
              <a:rPr lang="en-US" altLang="zh-CN" sz="2400" b="1" i="1" dirty="0"/>
              <a:t> 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</a:pPr>
            <a:r>
              <a:rPr lang="en-US" altLang="zh-CN" sz="2400" b="1" dirty="0"/>
              <a:t>It can </a:t>
            </a:r>
            <a:r>
              <a:rPr lang="en-US" altLang="zh-CN" sz="2400" b="1" dirty="0">
                <a:solidFill>
                  <a:srgbClr val="FF0000"/>
                </a:solidFill>
              </a:rPr>
              <a:t>build this value from the values </a:t>
            </a:r>
            <a:r>
              <a:rPr lang="en-US" altLang="zh-CN" sz="2400" b="1" dirty="0"/>
              <a:t>associated with the matched terminals and </a:t>
            </a:r>
            <a:r>
              <a:rPr lang="en-US" altLang="zh-CN" sz="2400" b="1" dirty="0" err="1"/>
              <a:t>nonterminals</a:t>
            </a:r>
            <a:r>
              <a:rPr lang="en-US" altLang="zh-CN" sz="2400" b="1" dirty="0"/>
              <a:t> </a:t>
            </a:r>
            <a:r>
              <a:rPr lang="en-US" altLang="zh-CN" sz="2400" b="1" dirty="0">
                <a:solidFill>
                  <a:srgbClr val="FF0000"/>
                </a:solidFill>
              </a:rPr>
              <a:t>B, C, D</a:t>
            </a:r>
            <a:r>
              <a:rPr lang="en-US" altLang="zh-CN" sz="2400" b="1" dirty="0"/>
              <a:t>.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endParaRPr lang="en-US" altLang="zh-CN" sz="2400" b="1" dirty="0"/>
          </a:p>
          <a:p>
            <a:pPr eaLnBrk="1" hangingPunct="1">
              <a:lnSpc>
                <a:spcPct val="90000"/>
              </a:lnSpc>
            </a:pP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C52ED25-3146-B73E-E1FC-B337713D41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3056" y="398062"/>
            <a:ext cx="7772400" cy="54265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Why Semantic Actions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7FB06DA-CF1F-8FAB-E73A-F21F0FE14F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7356" y="375202"/>
            <a:ext cx="7772400" cy="5795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Recursive Descent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ACE5AF59-3748-714F-9B64-463E147E7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335" y="1354752"/>
            <a:ext cx="752078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2400" b="1" dirty="0">
                <a:latin typeface="+mn-lt"/>
              </a:rPr>
              <a:t>The semantic actions are</a:t>
            </a:r>
            <a:r>
              <a:rPr lang="en-US" altLang="zh-CN" sz="2400" b="1" dirty="0">
                <a:solidFill>
                  <a:srgbClr val="FF0000"/>
                </a:solidFill>
                <a:latin typeface="+mn-lt"/>
              </a:rPr>
              <a:t> the values </a:t>
            </a:r>
            <a:r>
              <a:rPr lang="en-US" altLang="zh-CN" sz="2400" b="1" dirty="0">
                <a:latin typeface="+mn-lt"/>
              </a:rPr>
              <a:t>returned by parsing </a:t>
            </a:r>
            <a:r>
              <a:rPr lang="en-US" altLang="zh-CN" sz="2400" b="1" dirty="0">
                <a:solidFill>
                  <a:srgbClr val="FF0000"/>
                </a:solidFill>
                <a:latin typeface="+mn-lt"/>
              </a:rPr>
              <a:t>functions</a:t>
            </a:r>
            <a:r>
              <a:rPr lang="en-US" altLang="zh-CN" sz="2400" b="1" dirty="0">
                <a:latin typeface="+mn-lt"/>
              </a:rPr>
              <a:t>, or </a:t>
            </a:r>
            <a:r>
              <a:rPr lang="en-US" altLang="zh-CN" sz="2400" b="1" dirty="0">
                <a:solidFill>
                  <a:srgbClr val="FF0000"/>
                </a:solidFill>
                <a:latin typeface="+mn-lt"/>
              </a:rPr>
              <a:t>the side effects </a:t>
            </a:r>
            <a:r>
              <a:rPr lang="en-US" altLang="zh-CN" sz="2400" b="1" dirty="0">
                <a:latin typeface="+mn-lt"/>
              </a:rPr>
              <a:t>of those functions, or </a:t>
            </a:r>
            <a:r>
              <a:rPr lang="en-US" altLang="zh-CN" sz="2400" b="1" dirty="0">
                <a:solidFill>
                  <a:srgbClr val="FF0000"/>
                </a:solidFill>
                <a:latin typeface="+mn-lt"/>
              </a:rPr>
              <a:t>both</a:t>
            </a:r>
            <a:r>
              <a:rPr lang="en-US" altLang="zh-CN" sz="2400" b="1" dirty="0">
                <a:latin typeface="+mn-lt"/>
              </a:rPr>
              <a:t>.</a:t>
            </a:r>
          </a:p>
        </p:txBody>
      </p:sp>
      <p:sp>
        <p:nvSpPr>
          <p:cNvPr id="7173" name="Rectangle 6">
            <a:extLst>
              <a:ext uri="{FF2B5EF4-FFF2-40B4-BE49-F238E27FC236}">
                <a16:creationId xmlns:a16="http://schemas.microsoft.com/office/drawing/2014/main" id="{B7237A0F-25A2-3F8E-E21F-4166BEC6D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6570" y="3296508"/>
            <a:ext cx="333354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 i="1">
                <a:latin typeface="Arial" panose="020B0604020202020204" pitchFamily="34" charset="0"/>
              </a:rPr>
              <a:t>T</a:t>
            </a:r>
            <a:r>
              <a:rPr lang="en-US" altLang="zh-CN" sz="2800" b="1">
                <a:latin typeface="Arial" panose="020B0604020202020204" pitchFamily="34" charset="0"/>
              </a:rPr>
              <a:t> → </a:t>
            </a:r>
            <a:r>
              <a:rPr lang="en-US" altLang="zh-CN" sz="2800" b="1" i="1">
                <a:latin typeface="Arial" panose="020B0604020202020204" pitchFamily="34" charset="0"/>
              </a:rPr>
              <a:t>T</a:t>
            </a:r>
            <a:r>
              <a:rPr lang="en-US" altLang="zh-CN" sz="2800" b="1">
                <a:latin typeface="Arial" panose="020B0604020202020204" pitchFamily="34" charset="0"/>
              </a:rPr>
              <a:t> * </a:t>
            </a:r>
            <a:r>
              <a:rPr lang="en-US" altLang="zh-CN" sz="2800" b="1" i="1">
                <a:latin typeface="Arial" panose="020B0604020202020204" pitchFamily="34" charset="0"/>
              </a:rPr>
              <a:t>F</a:t>
            </a:r>
            <a:endParaRPr lang="en-US" altLang="zh-CN" sz="2800" b="1">
              <a:latin typeface="Arial" panose="020B0604020202020204" pitchFamily="34" charset="0"/>
            </a:endParaRPr>
          </a:p>
        </p:txBody>
      </p:sp>
      <p:sp>
        <p:nvSpPr>
          <p:cNvPr id="7174" name="Rectangle 7">
            <a:extLst>
              <a:ext uri="{FF2B5EF4-FFF2-40B4-BE49-F238E27FC236}">
                <a16:creationId xmlns:a16="http://schemas.microsoft.com/office/drawing/2014/main" id="{445559BC-68E1-FFCF-046D-7468C0B263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5817" y="5214599"/>
            <a:ext cx="7473082" cy="52322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 dirty="0">
                <a:latin typeface="Arial" panose="020B0604020202020204" pitchFamily="34" charset="0"/>
              </a:rPr>
              <a:t>int </a:t>
            </a:r>
            <a:r>
              <a:rPr lang="en-US" altLang="zh-CN" sz="2800" b="1" dirty="0">
                <a:solidFill>
                  <a:srgbClr val="C00000"/>
                </a:solidFill>
                <a:latin typeface="Arial" panose="020B0604020202020204" pitchFamily="34" charset="0"/>
              </a:rPr>
              <a:t>a</a:t>
            </a:r>
            <a:r>
              <a:rPr lang="en-US" altLang="zh-CN" sz="2800" b="1" dirty="0">
                <a:latin typeface="Arial" panose="020B0604020202020204" pitchFamily="34" charset="0"/>
              </a:rPr>
              <a:t> = T(); eat(TIMES); int </a:t>
            </a:r>
            <a:r>
              <a:rPr lang="en-US" altLang="zh-CN" sz="2800" b="1" dirty="0">
                <a:solidFill>
                  <a:srgbClr val="C00000"/>
                </a:solidFill>
                <a:latin typeface="Arial" panose="020B0604020202020204" pitchFamily="34" charset="0"/>
              </a:rPr>
              <a:t>b</a:t>
            </a:r>
            <a:r>
              <a:rPr lang="en-US" altLang="zh-CN" sz="2800" b="1" dirty="0">
                <a:latin typeface="Arial" panose="020B0604020202020204" pitchFamily="34" charset="0"/>
              </a:rPr>
              <a:t>=F(); return </a:t>
            </a:r>
            <a:r>
              <a:rPr lang="en-US" altLang="zh-CN" sz="2800" b="1" dirty="0">
                <a:solidFill>
                  <a:srgbClr val="C00000"/>
                </a:solidFill>
                <a:latin typeface="Arial" panose="020B0604020202020204" pitchFamily="34" charset="0"/>
              </a:rPr>
              <a:t>a*b</a:t>
            </a:r>
            <a:r>
              <a:rPr lang="en-US" altLang="zh-CN" sz="2800" b="1" dirty="0">
                <a:latin typeface="Arial" panose="020B0604020202020204" pitchFamily="34" charset="0"/>
              </a:rPr>
              <a:t>; </a:t>
            </a:r>
          </a:p>
        </p:txBody>
      </p:sp>
      <p:sp>
        <p:nvSpPr>
          <p:cNvPr id="7175" name="Rectangle 8">
            <a:extLst>
              <a:ext uri="{FF2B5EF4-FFF2-40B4-BE49-F238E27FC236}">
                <a16:creationId xmlns:a16="http://schemas.microsoft.com/office/drawing/2014/main" id="{4FE33919-3F39-815F-4950-0EE1553E0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682" y="4215670"/>
            <a:ext cx="6274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b="1" dirty="0">
                <a:latin typeface="Arial" panose="020B0604020202020204" pitchFamily="34" charset="0"/>
              </a:rPr>
              <a:t>The semantic action: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7FB06DA-CF1F-8FAB-E73A-F21F0FE14F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4496" y="398062"/>
            <a:ext cx="7772400" cy="5795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Recursive Descent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72D0B0D-5FC2-F50A-328A-9E03217C4C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60330" y="1268149"/>
            <a:ext cx="2743200" cy="5086350"/>
          </a:xfrm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zh-CN" sz="2800" b="1" i="1" dirty="0">
                <a:latin typeface="Arial" panose="020B0604020202020204" pitchFamily="34" charset="0"/>
              </a:rPr>
              <a:t>S</a:t>
            </a:r>
            <a:r>
              <a:rPr lang="en-US" altLang="zh-CN" sz="2800" b="1" dirty="0">
                <a:latin typeface="Arial" panose="020B0604020202020204" pitchFamily="34" charset="0"/>
              </a:rPr>
              <a:t> → </a:t>
            </a:r>
            <a:r>
              <a:rPr lang="en-US" altLang="zh-CN" sz="2800" b="1" i="1" dirty="0">
                <a:latin typeface="Arial" panose="020B0604020202020204" pitchFamily="34" charset="0"/>
              </a:rPr>
              <a:t>E</a:t>
            </a:r>
            <a:r>
              <a:rPr lang="en-US" altLang="zh-CN" sz="2800" b="1" dirty="0">
                <a:latin typeface="Arial" panose="020B0604020202020204" pitchFamily="34" charset="0"/>
              </a:rPr>
              <a:t> $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zh-CN" sz="2800" b="1" i="1" dirty="0">
                <a:latin typeface="Arial" panose="020B0604020202020204" pitchFamily="34" charset="0"/>
              </a:rPr>
              <a:t>E</a:t>
            </a:r>
            <a:r>
              <a:rPr lang="en-US" altLang="zh-CN" sz="2800" b="1" dirty="0">
                <a:latin typeface="Arial" panose="020B0604020202020204" pitchFamily="34" charset="0"/>
              </a:rPr>
              <a:t> → </a:t>
            </a:r>
            <a:r>
              <a:rPr lang="en-US" altLang="zh-CN" sz="2800" b="1" i="1" dirty="0">
                <a:latin typeface="Arial" panose="020B0604020202020204" pitchFamily="34" charset="0"/>
              </a:rPr>
              <a:t>T E</a:t>
            </a:r>
            <a:r>
              <a:rPr lang="en-US" altLang="zh-CN" sz="2800" b="1" dirty="0">
                <a:latin typeface="Arial" panose="020B0604020202020204" pitchFamily="34" charset="0"/>
              </a:rPr>
              <a:t>′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zh-CN" sz="2800" b="1" i="1" dirty="0">
                <a:latin typeface="Arial" panose="020B0604020202020204" pitchFamily="34" charset="0"/>
              </a:rPr>
              <a:t>E</a:t>
            </a:r>
            <a:r>
              <a:rPr lang="en-US" altLang="zh-CN" sz="2800" b="1" dirty="0">
                <a:latin typeface="Arial" panose="020B0604020202020204" pitchFamily="34" charset="0"/>
              </a:rPr>
              <a:t>′ → + </a:t>
            </a:r>
            <a:r>
              <a:rPr lang="en-US" altLang="zh-CN" sz="2800" b="1" i="1" dirty="0">
                <a:latin typeface="Arial" panose="020B0604020202020204" pitchFamily="34" charset="0"/>
              </a:rPr>
              <a:t>T E</a:t>
            </a:r>
            <a:r>
              <a:rPr lang="en-US" altLang="zh-CN" sz="2800" b="1" dirty="0">
                <a:latin typeface="Arial" panose="020B0604020202020204" pitchFamily="34" charset="0"/>
              </a:rPr>
              <a:t>′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zh-CN" sz="2800" b="1" i="1" dirty="0">
                <a:latin typeface="Arial" panose="020B0604020202020204" pitchFamily="34" charset="0"/>
              </a:rPr>
              <a:t>E</a:t>
            </a:r>
            <a:r>
              <a:rPr lang="en-US" altLang="zh-CN" sz="2800" b="1" dirty="0">
                <a:latin typeface="Arial" panose="020B0604020202020204" pitchFamily="34" charset="0"/>
              </a:rPr>
              <a:t>′ →− </a:t>
            </a:r>
            <a:r>
              <a:rPr lang="en-US" altLang="zh-CN" sz="2800" b="1" i="1" dirty="0">
                <a:latin typeface="Arial" panose="020B0604020202020204" pitchFamily="34" charset="0"/>
              </a:rPr>
              <a:t>T E</a:t>
            </a:r>
            <a:r>
              <a:rPr lang="en-US" altLang="zh-CN" sz="2800" b="1" dirty="0">
                <a:latin typeface="Arial" panose="020B0604020202020204" pitchFamily="34" charset="0"/>
              </a:rPr>
              <a:t>′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zh-CN" sz="2800" b="1" i="1" dirty="0">
                <a:latin typeface="Arial" panose="020B0604020202020204" pitchFamily="34" charset="0"/>
              </a:rPr>
              <a:t>E</a:t>
            </a:r>
            <a:r>
              <a:rPr lang="en-US" altLang="zh-CN" sz="2800" b="1" dirty="0">
                <a:latin typeface="Arial" panose="020B0604020202020204" pitchFamily="34" charset="0"/>
              </a:rPr>
              <a:t>′ →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zh-CN" sz="2800" b="1" i="1" dirty="0">
                <a:latin typeface="Arial" panose="020B0604020202020204" pitchFamily="34" charset="0"/>
              </a:rPr>
              <a:t>T</a:t>
            </a:r>
            <a:r>
              <a:rPr lang="en-US" altLang="zh-CN" sz="2800" b="1" dirty="0">
                <a:latin typeface="Arial" panose="020B0604020202020204" pitchFamily="34" charset="0"/>
              </a:rPr>
              <a:t> → </a:t>
            </a:r>
            <a:r>
              <a:rPr lang="en-US" altLang="zh-CN" sz="2800" b="1" i="1" dirty="0">
                <a:latin typeface="Arial" panose="020B0604020202020204" pitchFamily="34" charset="0"/>
              </a:rPr>
              <a:t>F T</a:t>
            </a:r>
            <a:r>
              <a:rPr lang="en-US" altLang="zh-CN" sz="2800" b="1" dirty="0">
                <a:latin typeface="Arial" panose="020B0604020202020204" pitchFamily="34" charset="0"/>
              </a:rPr>
              <a:t>′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zh-CN" sz="2800" b="1" i="1" dirty="0">
                <a:latin typeface="Arial" panose="020B0604020202020204" pitchFamily="34" charset="0"/>
              </a:rPr>
              <a:t>T</a:t>
            </a:r>
            <a:r>
              <a:rPr lang="en-US" altLang="zh-CN" sz="2800" b="1" dirty="0">
                <a:latin typeface="Arial" panose="020B0604020202020204" pitchFamily="34" charset="0"/>
              </a:rPr>
              <a:t>′ →* </a:t>
            </a:r>
            <a:r>
              <a:rPr lang="en-US" altLang="zh-CN" sz="2800" b="1" i="1" dirty="0">
                <a:latin typeface="Arial" panose="020B0604020202020204" pitchFamily="34" charset="0"/>
              </a:rPr>
              <a:t>F T</a:t>
            </a:r>
            <a:r>
              <a:rPr lang="en-US" altLang="zh-CN" sz="2800" b="1" dirty="0">
                <a:latin typeface="Arial" panose="020B0604020202020204" pitchFamily="34" charset="0"/>
              </a:rPr>
              <a:t>′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zh-CN" sz="2800" b="1" i="1" dirty="0">
                <a:latin typeface="Arial" panose="020B0604020202020204" pitchFamily="34" charset="0"/>
              </a:rPr>
              <a:t>T</a:t>
            </a:r>
            <a:r>
              <a:rPr lang="en-US" altLang="zh-CN" sz="2800" b="1" dirty="0">
                <a:latin typeface="Arial" panose="020B0604020202020204" pitchFamily="34" charset="0"/>
              </a:rPr>
              <a:t>′ → / </a:t>
            </a:r>
            <a:r>
              <a:rPr lang="en-US" altLang="zh-CN" sz="2800" b="1" i="1" dirty="0">
                <a:latin typeface="Arial" panose="020B0604020202020204" pitchFamily="34" charset="0"/>
              </a:rPr>
              <a:t>F T</a:t>
            </a:r>
            <a:r>
              <a:rPr lang="en-US" altLang="zh-CN" sz="2800" b="1" dirty="0">
                <a:latin typeface="Arial" panose="020B0604020202020204" pitchFamily="34" charset="0"/>
              </a:rPr>
              <a:t>′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zh-CN" sz="2800" b="1" i="1" dirty="0">
                <a:latin typeface="Arial" panose="020B0604020202020204" pitchFamily="34" charset="0"/>
              </a:rPr>
              <a:t>T</a:t>
            </a:r>
            <a:r>
              <a:rPr lang="en-US" altLang="zh-CN" sz="2800" b="1" dirty="0">
                <a:latin typeface="Arial" panose="020B0604020202020204" pitchFamily="34" charset="0"/>
              </a:rPr>
              <a:t>′ →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zh-CN" sz="2800" b="1" i="1" dirty="0">
                <a:latin typeface="Arial" panose="020B0604020202020204" pitchFamily="34" charset="0"/>
              </a:rPr>
              <a:t>F</a:t>
            </a:r>
            <a:r>
              <a:rPr lang="en-US" altLang="zh-CN" sz="2800" b="1" dirty="0">
                <a:latin typeface="Arial" panose="020B0604020202020204" pitchFamily="34" charset="0"/>
              </a:rPr>
              <a:t> → id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zh-CN" sz="2800" b="1" i="1" dirty="0">
                <a:latin typeface="Arial" panose="020B0604020202020204" pitchFamily="34" charset="0"/>
              </a:rPr>
              <a:t>F</a:t>
            </a:r>
            <a:r>
              <a:rPr lang="en-US" altLang="zh-CN" sz="2800" b="1" dirty="0">
                <a:latin typeface="Arial" panose="020B0604020202020204" pitchFamily="34" charset="0"/>
              </a:rPr>
              <a:t> → num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zh-CN" sz="2800" b="1" i="1" dirty="0">
                <a:latin typeface="Arial" panose="020B0604020202020204" pitchFamily="34" charset="0"/>
              </a:rPr>
              <a:t>F</a:t>
            </a:r>
            <a:r>
              <a:rPr lang="en-US" altLang="zh-CN" sz="2800" b="1" dirty="0">
                <a:latin typeface="Arial" panose="020B0604020202020204" pitchFamily="34" charset="0"/>
              </a:rPr>
              <a:t> → (</a:t>
            </a:r>
            <a:r>
              <a:rPr lang="en-US" altLang="zh-CN" sz="2800" b="1" i="1" dirty="0">
                <a:latin typeface="Arial" panose="020B0604020202020204" pitchFamily="34" charset="0"/>
              </a:rPr>
              <a:t>E</a:t>
            </a:r>
            <a:r>
              <a:rPr lang="en-US" altLang="zh-CN" sz="2800" b="1" dirty="0"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9BDEBC7F-549D-927C-8A49-E1B95982C019}"/>
              </a:ext>
            </a:extLst>
          </p:cNvPr>
          <p:cNvSpPr/>
          <p:nvPr/>
        </p:nvSpPr>
        <p:spPr>
          <a:xfrm>
            <a:off x="1381467" y="3289209"/>
            <a:ext cx="3072121" cy="427595"/>
          </a:xfrm>
          <a:prstGeom prst="rect">
            <a:avLst/>
          </a:prstGeom>
          <a:noFill/>
          <a:ln w="222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5785A11F-3074-4CF3-FE9A-E73726468590}"/>
              </a:ext>
            </a:extLst>
          </p:cNvPr>
          <p:cNvSpPr/>
          <p:nvPr/>
        </p:nvSpPr>
        <p:spPr>
          <a:xfrm>
            <a:off x="1395869" y="4933813"/>
            <a:ext cx="3072121" cy="1315683"/>
          </a:xfrm>
          <a:prstGeom prst="rect">
            <a:avLst/>
          </a:prstGeom>
          <a:noFill/>
          <a:ln w="222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9301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4">
            <a:extLst>
              <a:ext uri="{FF2B5EF4-FFF2-40B4-BE49-F238E27FC236}">
                <a16:creationId xmlns:a16="http://schemas.microsoft.com/office/drawing/2014/main" id="{FD9F9740-F08F-DE9E-29D3-50521277B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73" y="1133723"/>
            <a:ext cx="849630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2000" b="1" dirty="0">
                <a:latin typeface="+mn-lt"/>
              </a:rPr>
              <a:t> </a:t>
            </a:r>
            <a:r>
              <a:rPr lang="en-US" altLang="zh-CN" sz="2000" b="1" dirty="0" err="1">
                <a:latin typeface="+mn-lt"/>
              </a:rPr>
              <a:t>int</a:t>
            </a:r>
            <a:r>
              <a:rPr lang="en-US" altLang="zh-CN" sz="2000" b="1" dirty="0">
                <a:latin typeface="+mn-lt"/>
              </a:rPr>
              <a:t> lookup(String id) { ... }</a:t>
            </a:r>
          </a:p>
          <a:p>
            <a:pPr>
              <a:defRPr/>
            </a:pPr>
            <a:r>
              <a:rPr lang="en-US" altLang="zh-CN" sz="2000" b="1" dirty="0">
                <a:latin typeface="+mn-lt"/>
              </a:rPr>
              <a:t> int </a:t>
            </a:r>
            <a:r>
              <a:rPr lang="en-US" altLang="zh-CN" sz="2000" b="1" dirty="0" err="1">
                <a:latin typeface="+mn-lt"/>
              </a:rPr>
              <a:t>F_follow</a:t>
            </a:r>
            <a:r>
              <a:rPr lang="en-US" altLang="zh-CN" sz="2000" b="1" dirty="0">
                <a:latin typeface="+mn-lt"/>
              </a:rPr>
              <a:t>[ ] = { TIMES, </a:t>
            </a:r>
            <a:r>
              <a:rPr lang="en-US" altLang="zh-CN" sz="2000" b="1" dirty="0"/>
              <a:t>DIV</a:t>
            </a:r>
            <a:r>
              <a:rPr lang="en-US" altLang="zh-CN" sz="2000" b="1" dirty="0">
                <a:latin typeface="+mn-lt"/>
              </a:rPr>
              <a:t>, EOF ,-1}; </a:t>
            </a:r>
          </a:p>
          <a:p>
            <a:pPr>
              <a:defRPr/>
            </a:pPr>
            <a:endParaRPr lang="en-US" altLang="zh-CN" sz="2000" b="1" dirty="0">
              <a:latin typeface="+mn-lt"/>
            </a:endParaRPr>
          </a:p>
          <a:p>
            <a:pPr>
              <a:defRPr/>
            </a:pPr>
            <a:r>
              <a:rPr lang="en-US" altLang="zh-CN" sz="2000" b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altLang="zh-CN" sz="2000" b="1" dirty="0" err="1">
                <a:solidFill>
                  <a:srgbClr val="0000FF"/>
                </a:solidFill>
                <a:latin typeface="+mn-lt"/>
              </a:rPr>
              <a:t>int</a:t>
            </a:r>
            <a:r>
              <a:rPr lang="en-US" altLang="zh-CN" sz="2000" b="1" dirty="0">
                <a:solidFill>
                  <a:srgbClr val="0000FF"/>
                </a:solidFill>
                <a:latin typeface="+mn-lt"/>
              </a:rPr>
              <a:t> F(void )</a:t>
            </a:r>
            <a:r>
              <a:rPr lang="en-US" altLang="zh-CN" sz="2000" b="1" dirty="0">
                <a:latin typeface="+mn-lt"/>
              </a:rPr>
              <a:t> {switch (</a:t>
            </a:r>
            <a:r>
              <a:rPr lang="en-US" altLang="zh-CN" sz="2000" b="1" dirty="0" err="1">
                <a:latin typeface="+mn-lt"/>
              </a:rPr>
              <a:t>tok</a:t>
            </a:r>
            <a:r>
              <a:rPr lang="en-US" altLang="zh-CN" sz="2000" b="1" dirty="0">
                <a:latin typeface="+mn-lt"/>
              </a:rPr>
              <a:t>) { </a:t>
            </a:r>
          </a:p>
          <a:p>
            <a:pPr>
              <a:defRPr/>
            </a:pPr>
            <a:r>
              <a:rPr lang="en-US" altLang="zh-CN" sz="2000" b="1" dirty="0">
                <a:latin typeface="+mn-lt"/>
              </a:rPr>
              <a:t>    case ID: {</a:t>
            </a:r>
            <a:r>
              <a:rPr lang="en-US" altLang="zh-CN" sz="2000" b="1" dirty="0" err="1">
                <a:latin typeface="+mn-lt"/>
              </a:rPr>
              <a:t>int</a:t>
            </a:r>
            <a:r>
              <a:rPr lang="en-US" altLang="zh-CN" sz="2000" b="1" dirty="0">
                <a:latin typeface="+mn-lt"/>
              </a:rPr>
              <a:t> </a:t>
            </a:r>
            <a:r>
              <a:rPr lang="en-US" altLang="zh-CN" sz="2000" b="1" dirty="0" err="1">
                <a:latin typeface="+mn-lt"/>
              </a:rPr>
              <a:t>i</a:t>
            </a:r>
            <a:r>
              <a:rPr lang="en-US" altLang="zh-CN" sz="2000" b="1" dirty="0">
                <a:latin typeface="+mn-lt"/>
              </a:rPr>
              <a:t>=lookup(tokval.id); advance(); </a:t>
            </a:r>
            <a:r>
              <a:rPr lang="en-US" altLang="zh-CN" sz="2000" b="1" dirty="0">
                <a:solidFill>
                  <a:srgbClr val="FF0000"/>
                </a:solidFill>
                <a:latin typeface="+mn-lt"/>
              </a:rPr>
              <a:t>return </a:t>
            </a:r>
            <a:r>
              <a:rPr lang="en-US" altLang="zh-CN" sz="2000" b="1" dirty="0" err="1">
                <a:solidFill>
                  <a:srgbClr val="FF0000"/>
                </a:solidFill>
                <a:latin typeface="+mn-lt"/>
              </a:rPr>
              <a:t>i</a:t>
            </a:r>
            <a:r>
              <a:rPr lang="en-US" altLang="zh-CN" sz="2000" b="1" dirty="0">
                <a:latin typeface="+mn-lt"/>
              </a:rPr>
              <a:t>; }      </a:t>
            </a:r>
          </a:p>
          <a:p>
            <a:pPr>
              <a:defRPr/>
            </a:pPr>
            <a:r>
              <a:rPr lang="en-US" altLang="zh-CN" sz="2000" b="1" dirty="0">
                <a:latin typeface="+mn-lt"/>
              </a:rPr>
              <a:t>    case NUM:{ </a:t>
            </a:r>
            <a:r>
              <a:rPr lang="en-US" altLang="zh-CN" sz="2000" b="1" dirty="0" err="1">
                <a:latin typeface="+mn-lt"/>
              </a:rPr>
              <a:t>int</a:t>
            </a:r>
            <a:r>
              <a:rPr lang="en-US" altLang="zh-CN" sz="2000" b="1" dirty="0">
                <a:latin typeface="+mn-lt"/>
              </a:rPr>
              <a:t> </a:t>
            </a:r>
            <a:r>
              <a:rPr lang="en-US" altLang="zh-CN" sz="2000" b="1" dirty="0" err="1">
                <a:latin typeface="+mn-lt"/>
              </a:rPr>
              <a:t>i</a:t>
            </a:r>
            <a:r>
              <a:rPr lang="en-US" altLang="zh-CN" sz="2000" b="1" dirty="0">
                <a:latin typeface="+mn-lt"/>
              </a:rPr>
              <a:t>=</a:t>
            </a:r>
            <a:r>
              <a:rPr lang="en-US" altLang="zh-CN" sz="2000" b="1" dirty="0" err="1">
                <a:latin typeface="+mn-lt"/>
              </a:rPr>
              <a:t>tokval.num</a:t>
            </a:r>
            <a:r>
              <a:rPr lang="en-US" altLang="zh-CN" sz="2000" b="1" dirty="0">
                <a:latin typeface="+mn-lt"/>
              </a:rPr>
              <a:t>; advance(); </a:t>
            </a:r>
            <a:r>
              <a:rPr lang="en-US" altLang="zh-CN" sz="2000" b="1" dirty="0">
                <a:solidFill>
                  <a:srgbClr val="FF0000"/>
                </a:solidFill>
                <a:latin typeface="+mn-lt"/>
              </a:rPr>
              <a:t>return </a:t>
            </a:r>
            <a:r>
              <a:rPr lang="en-US" altLang="zh-CN" sz="2000" b="1" dirty="0" err="1">
                <a:solidFill>
                  <a:srgbClr val="FF0000"/>
                </a:solidFill>
                <a:latin typeface="+mn-lt"/>
              </a:rPr>
              <a:t>i</a:t>
            </a:r>
            <a:r>
              <a:rPr lang="en-US" altLang="zh-CN" sz="2000" b="1" dirty="0">
                <a:latin typeface="+mn-lt"/>
              </a:rPr>
              <a:t>; }</a:t>
            </a:r>
          </a:p>
          <a:p>
            <a:pPr>
              <a:defRPr/>
            </a:pPr>
            <a:r>
              <a:rPr lang="en-US" altLang="zh-CN" sz="2000" b="1" dirty="0">
                <a:latin typeface="+mn-lt"/>
              </a:rPr>
              <a:t>    case LPAREN: eat(LPAREN); {</a:t>
            </a:r>
            <a:r>
              <a:rPr lang="en-US" altLang="zh-CN" sz="2000" b="1" dirty="0" err="1">
                <a:latin typeface="+mn-lt"/>
              </a:rPr>
              <a:t>int</a:t>
            </a:r>
            <a:r>
              <a:rPr lang="en-US" altLang="zh-CN" sz="2000" b="1" dirty="0">
                <a:latin typeface="+mn-lt"/>
              </a:rPr>
              <a:t> </a:t>
            </a:r>
            <a:r>
              <a:rPr lang="en-US" altLang="zh-CN" sz="2000" b="1" dirty="0" err="1">
                <a:latin typeface="+mn-lt"/>
              </a:rPr>
              <a:t>i</a:t>
            </a:r>
            <a:r>
              <a:rPr lang="en-US" altLang="zh-CN" sz="2000" b="1" dirty="0">
                <a:latin typeface="+mn-lt"/>
              </a:rPr>
              <a:t> = E();  </a:t>
            </a:r>
          </a:p>
          <a:p>
            <a:pPr>
              <a:defRPr/>
            </a:pPr>
            <a:r>
              <a:rPr lang="en-US" altLang="zh-CN" sz="2000" b="1" dirty="0">
                <a:latin typeface="+mn-lt"/>
              </a:rPr>
              <a:t>                             </a:t>
            </a:r>
            <a:r>
              <a:rPr lang="en-US" altLang="zh-CN" sz="2000" b="1" dirty="0" err="1">
                <a:latin typeface="+mn-lt"/>
              </a:rPr>
              <a:t>eatOrSkipTo</a:t>
            </a:r>
            <a:r>
              <a:rPr lang="en-US" altLang="zh-CN" sz="2000" b="1" dirty="0">
                <a:latin typeface="+mn-lt"/>
              </a:rPr>
              <a:t>(RPAREN, </a:t>
            </a:r>
            <a:r>
              <a:rPr lang="en-US" altLang="zh-CN" sz="2000" b="1" dirty="0" err="1">
                <a:latin typeface="+mn-lt"/>
              </a:rPr>
              <a:t>F_follow</a:t>
            </a:r>
            <a:r>
              <a:rPr lang="en-US" altLang="zh-CN" sz="2000" b="1" dirty="0">
                <a:latin typeface="+mn-lt"/>
              </a:rPr>
              <a:t>); </a:t>
            </a:r>
            <a:r>
              <a:rPr lang="en-US" altLang="zh-CN" sz="2000" b="1" dirty="0">
                <a:solidFill>
                  <a:srgbClr val="FF0000"/>
                </a:solidFill>
                <a:latin typeface="+mn-lt"/>
              </a:rPr>
              <a:t>return </a:t>
            </a:r>
            <a:r>
              <a:rPr lang="en-US" altLang="zh-CN" sz="2000" b="1" dirty="0" err="1">
                <a:solidFill>
                  <a:srgbClr val="FF0000"/>
                </a:solidFill>
                <a:latin typeface="+mn-lt"/>
              </a:rPr>
              <a:t>i</a:t>
            </a:r>
            <a:r>
              <a:rPr lang="en-US" altLang="zh-CN" sz="2000" b="1" dirty="0">
                <a:latin typeface="+mn-lt"/>
              </a:rPr>
              <a:t>; }</a:t>
            </a:r>
          </a:p>
          <a:p>
            <a:pPr>
              <a:defRPr/>
            </a:pPr>
            <a:r>
              <a:rPr lang="en-US" altLang="zh-CN" sz="2000" b="1" dirty="0">
                <a:latin typeface="+mn-lt"/>
              </a:rPr>
              <a:t>    case EOF: </a:t>
            </a:r>
          </a:p>
          <a:p>
            <a:pPr>
              <a:defRPr/>
            </a:pPr>
            <a:r>
              <a:rPr lang="en-US" altLang="zh-CN" sz="2000" b="1" dirty="0">
                <a:latin typeface="+mn-lt"/>
              </a:rPr>
              <a:t>    default: </a:t>
            </a:r>
            <a:r>
              <a:rPr lang="en-US" altLang="zh-CN" sz="2000" b="1" dirty="0" err="1">
                <a:latin typeface="+mn-lt"/>
              </a:rPr>
              <a:t>printf</a:t>
            </a:r>
            <a:r>
              <a:rPr lang="en-US" altLang="zh-CN" sz="2000" b="1" dirty="0">
                <a:latin typeface="+mn-lt"/>
              </a:rPr>
              <a:t>("expected ID, NUM, or left-</a:t>
            </a:r>
            <a:r>
              <a:rPr lang="en-US" altLang="zh-CN" sz="2000" b="1" dirty="0" err="1">
                <a:latin typeface="+mn-lt"/>
              </a:rPr>
              <a:t>paren</a:t>
            </a:r>
            <a:r>
              <a:rPr lang="en-US" altLang="zh-CN" sz="2000" b="1" dirty="0">
                <a:latin typeface="+mn-lt"/>
              </a:rPr>
              <a:t>"); </a:t>
            </a:r>
          </a:p>
          <a:p>
            <a:pPr>
              <a:defRPr/>
            </a:pPr>
            <a:r>
              <a:rPr lang="en-US" altLang="zh-CN" sz="2000" b="1" dirty="0">
                <a:latin typeface="+mn-lt"/>
              </a:rPr>
              <a:t>                  </a:t>
            </a:r>
            <a:r>
              <a:rPr lang="en-US" altLang="zh-CN" sz="2000" b="1" dirty="0" err="1">
                <a:latin typeface="+mn-lt"/>
              </a:rPr>
              <a:t>skipto</a:t>
            </a:r>
            <a:r>
              <a:rPr lang="en-US" altLang="zh-CN" sz="2000" b="1" dirty="0">
                <a:latin typeface="+mn-lt"/>
              </a:rPr>
              <a:t>(</a:t>
            </a:r>
            <a:r>
              <a:rPr lang="en-US" altLang="zh-CN" sz="2000" b="1" dirty="0" err="1">
                <a:latin typeface="+mn-lt"/>
              </a:rPr>
              <a:t>F_follow</a:t>
            </a:r>
            <a:r>
              <a:rPr lang="en-US" altLang="zh-CN" sz="2000" b="1" dirty="0">
                <a:latin typeface="+mn-lt"/>
              </a:rPr>
              <a:t>); return 0;</a:t>
            </a:r>
          </a:p>
          <a:p>
            <a:pPr>
              <a:defRPr/>
            </a:pPr>
            <a:r>
              <a:rPr lang="en-US" altLang="zh-CN" sz="2000" b="1" dirty="0">
                <a:latin typeface="+mn-lt"/>
              </a:rPr>
              <a:t> }} </a:t>
            </a:r>
          </a:p>
          <a:p>
            <a:pPr>
              <a:defRPr/>
            </a:pPr>
            <a:endParaRPr lang="en-US" altLang="zh-CN" sz="2000" b="1" dirty="0">
              <a:latin typeface="+mn-lt"/>
            </a:endParaRPr>
          </a:p>
          <a:p>
            <a:pPr>
              <a:defRPr/>
            </a:pPr>
            <a:r>
              <a:rPr lang="en-US" altLang="zh-CN" sz="2000" b="1" dirty="0">
                <a:solidFill>
                  <a:srgbClr val="0000FF"/>
                </a:solidFill>
                <a:latin typeface="+mn-lt"/>
              </a:rPr>
              <a:t>void </a:t>
            </a:r>
            <a:r>
              <a:rPr lang="en-US" altLang="zh-CN" sz="2000" b="1" dirty="0" err="1">
                <a:solidFill>
                  <a:srgbClr val="0000FF"/>
                </a:solidFill>
                <a:latin typeface="+mn-lt"/>
              </a:rPr>
              <a:t>eatOrSkipTo</a:t>
            </a:r>
            <a:r>
              <a:rPr lang="en-US" altLang="zh-CN" sz="2000" b="1" dirty="0">
                <a:latin typeface="+mn-lt"/>
              </a:rPr>
              <a:t>(</a:t>
            </a:r>
            <a:r>
              <a:rPr lang="en-US" altLang="zh-CN" sz="2000" b="1" dirty="0" err="1">
                <a:latin typeface="+mn-lt"/>
              </a:rPr>
              <a:t>int</a:t>
            </a:r>
            <a:r>
              <a:rPr lang="en-US" altLang="zh-CN" sz="2000" b="1" dirty="0">
                <a:latin typeface="+mn-lt"/>
              </a:rPr>
              <a:t> expected, </a:t>
            </a:r>
            <a:r>
              <a:rPr lang="en-US" altLang="zh-CN" sz="2000" b="1" dirty="0" err="1">
                <a:latin typeface="+mn-lt"/>
              </a:rPr>
              <a:t>int</a:t>
            </a:r>
            <a:r>
              <a:rPr lang="en-US" altLang="zh-CN" sz="2000" b="1" dirty="0">
                <a:latin typeface="+mn-lt"/>
              </a:rPr>
              <a:t>  * stop) {</a:t>
            </a:r>
          </a:p>
          <a:p>
            <a:pPr>
              <a:defRPr/>
            </a:pPr>
            <a:r>
              <a:rPr lang="en-US" altLang="zh-CN" sz="2000" b="1" dirty="0">
                <a:latin typeface="+mn-lt"/>
              </a:rPr>
              <a:t>    if (</a:t>
            </a:r>
            <a:r>
              <a:rPr lang="en-US" altLang="zh-CN" sz="2000" b="1" dirty="0" err="1">
                <a:latin typeface="+mn-lt"/>
              </a:rPr>
              <a:t>tok</a:t>
            </a:r>
            <a:r>
              <a:rPr lang="en-US" altLang="zh-CN" sz="2000" b="1" dirty="0">
                <a:latin typeface="+mn-lt"/>
              </a:rPr>
              <a:t> == expected)  eat(expected); </a:t>
            </a:r>
          </a:p>
          <a:p>
            <a:pPr>
              <a:defRPr/>
            </a:pPr>
            <a:r>
              <a:rPr lang="en-US" altLang="zh-CN" sz="2000" b="1" dirty="0">
                <a:latin typeface="+mn-lt"/>
              </a:rPr>
              <a:t>    else   {print(...); </a:t>
            </a:r>
            <a:r>
              <a:rPr lang="en-US" altLang="zh-CN" sz="2000" b="1" dirty="0" err="1">
                <a:latin typeface="+mn-lt"/>
              </a:rPr>
              <a:t>skipto</a:t>
            </a:r>
            <a:r>
              <a:rPr lang="en-US" altLang="zh-CN" sz="2000" b="1" dirty="0">
                <a:latin typeface="+mn-lt"/>
              </a:rPr>
              <a:t>(stop);   } }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00BFBCC-EB81-64FF-80BD-89AE87C539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2576" y="398062"/>
            <a:ext cx="7772400" cy="53607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Recursive Descent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7FE3988C-9FCE-7480-7152-B1B24831177C}"/>
              </a:ext>
            </a:extLst>
          </p:cNvPr>
          <p:cNvSpPr/>
          <p:nvPr/>
        </p:nvSpPr>
        <p:spPr>
          <a:xfrm>
            <a:off x="322342" y="2006418"/>
            <a:ext cx="7630963" cy="2986602"/>
          </a:xfrm>
          <a:prstGeom prst="rect">
            <a:avLst/>
          </a:prstGeom>
          <a:noFill/>
          <a:ln w="222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3C79C55B-3075-2ECA-D4FF-2FD18EDE82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01900" y="1268413"/>
            <a:ext cx="8225265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zh-CN" sz="2400" b="1" dirty="0"/>
              <a:t>int </a:t>
            </a:r>
            <a:r>
              <a:rPr lang="en-US" altLang="zh-CN" sz="2400" b="1" dirty="0" err="1"/>
              <a:t>T_follow</a:t>
            </a:r>
            <a:r>
              <a:rPr lang="en-US" altLang="zh-CN" sz="2400" b="1" dirty="0"/>
              <a:t>[ ] = { PLUS, MINUS, EOF ,-1};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endParaRPr lang="en-US" altLang="zh-CN" sz="2400" b="1" dirty="0"/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zh-CN" sz="2400" b="1" dirty="0">
                <a:solidFill>
                  <a:srgbClr val="0000FF"/>
                </a:solidFill>
              </a:rPr>
              <a:t>int T( void)</a:t>
            </a:r>
            <a:r>
              <a:rPr lang="en-US" altLang="zh-CN" sz="2400" b="1" dirty="0"/>
              <a:t> {switch (</a:t>
            </a:r>
            <a:r>
              <a:rPr lang="en-US" altLang="zh-CN" sz="2400" b="1" dirty="0" err="1"/>
              <a:t>tok</a:t>
            </a:r>
            <a:r>
              <a:rPr lang="en-US" altLang="zh-CN" sz="2400" b="1" dirty="0"/>
              <a:t>)  {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zh-CN" sz="2400" b="1" dirty="0"/>
              <a:t>     case ID: case NUM: case LPAREN: return </a:t>
            </a:r>
            <a:r>
              <a:rPr lang="en-US" altLang="zh-CN" sz="2400" b="1" dirty="0" err="1">
                <a:solidFill>
                  <a:srgbClr val="FF0000"/>
                </a:solidFill>
              </a:rPr>
              <a:t>Tprime</a:t>
            </a:r>
            <a:r>
              <a:rPr lang="en-US" altLang="zh-CN" sz="2400" b="1" dirty="0">
                <a:solidFill>
                  <a:srgbClr val="FF0000"/>
                </a:solidFill>
              </a:rPr>
              <a:t>(F()</a:t>
            </a:r>
            <a:r>
              <a:rPr lang="en-US" altLang="zh-CN" sz="2400" b="1" dirty="0"/>
              <a:t>);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zh-CN" sz="2400" b="1" dirty="0"/>
              <a:t>     default:  print("expected ID, NUM, or left-</a:t>
            </a:r>
            <a:r>
              <a:rPr lang="en-US" altLang="zh-CN" sz="2400" b="1" dirty="0" err="1"/>
              <a:t>paren</a:t>
            </a:r>
            <a:r>
              <a:rPr lang="en-US" altLang="zh-CN" sz="2400" b="1" dirty="0"/>
              <a:t>");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zh-CN" sz="2400" b="1" dirty="0"/>
              <a:t>                    </a:t>
            </a:r>
            <a:r>
              <a:rPr lang="en-US" altLang="zh-CN" sz="2400" b="1" dirty="0" err="1"/>
              <a:t>skipto</a:t>
            </a:r>
            <a:r>
              <a:rPr lang="en-US" altLang="zh-CN" sz="2400" b="1" dirty="0"/>
              <a:t>(</a:t>
            </a:r>
            <a:r>
              <a:rPr lang="en-US" altLang="zh-CN" sz="2400" b="1" dirty="0" err="1"/>
              <a:t>T_follow</a:t>
            </a:r>
            <a:r>
              <a:rPr lang="en-US" altLang="zh-CN" sz="2400" b="1" dirty="0"/>
              <a:t>);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zh-CN" sz="2400" b="1" dirty="0"/>
              <a:t>                    return 0; }}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endParaRPr lang="en-US" altLang="zh-CN" sz="2400" b="1" dirty="0"/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zh-CN" sz="2400" b="1" dirty="0">
                <a:solidFill>
                  <a:srgbClr val="0000FF"/>
                </a:solidFill>
              </a:rPr>
              <a:t>int </a:t>
            </a:r>
            <a:r>
              <a:rPr lang="en-US" altLang="zh-CN" sz="2400" b="1" dirty="0" err="1">
                <a:solidFill>
                  <a:srgbClr val="0000FF"/>
                </a:solidFill>
              </a:rPr>
              <a:t>Tprime</a:t>
            </a:r>
            <a:r>
              <a:rPr lang="en-US" altLang="zh-CN" sz="2400" b="1" dirty="0">
                <a:solidFill>
                  <a:srgbClr val="0000FF"/>
                </a:solidFill>
              </a:rPr>
              <a:t>(int </a:t>
            </a:r>
            <a:r>
              <a:rPr lang="en-US" altLang="zh-CN" sz="2400" b="1" dirty="0">
                <a:solidFill>
                  <a:srgbClr val="FF0000"/>
                </a:solidFill>
              </a:rPr>
              <a:t>a</a:t>
            </a:r>
            <a:r>
              <a:rPr lang="en-US" altLang="zh-CN" sz="2400" b="1" dirty="0">
                <a:solidFill>
                  <a:srgbClr val="0000FF"/>
                </a:solidFill>
              </a:rPr>
              <a:t>)</a:t>
            </a:r>
            <a:r>
              <a:rPr lang="en-US" altLang="zh-CN" sz="2400" b="1" dirty="0"/>
              <a:t> {switch (</a:t>
            </a:r>
            <a:r>
              <a:rPr lang="en-US" altLang="zh-CN" sz="2400" b="1" dirty="0" err="1"/>
              <a:t>tok</a:t>
            </a:r>
            <a:r>
              <a:rPr lang="en-US" altLang="zh-CN" sz="2400" b="1" dirty="0"/>
              <a:t>) {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zh-CN" sz="2400" b="1" dirty="0"/>
              <a:t>        case TIMES: eat(TIMES); return </a:t>
            </a:r>
            <a:r>
              <a:rPr lang="en-US" altLang="zh-CN" sz="2400" b="1" dirty="0" err="1"/>
              <a:t>Tprime</a:t>
            </a:r>
            <a:r>
              <a:rPr lang="en-US" altLang="zh-CN" sz="2400" b="1" dirty="0"/>
              <a:t>(</a:t>
            </a:r>
            <a:r>
              <a:rPr lang="en-US" altLang="zh-CN" sz="2400" b="1" dirty="0">
                <a:solidFill>
                  <a:srgbClr val="FF0000"/>
                </a:solidFill>
              </a:rPr>
              <a:t>a</a:t>
            </a:r>
            <a:r>
              <a:rPr lang="en-US" altLang="zh-CN" sz="2400" b="1" dirty="0"/>
              <a:t>*F());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zh-CN" sz="2400" b="1" dirty="0"/>
              <a:t>        case PLUS: case RPAREN: case EOF: 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zh-CN" sz="2400" b="1" dirty="0"/>
              <a:t>                             return a;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zh-CN" sz="2400" b="1" dirty="0"/>
              <a:t>        default: ... }}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87424BA-9F88-0B46-C887-50097B04AA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2576" y="398062"/>
            <a:ext cx="7772400" cy="56896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Recursive Descent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1A75E350-8DB9-A1E4-E4A9-F2E52524144D}"/>
              </a:ext>
            </a:extLst>
          </p:cNvPr>
          <p:cNvSpPr/>
          <p:nvPr/>
        </p:nvSpPr>
        <p:spPr>
          <a:xfrm>
            <a:off x="401900" y="3999678"/>
            <a:ext cx="7637543" cy="2460260"/>
          </a:xfrm>
          <a:prstGeom prst="rect">
            <a:avLst/>
          </a:prstGeom>
          <a:noFill/>
          <a:ln w="222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1808</Words>
  <Application>Microsoft Office PowerPoint</Application>
  <PresentationFormat>全屏显示(4:3)</PresentationFormat>
  <Paragraphs>214</Paragraphs>
  <Slides>24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1" baseType="lpstr">
      <vt:lpstr>等线</vt:lpstr>
      <vt:lpstr>等线 Light</vt:lpstr>
      <vt:lpstr>Arial</vt:lpstr>
      <vt:lpstr>Symbol</vt:lpstr>
      <vt:lpstr>Times New Roman</vt:lpstr>
      <vt:lpstr>Wingdings</vt:lpstr>
      <vt:lpstr>Office 主题​​</vt:lpstr>
      <vt:lpstr>Compiler Principle </vt:lpstr>
      <vt:lpstr>Content</vt:lpstr>
      <vt:lpstr>4 ABSTRACT SYNTAX</vt:lpstr>
      <vt:lpstr>4.1 SEMANTIC ACTIONS</vt:lpstr>
      <vt:lpstr>Why Semantic Actions</vt:lpstr>
      <vt:lpstr>Recursive Descent</vt:lpstr>
      <vt:lpstr>Recursive Descent</vt:lpstr>
      <vt:lpstr>Recursive Descent</vt:lpstr>
      <vt:lpstr>Recursive Descent</vt:lpstr>
      <vt:lpstr>Yacc-GENERATED PARSERS</vt:lpstr>
      <vt:lpstr>Yacc-GENERATED PARSERS</vt:lpstr>
      <vt:lpstr>4.2 ABSTRACT PARSE TREES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POSITIONS</vt:lpstr>
      <vt:lpstr>POSITIONS</vt:lpstr>
      <vt:lpstr>Abstract syntax for Tiger</vt:lpstr>
      <vt:lpstr>Abstract syntax for Tiger</vt:lpstr>
      <vt:lpstr>Abstract syntax for Tiger</vt:lpstr>
      <vt:lpstr>The end of Chapter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Lu Dongming</dc:creator>
  <cp:lastModifiedBy>Dongming Lu</cp:lastModifiedBy>
  <cp:revision>27</cp:revision>
  <dcterms:created xsi:type="dcterms:W3CDTF">2023-01-15T08:32:13Z</dcterms:created>
  <dcterms:modified xsi:type="dcterms:W3CDTF">2025-02-22T09:30:44Z</dcterms:modified>
</cp:coreProperties>
</file>