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8" r:id="rId2"/>
    <p:sldId id="300" r:id="rId3"/>
    <p:sldId id="391" r:id="rId4"/>
    <p:sldId id="337" r:id="rId5"/>
    <p:sldId id="440" r:id="rId6"/>
    <p:sldId id="308" r:id="rId7"/>
    <p:sldId id="340" r:id="rId8"/>
    <p:sldId id="341" r:id="rId9"/>
    <p:sldId id="342" r:id="rId10"/>
    <p:sldId id="343" r:id="rId11"/>
    <p:sldId id="344" r:id="rId12"/>
    <p:sldId id="345" r:id="rId13"/>
    <p:sldId id="325" r:id="rId14"/>
    <p:sldId id="326" r:id="rId15"/>
    <p:sldId id="437" r:id="rId16"/>
    <p:sldId id="327" r:id="rId17"/>
    <p:sldId id="328" r:id="rId18"/>
    <p:sldId id="331" r:id="rId19"/>
    <p:sldId id="329" r:id="rId20"/>
    <p:sldId id="438" r:id="rId21"/>
    <p:sldId id="332" r:id="rId22"/>
    <p:sldId id="439" r:id="rId23"/>
    <p:sldId id="339" r:id="rId2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765" autoAdjust="0"/>
  </p:normalViewPr>
  <p:slideViewPr>
    <p:cSldViewPr snapToGrid="0">
      <p:cViewPr varScale="1">
        <p:scale>
          <a:sx n="73" d="100"/>
          <a:sy n="73" d="100"/>
        </p:scale>
        <p:origin x="7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2D3D5A-9E50-4D22-8A9B-CAFC85D33A9A}" type="datetimeFigureOut">
              <a:rPr lang="zh-CN" altLang="en-US" smtClean="0"/>
              <a:t>2025/2/22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02D013-E491-47EA-B664-C2E4EC6FA0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1489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02D013-E491-47EA-B664-C2E4EC6FA0AD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99929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02D013-E491-47EA-B664-C2E4EC6FA0AD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19352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02D013-E491-47EA-B664-C2E4EC6FA0AD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47404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02D013-E491-47EA-B664-C2E4EC6FA0AD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4215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02D013-E491-47EA-B664-C2E4EC6FA0AD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9366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02D013-E491-47EA-B664-C2E4EC6FA0AD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58943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02D013-E491-47EA-B664-C2E4EC6FA0AD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3596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02D013-E491-47EA-B664-C2E4EC6FA0AD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61462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02D013-E491-47EA-B664-C2E4EC6FA0AD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40552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02D013-E491-47EA-B664-C2E4EC6FA0AD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70603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02D013-E491-47EA-B664-C2E4EC6FA0AD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95657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02D013-E491-47EA-B664-C2E4EC6FA0AD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1221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BA13F6-7A5A-C16C-AD4D-A7D3BED752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55D9327-F894-1051-6CF9-990DD0E09C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E0FB1E1-A1CB-1FCA-1FD4-0E704944F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2025/2/22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AD54894-9C91-30BF-FFBB-1454D9BD2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A07919E-B5D7-3AEE-F386-8C1812FFA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FE1B3216-44A1-FD89-B8EE-52170D6E2CA5}"/>
              </a:ext>
            </a:extLst>
          </p:cNvPr>
          <p:cNvSpPr/>
          <p:nvPr userDrawn="1"/>
        </p:nvSpPr>
        <p:spPr>
          <a:xfrm>
            <a:off x="0" y="7141"/>
            <a:ext cx="9144000" cy="3502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06029ECE-E8E4-270D-3960-58EAA4ADF0FE}"/>
              </a:ext>
            </a:extLst>
          </p:cNvPr>
          <p:cNvCxnSpPr/>
          <p:nvPr userDrawn="1"/>
        </p:nvCxnSpPr>
        <p:spPr>
          <a:xfrm>
            <a:off x="0" y="3543295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>
            <a:extLst>
              <a:ext uri="{FF2B5EF4-FFF2-40B4-BE49-F238E27FC236}">
                <a16:creationId xmlns:a16="http://schemas.microsoft.com/office/drawing/2014/main" id="{EA632087-F3BF-4F8F-CE35-DCD04212DA1C}"/>
              </a:ext>
            </a:extLst>
          </p:cNvPr>
          <p:cNvSpPr/>
          <p:nvPr userDrawn="1"/>
        </p:nvSpPr>
        <p:spPr>
          <a:xfrm flipV="1">
            <a:off x="5410200" y="356790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81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F4F8255-6E42-19B0-297F-608870582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6F0E8F1-15BB-1246-52B1-5FCC15B3DC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A23D294-E4FA-E256-7C62-8B5D2EF0B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2025/2/22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DF98A1F-3E69-73E5-0E47-C9964E8BD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C571AF6-127F-B71A-F3CE-6074BCCCC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0295540F-D3F3-ED01-A390-6C8D584AF949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25776818-6ADC-8247-74D9-B29A53996484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69451B74-B859-5E97-C5FA-F13D4D43ED42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0601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98CD061-6B0A-3489-050F-5CEF03A23C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1C04D09-5A30-DBA0-5FAE-61F3D6E820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4584120-6993-29C6-104F-772C5E6A6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2025/2/22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0651E93-35E3-145B-3427-D96B8A3FA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CD22C14-03DD-1237-C53B-8B4A15468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7A4F1039-36BC-0DA5-1C80-FB05B829A262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5E097946-5A2A-3221-F4C2-C8D1C868A4B6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E2008FF2-333C-52B1-C69D-A1F65B285263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26959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FBF3A71-A1BE-A169-FE4D-5884B861F7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268C594-42A1-EA3A-AAA6-94A432F8FF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084089A-B73F-104C-3737-A5E0B3A4A3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14CB92-ACF7-40FA-B3BF-A1705795E77A}" type="slidenum">
              <a:rPr lang="zh-CN" altLang="en-US"/>
              <a:pPr/>
              <a:t>‹#›</a:t>
            </a:fld>
            <a:endParaRPr lang="en-US" altLang="zh-CN"/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DEF0609B-5209-9B36-0620-3010C1F18459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>
            <a:extLst>
              <a:ext uri="{FF2B5EF4-FFF2-40B4-BE49-F238E27FC236}">
                <a16:creationId xmlns:a16="http://schemas.microsoft.com/office/drawing/2014/main" id="{CABFB124-F67A-0CF0-F4F4-68C4A3A5BA17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35DC7E20-9F15-989F-E680-124D8D934F9C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52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93E663E-B615-0ABC-13F8-E576ABB99C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85EB8385-3AF9-1EC3-A524-7118320F26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E33FE8F2-E726-9DBF-92F2-25BE91F05D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740E13-FF82-4B6A-858F-16ACE7309064}" type="slidenum">
              <a:rPr lang="zh-CN" altLang="en-US"/>
              <a:pPr/>
              <a:t>‹#›</a:t>
            </a:fld>
            <a:endParaRPr lang="en-US" altLang="zh-CN"/>
          </a:p>
        </p:txBody>
      </p: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4980930A-1315-4CC1-C1A1-971BEBB9871B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>
            <a:extLst>
              <a:ext uri="{FF2B5EF4-FFF2-40B4-BE49-F238E27FC236}">
                <a16:creationId xmlns:a16="http://schemas.microsoft.com/office/drawing/2014/main" id="{7CC1B2EC-DA02-B75D-8C6F-D74680EA2884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1D9C6742-BF6D-7EA9-A346-CA7FEDAAFDD9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1291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CBC95C-2716-192C-65B7-8C7922100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61D7A9D-8495-B754-2B36-DD6E4BD3B9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1FF7DB4-C1ED-16E1-D58B-4BA75CAC8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2025/2/22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0494E23-6576-309E-3FC0-FA5DB0771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6AA6135-CC31-2C7D-7CCD-93B89BDB7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2A6F2AFF-C565-D242-BC3D-AFFB649FBA96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38A67F79-C54B-5DA5-6D5F-EDC1DBB9DCE8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316761FF-0F91-44B3-35F7-049EF1C7030E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1272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55BE92-2CAD-B8F1-CFD1-9133DB90C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8292157-387D-A337-4CA8-491FFAF27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8EE043A-474D-07BF-7701-A144F36D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2025/2/22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AC08D88-F302-72C2-2DE5-8C9D679CA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658CD68-E1BF-C9C7-F745-5033988F9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FA6223C8-E7E1-0528-5328-1D009E9FC246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3B719C5C-E9A6-F138-5EB0-512F9B3EC64A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A41DFCB6-258C-817D-5D4F-B4525727A704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7456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181F37-8A25-1B1B-D1F1-ECAF2FEDA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D99FDD0-E6C2-62C9-74EE-7189BB8E3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485F7ED-5DD8-389F-6046-BFAE226E8D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647A9A6-65B4-700E-7A1A-55221B2CF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2025/2/22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89C8769-1056-3246-D4A1-6573C4666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ED182FE-63D6-1D73-4289-E3F8B538A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FD706918-23ED-1ED8-A9D3-8566C45AA4BE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0E033DD9-A5B2-489F-57AB-B53D063C7C04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E9C63BBB-A1D2-661F-54DA-808647FDC76A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7902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190B32-A09A-763D-B3B6-21ED317A7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45FC2A9-9B9C-490F-16E2-841C4BE66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AAE958C-5559-FC49-2807-5B882C516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BA13A3FE-AD12-9D32-61EE-C2729D3963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6794BA7-14E0-1912-99EC-B69C52D4A9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A8DA7E1A-2A5C-DAFC-A8A4-F79099E7F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2025/2/22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314EAD2-FC00-7159-F586-46CFBE459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9A65A23-5E57-AA27-0157-3A560CA27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B1B688B6-13B7-028E-C048-03AAD81DF840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>
            <a:extLst>
              <a:ext uri="{FF2B5EF4-FFF2-40B4-BE49-F238E27FC236}">
                <a16:creationId xmlns:a16="http://schemas.microsoft.com/office/drawing/2014/main" id="{DA06AD24-CDEF-16FC-C20D-D38BEC1B198A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C7E79E11-BFBE-4A5E-EEEB-F2AA7706EDD8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1994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AAB664-8FBA-2AF3-3D96-3204E4F56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4BFEB52-5A07-8199-ED54-FBBE6BA7A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2025/2/22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1CEB59E-39D0-ADF7-39ED-BF934643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F9A429E-B0ED-AD00-565A-2BCCCF69C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560C4A11-1989-919D-3C20-531F6B37E1DF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>
            <a:extLst>
              <a:ext uri="{FF2B5EF4-FFF2-40B4-BE49-F238E27FC236}">
                <a16:creationId xmlns:a16="http://schemas.microsoft.com/office/drawing/2014/main" id="{9CEF3145-553F-E17D-7927-644CD307D0CE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213D2F56-DC52-31F8-05C4-A1E0A3F8FB83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9427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F239647-79CB-9B89-8316-9FC0FDF8F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2025/2/22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AAEA6A8-3F9D-6A8C-EBEC-89BE257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4BF20D7-3923-740D-779F-59E32581C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752ADC1B-0015-428B-8386-98E83D86D9AB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>
            <a:extLst>
              <a:ext uri="{FF2B5EF4-FFF2-40B4-BE49-F238E27FC236}">
                <a16:creationId xmlns:a16="http://schemas.microsoft.com/office/drawing/2014/main" id="{66DC23D6-396E-1537-72E8-98DA9BC8D6C3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A9644252-C3D9-C334-EB6C-B91D82C0B7B0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9175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3382E5-F79C-44F9-04F3-7D84F06F9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A31A8D7-F2F2-8948-C250-79243BE1C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8236F6C-A3A8-D9A5-F9E8-DF8CE2B01B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76AB2F3-31ED-6D88-0BB2-CCCFD0B52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2025/2/22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1DE4620-A387-761F-EE57-5738FF91E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B4A1768-8F59-76DF-B88C-D2BB5658E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4BB926A6-890C-0E40-9559-407E95AC343C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C6FF3BBA-67E9-5B16-9C8F-E9C4DDFB3906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12F3C72-EF32-317B-18F6-8A740D3F7916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3241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35A6F7-D8D4-0749-CDF6-6C8776B02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61AEFE6-BC99-C9D4-1FC7-8116218626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DDC46E3-2028-7FCB-1287-52A8FC0F9D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6602FAD-82E0-A293-0908-755381127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2025/2/22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C077EA0-5C66-F134-0381-D8412401F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A141001-3761-6402-CB28-6B1029778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58B1A7F4-8CFA-8D2A-5538-C9B03692D2C5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23F6ABD2-71CA-A68A-3F4A-569F950D7536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9A62FF8B-E85B-90E8-5025-AD60308F8545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5005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7512D616-7798-3831-289D-8BFDEC976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12919CE-80FD-9CD4-55E2-D354A42CB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8F2ED22-A24F-5DB3-604E-1A9E810C29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A1317-88E4-4CF0-A8F9-E714EBF2CC0A}" type="datetimeFigureOut">
              <a:rPr lang="zh-CN" altLang="en-US" smtClean="0"/>
              <a:t>2025/2/22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B47F8F-01F0-E41B-A762-776433CB07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A095B91-EA99-9D1B-D638-E7B55BBE3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821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41ABD63-9C50-B5B2-CD25-3CA536644CF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44463" y="2060576"/>
            <a:ext cx="8964612" cy="1439863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zh-CN" sz="4800" b="1" noProof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Compiler Principle </a:t>
            </a:r>
            <a:endParaRPr lang="zh-CN" altLang="zh-CN" sz="4000" b="1" noProof="1">
              <a:solidFill>
                <a:schemeClr val="bg1"/>
              </a:solidFill>
              <a:latin typeface="+mn-ea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1DA7CFB2-BAA8-62C5-9B35-D8790C03130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19850" y="4043364"/>
            <a:ext cx="7488237" cy="1546225"/>
          </a:xfrm>
        </p:spPr>
        <p:txBody>
          <a:bodyPr/>
          <a:lstStyle/>
          <a:p>
            <a:pPr marL="63500"/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Dongming LU</a:t>
            </a:r>
          </a:p>
          <a:p>
            <a:pPr marL="63500"/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Mar. 10th, 2025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1">
            <a:extLst>
              <a:ext uri="{FF2B5EF4-FFF2-40B4-BE49-F238E27FC236}">
                <a16:creationId xmlns:a16="http://schemas.microsoft.com/office/drawing/2014/main" id="{B653EDC1-E91A-42BA-5C34-F815312A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0997"/>
          </a:xfrm>
        </p:spPr>
        <p:txBody>
          <a:bodyPr/>
          <a:lstStyle/>
          <a:p>
            <a:r>
              <a:rPr lang="en-US" altLang="zh-CN" sz="2800" b="1" u="sng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PRECEDENCE DIRECTIVES</a:t>
            </a:r>
            <a:endParaRPr lang="zh-CN" altLang="en-US" sz="2800" b="1" u="sng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0243" name="内容占位符 2">
            <a:extLst>
              <a:ext uri="{FF2B5EF4-FFF2-40B4-BE49-F238E27FC236}">
                <a16:creationId xmlns:a16="http://schemas.microsoft.com/office/drawing/2014/main" id="{958D0655-6D74-A51B-8191-0D2F878E0B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3108523"/>
            <a:ext cx="8035834" cy="2529270"/>
          </a:xfrm>
          <a:ln w="15875">
            <a:solidFill>
              <a:srgbClr val="000000"/>
            </a:solidFill>
          </a:ln>
        </p:spPr>
        <p:txBody>
          <a:bodyPr/>
          <a:lstStyle/>
          <a:p>
            <a:pPr marL="857250" lvl="2" indent="0">
              <a:buFontTx/>
              <a:buNone/>
            </a:pPr>
            <a:r>
              <a:rPr lang="en-US" altLang="zh-CN" sz="2000" b="1" dirty="0" err="1">
                <a:ea typeface="宋体" panose="02010600030101010101" pitchFamily="2" charset="-122"/>
              </a:rPr>
              <a:t>E→id</a:t>
            </a:r>
            <a:endParaRPr lang="en-US" altLang="zh-CN" sz="2000" b="1" dirty="0">
              <a:ea typeface="宋体" panose="02010600030101010101" pitchFamily="2" charset="-122"/>
            </a:endParaRPr>
          </a:p>
          <a:p>
            <a:pPr marL="857250" lvl="2" indent="0">
              <a:buFontTx/>
              <a:buNone/>
            </a:pPr>
            <a:r>
              <a:rPr lang="en-US" altLang="zh-CN" sz="2000" b="1" dirty="0" err="1">
                <a:ea typeface="宋体" panose="02010600030101010101" pitchFamily="2" charset="-122"/>
              </a:rPr>
              <a:t>E→num</a:t>
            </a:r>
            <a:endParaRPr lang="en-US" altLang="zh-CN" sz="2000" b="1" dirty="0">
              <a:ea typeface="宋体" panose="02010600030101010101" pitchFamily="2" charset="-122"/>
            </a:endParaRPr>
          </a:p>
          <a:p>
            <a:pPr marL="857250" lvl="2" indent="0">
              <a:buFontTx/>
              <a:buNone/>
            </a:pPr>
            <a:r>
              <a:rPr lang="en-US" altLang="zh-CN" sz="2000" b="1" dirty="0">
                <a:ea typeface="宋体" panose="02010600030101010101" pitchFamily="2" charset="-122"/>
              </a:rPr>
              <a:t>E→E*E</a:t>
            </a:r>
          </a:p>
          <a:p>
            <a:pPr marL="857250" lvl="2" indent="0">
              <a:buFontTx/>
              <a:buNone/>
            </a:pPr>
            <a:r>
              <a:rPr lang="en-US" altLang="zh-CN" sz="2000" b="1" dirty="0">
                <a:ea typeface="宋体" panose="02010600030101010101" pitchFamily="2" charset="-122"/>
              </a:rPr>
              <a:t>E→E/E</a:t>
            </a:r>
          </a:p>
          <a:p>
            <a:pPr marL="857250" lvl="2" indent="0">
              <a:buFontTx/>
              <a:buNone/>
            </a:pPr>
            <a:r>
              <a:rPr lang="en-US" altLang="zh-CN" sz="2000" b="1" dirty="0">
                <a:ea typeface="宋体" panose="02010600030101010101" pitchFamily="2" charset="-122"/>
              </a:rPr>
              <a:t>E→E+E</a:t>
            </a:r>
          </a:p>
          <a:p>
            <a:pPr marL="857250" lvl="2" indent="0">
              <a:buFontTx/>
              <a:buNone/>
            </a:pPr>
            <a:r>
              <a:rPr lang="en-US" altLang="zh-CN" sz="2000" b="1" dirty="0">
                <a:ea typeface="宋体" panose="02010600030101010101" pitchFamily="2" charset="-122"/>
              </a:rPr>
              <a:t>E→E-E</a:t>
            </a:r>
          </a:p>
          <a:p>
            <a:pPr marL="857250" lvl="2" indent="0">
              <a:buFontTx/>
              <a:buNone/>
            </a:pPr>
            <a:r>
              <a:rPr lang="en-US" altLang="zh-CN" sz="2000" b="1" dirty="0">
                <a:ea typeface="宋体" panose="02010600030101010101" pitchFamily="2" charset="-122"/>
              </a:rPr>
              <a:t>E→( E )</a:t>
            </a:r>
          </a:p>
        </p:txBody>
      </p:sp>
      <p:sp>
        <p:nvSpPr>
          <p:cNvPr id="10244" name="TextBox 1">
            <a:extLst>
              <a:ext uri="{FF2B5EF4-FFF2-40B4-BE49-F238E27FC236}">
                <a16:creationId xmlns:a16="http://schemas.microsoft.com/office/drawing/2014/main" id="{46E607A9-4F0B-A762-D5C2-34E79BC67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4380" y="3307080"/>
            <a:ext cx="326136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Highly ambiguous</a:t>
            </a:r>
            <a:endParaRPr lang="zh-CN" altLang="en-US" sz="2400" b="1" dirty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10245" name="TextBox 4">
            <a:extLst>
              <a:ext uri="{FF2B5EF4-FFF2-40B4-BE49-F238E27FC236}">
                <a16:creationId xmlns:a16="http://schemas.microsoft.com/office/drawing/2014/main" id="{6D27861E-F8FD-2566-7D1C-57B6D6CA06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0580" y="4297680"/>
            <a:ext cx="326136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sz="2000" b="1" dirty="0">
                <a:solidFill>
                  <a:srgbClr val="FF0000"/>
                </a:solidFill>
                <a:ea typeface="宋体" panose="02010600030101010101" pitchFamily="2" charset="-122"/>
              </a:rPr>
              <a:t>Many conflicts in LR(1) parsing table</a:t>
            </a:r>
            <a:endParaRPr lang="zh-CN" altLang="en-US" sz="2000" b="1" dirty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AEC9C6B9-ED7F-D575-88C3-AEE14F1A0287}"/>
              </a:ext>
            </a:extLst>
          </p:cNvPr>
          <p:cNvSpPr txBox="1"/>
          <p:nvPr/>
        </p:nvSpPr>
        <p:spPr>
          <a:xfrm>
            <a:off x="533400" y="1220207"/>
            <a:ext cx="8035834" cy="830997"/>
          </a:xfrm>
          <a:prstGeom prst="rect">
            <a:avLst/>
          </a:prstGeom>
          <a:noFill/>
          <a:ln w="15875"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Ambiguous grammars are 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still be useful </a:t>
            </a:r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if finding ways to resolve the conflict.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502B8E15-7B66-FF3A-8B9C-1CAFFD431D91}"/>
              </a:ext>
            </a:extLst>
          </p:cNvPr>
          <p:cNvSpPr txBox="1"/>
          <p:nvPr/>
        </p:nvSpPr>
        <p:spPr>
          <a:xfrm>
            <a:off x="570405" y="2501690"/>
            <a:ext cx="28727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dirty="0">
                <a:ea typeface="宋体" panose="02010600030101010101" pitchFamily="2" charset="-122"/>
              </a:rPr>
              <a:t>An example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Box 1">
            <a:extLst>
              <a:ext uri="{FF2B5EF4-FFF2-40B4-BE49-F238E27FC236}">
                <a16:creationId xmlns:a16="http://schemas.microsoft.com/office/drawing/2014/main" id="{98D20A0D-6068-015D-4373-59EADE41DE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325879"/>
            <a:ext cx="3200400" cy="830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sz="2400">
                <a:ea typeface="宋体" panose="02010600030101010101" pitchFamily="2" charset="-122"/>
              </a:rPr>
              <a:t>E→ E * E .     +</a:t>
            </a:r>
          </a:p>
          <a:p>
            <a:r>
              <a:rPr lang="en-US" altLang="zh-CN" sz="2400">
                <a:ea typeface="宋体" panose="02010600030101010101" pitchFamily="2" charset="-122"/>
              </a:rPr>
              <a:t>E→ E. + E     (any)  </a:t>
            </a:r>
            <a:endParaRPr lang="zh-CN" altLang="en-US" sz="2400">
              <a:ea typeface="宋体" panose="02010600030101010101" pitchFamily="2" charset="-122"/>
            </a:endParaRPr>
          </a:p>
        </p:txBody>
      </p:sp>
      <p:sp>
        <p:nvSpPr>
          <p:cNvPr id="11268" name="TextBox 13">
            <a:extLst>
              <a:ext uri="{FF2B5EF4-FFF2-40B4-BE49-F238E27FC236}">
                <a16:creationId xmlns:a16="http://schemas.microsoft.com/office/drawing/2014/main" id="{5EE0F71D-C6A6-1B0E-709E-25F3F2FE5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4198938"/>
            <a:ext cx="3200400" cy="830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sz="2400">
                <a:ea typeface="宋体" panose="02010600030101010101" pitchFamily="2" charset="-122"/>
              </a:rPr>
              <a:t>E→ E + E .     +</a:t>
            </a:r>
          </a:p>
          <a:p>
            <a:r>
              <a:rPr lang="en-US" altLang="zh-CN" sz="2400">
                <a:ea typeface="宋体" panose="02010600030101010101" pitchFamily="2" charset="-122"/>
              </a:rPr>
              <a:t>E→ E. + E     (any)  </a:t>
            </a:r>
            <a:endParaRPr lang="zh-CN" altLang="en-US" sz="2400">
              <a:ea typeface="宋体" panose="02010600030101010101" pitchFamily="2" charset="-122"/>
            </a:endParaRPr>
          </a:p>
        </p:txBody>
      </p:sp>
      <p:sp>
        <p:nvSpPr>
          <p:cNvPr id="11269" name="TextBox 4">
            <a:extLst>
              <a:ext uri="{FF2B5EF4-FFF2-40B4-BE49-F238E27FC236}">
                <a16:creationId xmlns:a16="http://schemas.microsoft.com/office/drawing/2014/main" id="{0EB34EE7-E0DD-B8DB-14B7-876DC8AC55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663825"/>
            <a:ext cx="6934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sz="2400" b="1">
                <a:ea typeface="宋体" panose="02010600030101010101" pitchFamily="2" charset="-122"/>
              </a:rPr>
              <a:t>Bind * tighter than +, </a:t>
            </a:r>
            <a:r>
              <a:rPr lang="en-US" altLang="zh-CN" sz="2400" b="1">
                <a:solidFill>
                  <a:srgbClr val="FF0000"/>
                </a:solidFill>
                <a:ea typeface="宋体" panose="02010600030101010101" pitchFamily="2" charset="-122"/>
              </a:rPr>
              <a:t>reduce instead of shift</a:t>
            </a:r>
            <a:r>
              <a:rPr lang="en-US" altLang="zh-CN" sz="2400" b="1">
                <a:ea typeface="宋体" panose="02010600030101010101" pitchFamily="2" charset="-122"/>
              </a:rPr>
              <a:t>.</a:t>
            </a:r>
            <a:endParaRPr lang="zh-CN" altLang="en-US" sz="2400" b="1">
              <a:ea typeface="宋体" panose="02010600030101010101" pitchFamily="2" charset="-122"/>
            </a:endParaRPr>
          </a:p>
        </p:txBody>
      </p:sp>
      <p:sp>
        <p:nvSpPr>
          <p:cNvPr id="11270" name="TextBox 15">
            <a:extLst>
              <a:ext uri="{FF2B5EF4-FFF2-40B4-BE49-F238E27FC236}">
                <a16:creationId xmlns:a16="http://schemas.microsoft.com/office/drawing/2014/main" id="{B8431410-6666-8D2E-1865-9BF992B528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543550"/>
            <a:ext cx="7315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sz="2400" b="1">
                <a:ea typeface="宋体" panose="02010600030101010101" pitchFamily="2" charset="-122"/>
              </a:rPr>
              <a:t>Make + left-associative, </a:t>
            </a:r>
            <a:r>
              <a:rPr lang="en-US" altLang="zh-CN" sz="2400" b="1">
                <a:solidFill>
                  <a:srgbClr val="FF0000"/>
                </a:solidFill>
                <a:ea typeface="宋体" panose="02010600030101010101" pitchFamily="2" charset="-122"/>
              </a:rPr>
              <a:t>reduce instead of shift</a:t>
            </a:r>
            <a:r>
              <a:rPr lang="en-US" altLang="zh-CN" sz="2400" b="1">
                <a:ea typeface="宋体" panose="02010600030101010101" pitchFamily="2" charset="-122"/>
              </a:rPr>
              <a:t>.</a:t>
            </a:r>
            <a:endParaRPr lang="zh-CN" altLang="en-US" sz="2400" b="1">
              <a:ea typeface="宋体" panose="02010600030101010101" pitchFamily="2" charset="-122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EB055FEC-584B-5766-ACCD-0974D9C4273F}"/>
              </a:ext>
            </a:extLst>
          </p:cNvPr>
          <p:cNvSpPr txBox="1">
            <a:spLocks/>
          </p:cNvSpPr>
          <p:nvPr/>
        </p:nvSpPr>
        <p:spPr>
          <a:xfrm>
            <a:off x="365760" y="467763"/>
            <a:ext cx="8229600" cy="577849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b="1" u="sng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PRECEDENCE DIRECTIVES</a:t>
            </a:r>
            <a:endParaRPr lang="zh-CN" altLang="en-US" sz="2800" b="1" u="sng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Box 4">
            <a:extLst>
              <a:ext uri="{FF2B5EF4-FFF2-40B4-BE49-F238E27FC236}">
                <a16:creationId xmlns:a16="http://schemas.microsoft.com/office/drawing/2014/main" id="{659D1E0C-DFCA-2FA5-E813-B26DFBD938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554" y="1238250"/>
            <a:ext cx="8229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2400" b="1" dirty="0" err="1">
                <a:ea typeface="宋体" panose="02010600030101010101" pitchFamily="2" charset="-122"/>
              </a:rPr>
              <a:t>Yacc</a:t>
            </a:r>
            <a:r>
              <a:rPr lang="en-US" altLang="zh-CN" sz="2400" b="1" dirty="0">
                <a:ea typeface="宋体" panose="02010600030101010101" pitchFamily="2" charset="-122"/>
              </a:rPr>
              <a:t> uses 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precedence directives </a:t>
            </a:r>
            <a:r>
              <a:rPr lang="en-US" altLang="zh-CN" sz="2400" b="1" dirty="0">
                <a:ea typeface="宋体" panose="02010600030101010101" pitchFamily="2" charset="-122"/>
              </a:rPr>
              <a:t>to resolve this class of shift-reduce conflicts</a:t>
            </a:r>
            <a:endParaRPr lang="zh-CN" altLang="en-US" sz="2400" b="1" dirty="0">
              <a:ea typeface="宋体" panose="02010600030101010101" pitchFamily="2" charset="-122"/>
            </a:endParaRPr>
          </a:p>
        </p:txBody>
      </p:sp>
      <p:sp>
        <p:nvSpPr>
          <p:cNvPr id="12292" name="TextBox 15">
            <a:extLst>
              <a:ext uri="{FF2B5EF4-FFF2-40B4-BE49-F238E27FC236}">
                <a16:creationId xmlns:a16="http://schemas.microsoft.com/office/drawing/2014/main" id="{3A55143E-F3B7-1FE9-DF1C-584B464CF2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552700"/>
            <a:ext cx="3467100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sz="2000" dirty="0">
                <a:ea typeface="宋体" panose="02010600030101010101" pitchFamily="2" charset="-122"/>
              </a:rPr>
              <a:t>% </a:t>
            </a:r>
            <a:r>
              <a:rPr lang="en-US" altLang="zh-CN" sz="2000" dirty="0" err="1">
                <a:ea typeface="宋体" panose="02010600030101010101" pitchFamily="2" charset="-122"/>
              </a:rPr>
              <a:t>nonassoc</a:t>
            </a:r>
            <a:r>
              <a:rPr lang="en-US" altLang="zh-CN" sz="2000" dirty="0">
                <a:ea typeface="宋体" panose="02010600030101010101" pitchFamily="2" charset="-122"/>
              </a:rPr>
              <a:t> EQ NEQ</a:t>
            </a:r>
          </a:p>
          <a:p>
            <a:endParaRPr lang="en-US" altLang="zh-CN" sz="2000" dirty="0">
              <a:ea typeface="宋体" panose="02010600030101010101" pitchFamily="2" charset="-122"/>
            </a:endParaRPr>
          </a:p>
          <a:p>
            <a:r>
              <a:rPr lang="en-US" altLang="zh-CN" sz="2000" dirty="0">
                <a:ea typeface="宋体" panose="02010600030101010101" pitchFamily="2" charset="-122"/>
              </a:rPr>
              <a:t>% left PLUS MINUS</a:t>
            </a:r>
          </a:p>
          <a:p>
            <a:endParaRPr lang="en-US" altLang="zh-CN" sz="2000" dirty="0">
              <a:ea typeface="宋体" panose="02010600030101010101" pitchFamily="2" charset="-122"/>
            </a:endParaRPr>
          </a:p>
          <a:p>
            <a:r>
              <a:rPr lang="en-US" altLang="zh-CN" sz="2000" dirty="0">
                <a:ea typeface="宋体" panose="02010600030101010101" pitchFamily="2" charset="-122"/>
              </a:rPr>
              <a:t>% left TIMES DIV</a:t>
            </a:r>
          </a:p>
          <a:p>
            <a:endParaRPr lang="en-US" altLang="zh-CN" sz="2000" dirty="0">
              <a:ea typeface="宋体" panose="02010600030101010101" pitchFamily="2" charset="-122"/>
            </a:endParaRPr>
          </a:p>
          <a:p>
            <a:r>
              <a:rPr lang="en-US" altLang="zh-CN" sz="2000" dirty="0">
                <a:ea typeface="宋体" panose="02010600030101010101" pitchFamily="2" charset="-122"/>
              </a:rPr>
              <a:t>% right EXP</a:t>
            </a:r>
          </a:p>
        </p:txBody>
      </p:sp>
      <p:sp>
        <p:nvSpPr>
          <p:cNvPr id="12293" name="TextBox 6">
            <a:extLst>
              <a:ext uri="{FF2B5EF4-FFF2-40B4-BE49-F238E27FC236}">
                <a16:creationId xmlns:a16="http://schemas.microsoft.com/office/drawing/2014/main" id="{6FF63DD3-6305-B83E-94B6-B3AD93F237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3458" y="3968750"/>
            <a:ext cx="3200400" cy="830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sz="2400" dirty="0">
                <a:ea typeface="宋体" panose="02010600030101010101" pitchFamily="2" charset="-122"/>
              </a:rPr>
              <a:t>E→ E * E .     +</a:t>
            </a:r>
          </a:p>
          <a:p>
            <a:r>
              <a:rPr lang="en-US" altLang="zh-CN" sz="2400" dirty="0">
                <a:ea typeface="宋体" panose="02010600030101010101" pitchFamily="2" charset="-122"/>
              </a:rPr>
              <a:t>E→ E. + E     (any)  </a:t>
            </a:r>
            <a:endParaRPr lang="zh-CN" altLang="en-US" sz="2400" dirty="0">
              <a:ea typeface="宋体" panose="02010600030101010101" pitchFamily="2" charset="-122"/>
            </a:endParaRPr>
          </a:p>
        </p:txBody>
      </p:sp>
      <p:sp>
        <p:nvSpPr>
          <p:cNvPr id="12294" name="TextBox 2">
            <a:extLst>
              <a:ext uri="{FF2B5EF4-FFF2-40B4-BE49-F238E27FC236}">
                <a16:creationId xmlns:a16="http://schemas.microsoft.com/office/drawing/2014/main" id="{68F9C827-0FA8-168A-B08D-415713032A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840" y="5219700"/>
            <a:ext cx="7848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2400" b="1" dirty="0">
                <a:ea typeface="宋体" panose="02010600030101010101" pitchFamily="2" charset="-122"/>
              </a:rPr>
              <a:t>The precedence declarations 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give priority to Token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b="1" dirty="0">
                <a:ea typeface="宋体" panose="02010600030101010101" pitchFamily="2" charset="-122"/>
              </a:rPr>
              <a:t>The priority of rule is 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given by the last token</a:t>
            </a:r>
            <a:endParaRPr lang="zh-CN" altLang="en-US" sz="2400" b="1" dirty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F309E4A9-7B03-37B0-BB1F-06BE595FEDDB}"/>
              </a:ext>
            </a:extLst>
          </p:cNvPr>
          <p:cNvSpPr txBox="1">
            <a:spLocks/>
          </p:cNvSpPr>
          <p:nvPr/>
        </p:nvSpPr>
        <p:spPr>
          <a:xfrm>
            <a:off x="365760" y="476475"/>
            <a:ext cx="8229600" cy="577849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b="1" u="sng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PRECEDENCE DIRECTIVES</a:t>
            </a:r>
            <a:endParaRPr lang="zh-CN" altLang="en-US" sz="2800" b="1" u="sng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925E95C8-6799-5890-D5A6-2850B72B9E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4427" y="1123407"/>
            <a:ext cx="8077200" cy="518160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%{ </a:t>
            </a:r>
            <a:r>
              <a:rPr lang="en-US" altLang="zh-CN" sz="2400" b="1" i="1" dirty="0">
                <a:latin typeface="Times New Roman" panose="02020603050405020304" pitchFamily="18" charset="0"/>
                <a:ea typeface="宋体" panose="02010600030101010101" pitchFamily="2" charset="-122"/>
              </a:rPr>
              <a:t>declarations of</a:t>
            </a:r>
            <a:r>
              <a: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2400" b="1" dirty="0" err="1">
                <a:latin typeface="Times New Roman" panose="02020603050405020304" pitchFamily="18" charset="0"/>
                <a:ea typeface="宋体" panose="02010600030101010101" pitchFamily="2" charset="-122"/>
              </a:rPr>
              <a:t>yylex</a:t>
            </a:r>
            <a:r>
              <a: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2400" b="1" i="1" dirty="0">
                <a:latin typeface="Times New Roman" panose="02020603050405020304" pitchFamily="18" charset="0"/>
                <a:ea typeface="宋体" panose="02010600030101010101" pitchFamily="2" charset="-122"/>
              </a:rPr>
              <a:t>and</a:t>
            </a:r>
            <a:r>
              <a: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2400" b="1" dirty="0" err="1">
                <a:latin typeface="Times New Roman" panose="02020603050405020304" pitchFamily="18" charset="0"/>
                <a:ea typeface="宋体" panose="02010600030101010101" pitchFamily="2" charset="-122"/>
              </a:rPr>
              <a:t>yyerror</a:t>
            </a:r>
            <a:r>
              <a: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%}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%token INT PLUS MINUS TIMES UMINUS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%start exp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%left PLUS MINUS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%left TIMES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%left UMINUS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US" altLang="zh-CN" sz="24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%%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US" altLang="zh-CN" sz="24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exp : INT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        | exp PLUS   exp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        | exp MINUS  exp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        | exp TIMES  exp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        | MINUS  exp     %</a:t>
            </a:r>
            <a:r>
              <a:rPr lang="en-US" altLang="zh-CN" sz="2400" b="1" dirty="0" err="1">
                <a:latin typeface="Times New Roman" panose="02020603050405020304" pitchFamily="18" charset="0"/>
                <a:ea typeface="宋体" panose="02010600030101010101" pitchFamily="2" charset="-122"/>
              </a:rPr>
              <a:t>prec</a:t>
            </a:r>
            <a:r>
              <a: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UMINUS </a:t>
            </a:r>
            <a:endParaRPr lang="zh-CN" altLang="en-US" sz="24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48484" name="Rectangle 4">
            <a:extLst>
              <a:ext uri="{FF2B5EF4-FFF2-40B4-BE49-F238E27FC236}">
                <a16:creationId xmlns:a16="http://schemas.microsoft.com/office/drawing/2014/main" id="{43403E89-C492-1CD9-5301-0681B7B2D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304" y="2133600"/>
            <a:ext cx="4533900" cy="8477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zh-CN" altLang="en-US" sz="2400" b="1" dirty="0">
                <a:ea typeface="宋体" panose="02010600030101010101" pitchFamily="2" charset="-122"/>
              </a:rPr>
              <a:t>−</a:t>
            </a:r>
            <a:r>
              <a:rPr lang="en-US" altLang="zh-CN" sz="2400" b="1" dirty="0">
                <a:ea typeface="宋体" panose="02010600030101010101" pitchFamily="2" charset="-122"/>
              </a:rPr>
              <a:t>6 * 8 is parsed as (−6) * 8, not −(6 * 8)</a:t>
            </a:r>
            <a:endParaRPr lang="en-US" altLang="zh-CN" dirty="0">
              <a:ea typeface="宋体" panose="02010600030101010101" pitchFamily="2" charset="-122"/>
            </a:endParaRPr>
          </a:p>
        </p:txBody>
      </p:sp>
      <p:sp>
        <p:nvSpPr>
          <p:cNvPr id="148485" name="Rectangle 5">
            <a:extLst>
              <a:ext uri="{FF2B5EF4-FFF2-40B4-BE49-F238E27FC236}">
                <a16:creationId xmlns:a16="http://schemas.microsoft.com/office/drawing/2014/main" id="{F9D5C360-9EC5-AE55-AC17-E9144872E1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3598" y="3101926"/>
            <a:ext cx="4533900" cy="230832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zh-CN" sz="2400" b="1" dirty="0">
                <a:ea typeface="宋体" panose="02010600030101010101" pitchFamily="2" charset="-122"/>
              </a:rPr>
              <a:t>The token UMINUS is never returned by the </a:t>
            </a:r>
            <a:r>
              <a:rPr lang="en-US" altLang="zh-CN" sz="2400" b="1" dirty="0" err="1">
                <a:ea typeface="宋体" panose="02010600030101010101" pitchFamily="2" charset="-122"/>
              </a:rPr>
              <a:t>lexer</a:t>
            </a:r>
            <a:r>
              <a:rPr lang="en-US" altLang="zh-CN" sz="2400" b="1" dirty="0">
                <a:ea typeface="宋体" panose="02010600030101010101" pitchFamily="2" charset="-122"/>
              </a:rPr>
              <a:t>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zh-CN" sz="2400" b="1" dirty="0">
                <a:ea typeface="宋体" panose="02010600030101010101" pitchFamily="2" charset="-122"/>
              </a:rPr>
              <a:t>The directive %</a:t>
            </a:r>
            <a:r>
              <a:rPr lang="en-US" altLang="zh-CN" sz="2400" b="1" dirty="0" err="1">
                <a:ea typeface="宋体" panose="02010600030101010101" pitchFamily="2" charset="-122"/>
              </a:rPr>
              <a:t>prec</a:t>
            </a:r>
            <a:r>
              <a:rPr lang="en-US" altLang="zh-CN" sz="2400" b="1" dirty="0">
                <a:ea typeface="宋体" panose="02010600030101010101" pitchFamily="2" charset="-122"/>
              </a:rPr>
              <a:t> UMINUS gives the rule exp::= MINUS exp the highest precedence  </a:t>
            </a: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6C9182DB-68CB-BF17-5803-A071C6AE45F4}"/>
              </a:ext>
            </a:extLst>
          </p:cNvPr>
          <p:cNvSpPr txBox="1">
            <a:spLocks/>
          </p:cNvSpPr>
          <p:nvPr/>
        </p:nvSpPr>
        <p:spPr>
          <a:xfrm>
            <a:off x="365760" y="485181"/>
            <a:ext cx="8229600" cy="577849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b="1" u="sng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PRECEDENCE DIRECTIVES</a:t>
            </a:r>
            <a:endParaRPr lang="zh-CN" altLang="en-US" sz="2800" b="1" u="sng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48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148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4" grpId="0" animBg="1"/>
      <p:bldP spid="14848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CC3D6804-6372-C923-BBB6-B6DBDD06BDC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58140" y="300920"/>
            <a:ext cx="8229600" cy="715963"/>
          </a:xfrm>
        </p:spPr>
        <p:txBody>
          <a:bodyPr/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Syntax Versus Semantics </a:t>
            </a:r>
            <a:endParaRPr lang="zh-CN" altLang="en-US" sz="2800" b="1" u="sng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2A4B5289-7775-A412-04B1-02BCB617991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32159" y="1257300"/>
            <a:ext cx="8001000" cy="452596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 dirty="0">
                <a:ea typeface="宋体" panose="02010600030101010101" pitchFamily="2" charset="-122"/>
              </a:rPr>
              <a:t>%token ID ASSIGN PLUS MINUS AND EQUAL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 dirty="0">
                <a:ea typeface="宋体" panose="02010600030101010101" pitchFamily="2" charset="-122"/>
              </a:rPr>
              <a:t>%start </a:t>
            </a:r>
            <a:r>
              <a:rPr lang="en-US" altLang="zh-CN" sz="2400" b="1" dirty="0" err="1">
                <a:ea typeface="宋体" panose="02010600030101010101" pitchFamily="2" charset="-122"/>
              </a:rPr>
              <a:t>stm</a:t>
            </a:r>
            <a:r>
              <a:rPr lang="en-US" altLang="zh-CN" sz="2400" b="1" dirty="0">
                <a:ea typeface="宋体" panose="02010600030101010101" pitchFamily="2" charset="-122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 dirty="0">
                <a:ea typeface="宋体" panose="02010600030101010101" pitchFamily="2" charset="-122"/>
              </a:rPr>
              <a:t>%left OR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 dirty="0">
                <a:ea typeface="宋体" panose="02010600030101010101" pitchFamily="2" charset="-122"/>
              </a:rPr>
              <a:t>%left AND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 dirty="0">
                <a:ea typeface="宋体" panose="02010600030101010101" pitchFamily="2" charset="-122"/>
              </a:rPr>
              <a:t>%left PLUS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 dirty="0">
                <a:ea typeface="宋体" panose="02010600030101010101" pitchFamily="2" charset="-122"/>
              </a:rPr>
              <a:t>%%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 dirty="0" err="1">
                <a:ea typeface="宋体" panose="02010600030101010101" pitchFamily="2" charset="-122"/>
              </a:rPr>
              <a:t>stm</a:t>
            </a:r>
            <a:r>
              <a:rPr lang="en-US" altLang="zh-CN" sz="2400" b="1" dirty="0">
                <a:ea typeface="宋体" panose="02010600030101010101" pitchFamily="2" charset="-122"/>
              </a:rPr>
              <a:t> : ID ASSIGN ae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 dirty="0">
                <a:ea typeface="宋体" panose="02010600030101010101" pitchFamily="2" charset="-122"/>
              </a:rPr>
              <a:t>       | ID ASSIGN be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 dirty="0">
                <a:ea typeface="宋体" panose="02010600030101010101" pitchFamily="2" charset="-122"/>
              </a:rPr>
              <a:t> be : be OR be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 dirty="0">
                <a:ea typeface="宋体" panose="02010600030101010101" pitchFamily="2" charset="-122"/>
              </a:rPr>
              <a:t>       | be AND be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 dirty="0">
                <a:ea typeface="宋体" panose="02010600030101010101" pitchFamily="2" charset="-122"/>
              </a:rPr>
              <a:t>       | ae EQUAL ae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 dirty="0">
                <a:ea typeface="宋体" panose="02010600030101010101" pitchFamily="2" charset="-122"/>
              </a:rPr>
              <a:t>       | ID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 dirty="0">
                <a:ea typeface="宋体" panose="02010600030101010101" pitchFamily="2" charset="-122"/>
              </a:rPr>
              <a:t>ae : ae PLUS ae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 dirty="0">
                <a:ea typeface="宋体" panose="02010600030101010101" pitchFamily="2" charset="-122"/>
              </a:rPr>
              <a:t>      | ID </a:t>
            </a:r>
            <a:endParaRPr lang="zh-CN" altLang="en-US" sz="2400" b="1" dirty="0">
              <a:ea typeface="宋体" panose="02010600030101010101" pitchFamily="2" charset="-122"/>
            </a:endParaRP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FBA5D46B-453B-6DF4-1DB6-8ACA92D804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1752600"/>
            <a:ext cx="1295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sz="2400" b="1">
                <a:ea typeface="宋体" panose="02010600030101010101" pitchFamily="2" charset="-122"/>
              </a:rPr>
              <a:t>be : ID</a:t>
            </a:r>
          </a:p>
          <a:p>
            <a:r>
              <a:rPr lang="en-US" altLang="zh-CN" sz="2400" b="1">
                <a:ea typeface="宋体" panose="02010600030101010101" pitchFamily="2" charset="-122"/>
              </a:rPr>
              <a:t>ae:  ID</a:t>
            </a:r>
          </a:p>
        </p:txBody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D1D63733-ED4C-92CE-1ABD-33E3813DC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1828800"/>
            <a:ext cx="1828800" cy="609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CN" sz="2400" b="1" dirty="0">
                <a:ea typeface="宋体" panose="02010600030101010101" pitchFamily="2" charset="-122"/>
              </a:rPr>
              <a:t>Conflict!</a:t>
            </a:r>
          </a:p>
        </p:txBody>
      </p:sp>
      <p:sp>
        <p:nvSpPr>
          <p:cNvPr id="14342" name="Rectangle 6">
            <a:extLst>
              <a:ext uri="{FF2B5EF4-FFF2-40B4-BE49-F238E27FC236}">
                <a16:creationId xmlns:a16="http://schemas.microsoft.com/office/drawing/2014/main" id="{C920DA6D-0478-73F5-6014-95BF057F6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720794"/>
            <a:ext cx="3505200" cy="1219200"/>
          </a:xfrm>
          <a:prstGeom prst="rect">
            <a:avLst/>
          </a:prstGeom>
          <a:noFill/>
          <a:ln w="317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sz="2400" b="1">
                <a:solidFill>
                  <a:srgbClr val="0000CC"/>
                </a:solidFill>
                <a:ea typeface="宋体" panose="02010600030101010101" pitchFamily="2" charset="-122"/>
              </a:rPr>
              <a:t>defer this analysis until the "semantic" phase of the compiler </a:t>
            </a:r>
          </a:p>
        </p:txBody>
      </p:sp>
      <p:sp>
        <p:nvSpPr>
          <p:cNvPr id="14343" name="Rectangle 7">
            <a:extLst>
              <a:ext uri="{FF2B5EF4-FFF2-40B4-BE49-F238E27FC236}">
                <a16:creationId xmlns:a16="http://schemas.microsoft.com/office/drawing/2014/main" id="{5C74E6B2-2948-0E87-6307-6D604BA7B6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2120" y="4729629"/>
            <a:ext cx="1882247" cy="1938992"/>
          </a:xfrm>
          <a:prstGeom prst="rect">
            <a:avLst/>
          </a:prstGeom>
          <a:noFill/>
          <a:ln w="317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sz="2400" b="1" i="1" dirty="0">
                <a:ea typeface="宋体" panose="02010600030101010101" pitchFamily="2" charset="-122"/>
              </a:rPr>
              <a:t>S</a:t>
            </a:r>
            <a:r>
              <a:rPr lang="en-US" altLang="zh-CN" sz="2400" b="1" dirty="0">
                <a:ea typeface="宋体" panose="02010600030101010101" pitchFamily="2" charset="-122"/>
              </a:rPr>
              <a:t> → id := </a:t>
            </a:r>
            <a:r>
              <a:rPr lang="en-US" altLang="zh-CN" sz="2400" b="1" i="1" dirty="0">
                <a:ea typeface="宋体" panose="02010600030101010101" pitchFamily="2" charset="-122"/>
              </a:rPr>
              <a:t>E</a:t>
            </a:r>
            <a:r>
              <a:rPr lang="en-US" altLang="zh-CN" sz="2400" b="1" dirty="0">
                <a:ea typeface="宋体" panose="02010600030101010101" pitchFamily="2" charset="-122"/>
              </a:rPr>
              <a:t> </a:t>
            </a:r>
          </a:p>
          <a:p>
            <a:r>
              <a:rPr lang="en-US" altLang="zh-CN" sz="2400" b="1" i="1" dirty="0">
                <a:ea typeface="宋体" panose="02010600030101010101" pitchFamily="2" charset="-122"/>
              </a:rPr>
              <a:t>E</a:t>
            </a:r>
            <a:r>
              <a:rPr lang="en-US" altLang="zh-CN" sz="2400" b="1" dirty="0">
                <a:ea typeface="宋体" panose="02010600030101010101" pitchFamily="2" charset="-122"/>
              </a:rPr>
              <a:t> → id</a:t>
            </a:r>
          </a:p>
          <a:p>
            <a:r>
              <a:rPr lang="en-US" altLang="zh-CN" sz="2400" b="1" i="1" dirty="0">
                <a:ea typeface="宋体" panose="02010600030101010101" pitchFamily="2" charset="-122"/>
              </a:rPr>
              <a:t>E</a:t>
            </a:r>
            <a:r>
              <a:rPr lang="en-US" altLang="zh-CN" sz="2400" b="1" dirty="0">
                <a:ea typeface="宋体" panose="02010600030101010101" pitchFamily="2" charset="-122"/>
              </a:rPr>
              <a:t> → </a:t>
            </a:r>
            <a:r>
              <a:rPr lang="en-US" altLang="zh-CN" sz="2400" b="1" i="1" dirty="0">
                <a:ea typeface="宋体" panose="02010600030101010101" pitchFamily="2" charset="-122"/>
              </a:rPr>
              <a:t>E &amp; E</a:t>
            </a:r>
            <a:r>
              <a:rPr lang="en-US" altLang="zh-CN" sz="2400" b="1" dirty="0">
                <a:ea typeface="宋体" panose="02010600030101010101" pitchFamily="2" charset="-122"/>
              </a:rPr>
              <a:t> </a:t>
            </a:r>
          </a:p>
          <a:p>
            <a:r>
              <a:rPr lang="en-US" altLang="zh-CN" sz="2400" b="1" i="1" dirty="0">
                <a:ea typeface="宋体" panose="02010600030101010101" pitchFamily="2" charset="-122"/>
              </a:rPr>
              <a:t>E</a:t>
            </a:r>
            <a:r>
              <a:rPr lang="en-US" altLang="zh-CN" sz="2400" b="1" dirty="0">
                <a:ea typeface="宋体" panose="02010600030101010101" pitchFamily="2" charset="-122"/>
              </a:rPr>
              <a:t> → </a:t>
            </a:r>
            <a:r>
              <a:rPr lang="en-US" altLang="zh-CN" sz="2400" b="1" i="1" dirty="0">
                <a:ea typeface="宋体" panose="02010600030101010101" pitchFamily="2" charset="-122"/>
              </a:rPr>
              <a:t>E = E</a:t>
            </a:r>
            <a:r>
              <a:rPr lang="en-US" altLang="zh-CN" sz="2400" b="1" dirty="0">
                <a:ea typeface="宋体" panose="02010600030101010101" pitchFamily="2" charset="-122"/>
              </a:rPr>
              <a:t> </a:t>
            </a:r>
          </a:p>
          <a:p>
            <a:r>
              <a:rPr lang="en-US" altLang="zh-CN" sz="2400" b="1" i="1" dirty="0">
                <a:ea typeface="宋体" panose="02010600030101010101" pitchFamily="2" charset="-122"/>
              </a:rPr>
              <a:t>E</a:t>
            </a:r>
            <a:r>
              <a:rPr lang="en-US" altLang="zh-CN" sz="2400" b="1" dirty="0">
                <a:ea typeface="宋体" panose="02010600030101010101" pitchFamily="2" charset="-122"/>
              </a:rPr>
              <a:t> → </a:t>
            </a:r>
            <a:r>
              <a:rPr lang="en-US" altLang="zh-CN" sz="2400" b="1" i="1" dirty="0">
                <a:ea typeface="宋体" panose="02010600030101010101" pitchFamily="2" charset="-122"/>
              </a:rPr>
              <a:t>E + E</a:t>
            </a:r>
            <a:endParaRPr lang="en-US" altLang="zh-CN" sz="24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4344" name="AutoShape 8">
            <a:extLst>
              <a:ext uri="{FF2B5EF4-FFF2-40B4-BE49-F238E27FC236}">
                <a16:creationId xmlns:a16="http://schemas.microsoft.com/office/drawing/2014/main" id="{3D7B128F-82F1-94E6-0A70-F1649EAE8B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3991911"/>
            <a:ext cx="304800" cy="685800"/>
          </a:xfrm>
          <a:prstGeom prst="downArrow">
            <a:avLst>
              <a:gd name="adj1" fmla="val 50000"/>
              <a:gd name="adj2" fmla="val 56250"/>
            </a:avLst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CN" altLang="en-US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标题 8193">
            <a:extLst>
              <a:ext uri="{FF2B5EF4-FFF2-40B4-BE49-F238E27FC236}">
                <a16:creationId xmlns:a16="http://schemas.microsoft.com/office/drawing/2014/main" id="{8BD623E2-E068-7FC3-B63D-BD137F45326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CN" sz="3600" b="1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3.5 ERROR RECOVERY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E6B5C8B5-D9CB-DC4A-905B-0B5A53A131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4820" y="1295401"/>
            <a:ext cx="7993380" cy="2956560"/>
          </a:xfrm>
        </p:spPr>
        <p:txBody>
          <a:bodyPr/>
          <a:lstStyle/>
          <a:p>
            <a:pPr eaLnBrk="1" hangingPunct="1"/>
            <a:r>
              <a:rPr lang="en-US" altLang="zh-CN" sz="2400" b="1" dirty="0">
                <a:solidFill>
                  <a:srgbClr val="0000CC"/>
                </a:solidFill>
                <a:ea typeface="宋体" panose="02010600030101010101" pitchFamily="2" charset="-122"/>
              </a:rPr>
              <a:t>Local error recovery</a:t>
            </a:r>
            <a:r>
              <a:rPr lang="en-US" altLang="zh-CN" sz="2400" b="1" dirty="0">
                <a:ea typeface="宋体" panose="02010600030101010101" pitchFamily="2" charset="-122"/>
              </a:rPr>
              <a:t> mechanisms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sz="2000" b="1" dirty="0">
                <a:solidFill>
                  <a:srgbClr val="FF0000"/>
                </a:solidFill>
                <a:ea typeface="宋体" panose="02010600030101010101" pitchFamily="2" charset="-122"/>
              </a:rPr>
              <a:t>Adjusting</a:t>
            </a:r>
            <a:r>
              <a:rPr lang="en-US" altLang="zh-CN" sz="2000" b="1" dirty="0">
                <a:ea typeface="宋体" panose="02010600030101010101" pitchFamily="2" charset="-122"/>
              </a:rPr>
              <a:t> the parse stack and the input </a:t>
            </a:r>
            <a:r>
              <a:rPr lang="en-US" altLang="zh-CN" sz="2000" b="1" i="1" dirty="0">
                <a:ea typeface="宋体" panose="02010600030101010101" pitchFamily="2" charset="-122"/>
              </a:rPr>
              <a:t>at the point where the error was detected</a:t>
            </a:r>
            <a:r>
              <a:rPr lang="en-US" altLang="zh-CN" sz="2000" b="1" dirty="0">
                <a:ea typeface="宋体" panose="02010600030101010101" pitchFamily="2" charset="-122"/>
              </a:rPr>
              <a:t> in a way that will allow parsing to </a:t>
            </a:r>
            <a:r>
              <a:rPr lang="en-US" altLang="zh-CN" sz="2000" b="1" dirty="0">
                <a:solidFill>
                  <a:srgbClr val="FF0000"/>
                </a:solidFill>
                <a:ea typeface="宋体" panose="02010600030101010101" pitchFamily="2" charset="-122"/>
              </a:rPr>
              <a:t>resume.</a:t>
            </a:r>
            <a:r>
              <a:rPr lang="en-US" altLang="zh-CN" sz="2000" b="1" dirty="0">
                <a:ea typeface="宋体" panose="02010600030101010101" pitchFamily="2" charset="-122"/>
              </a:rPr>
              <a:t> </a:t>
            </a:r>
          </a:p>
          <a:p>
            <a:pPr marL="0" indent="0" eaLnBrk="1" hangingPunct="1">
              <a:buFontTx/>
              <a:buNone/>
            </a:pPr>
            <a:endParaRPr lang="en-US" altLang="zh-CN" b="1" dirty="0">
              <a:ea typeface="宋体" panose="02010600030101010101" pitchFamily="2" charset="-122"/>
            </a:endParaRPr>
          </a:p>
          <a:p>
            <a:pPr eaLnBrk="1" hangingPunct="1"/>
            <a:r>
              <a:rPr lang="en-US" altLang="zh-CN" sz="2400" b="1" dirty="0" err="1">
                <a:ea typeface="宋体" panose="02010600030101010101" pitchFamily="2" charset="-122"/>
              </a:rPr>
              <a:t>Yacc</a:t>
            </a:r>
            <a:r>
              <a:rPr lang="en-US" altLang="zh-CN" sz="2400" b="1" dirty="0">
                <a:ea typeface="宋体" panose="02010600030101010101" pitchFamily="2" charset="-122"/>
              </a:rPr>
              <a:t> parser generator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sz="2000" b="1" dirty="0">
                <a:solidFill>
                  <a:srgbClr val="FF0000"/>
                </a:solidFill>
                <a:ea typeface="宋体" panose="02010600030101010101" pitchFamily="2" charset="-122"/>
              </a:rPr>
              <a:t>Uses a special </a:t>
            </a:r>
            <a:r>
              <a:rPr lang="en-US" altLang="zh-CN" sz="2000" b="1" i="1" dirty="0">
                <a:solidFill>
                  <a:srgbClr val="FF0000"/>
                </a:solidFill>
                <a:ea typeface="宋体" panose="02010600030101010101" pitchFamily="2" charset="-122"/>
              </a:rPr>
              <a:t>error</a:t>
            </a:r>
            <a:r>
              <a:rPr lang="en-US" altLang="zh-CN" sz="2000" b="1" dirty="0">
                <a:solidFill>
                  <a:srgbClr val="FF0000"/>
                </a:solidFill>
                <a:ea typeface="宋体" panose="02010600030101010101" pitchFamily="2" charset="-122"/>
              </a:rPr>
              <a:t> symbol</a:t>
            </a:r>
            <a:r>
              <a:rPr lang="en-US" altLang="zh-CN" sz="2000" b="1" dirty="0">
                <a:ea typeface="宋体" panose="02010600030101010101" pitchFamily="2" charset="-122"/>
              </a:rPr>
              <a:t> to control the recovery process</a:t>
            </a:r>
            <a:r>
              <a:rPr lang="en-US" altLang="zh-CN" sz="2000" dirty="0">
                <a:ea typeface="宋体" panose="02010600030101010101" pitchFamily="2" charset="-122"/>
              </a:rPr>
              <a:t>.</a:t>
            </a:r>
            <a:endParaRPr lang="zh-CN" altLang="en-US" sz="2000" dirty="0">
              <a:ea typeface="宋体" panose="02010600030101010101" pitchFamily="2" charset="-122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25C74730-1689-F891-664B-9539BA9A3CD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58140" y="383493"/>
            <a:ext cx="8229600" cy="715962"/>
          </a:xfrm>
        </p:spPr>
        <p:txBody>
          <a:bodyPr/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RECOVERY USING THE ERROR SYMBOL </a:t>
            </a:r>
            <a:endParaRPr lang="zh-CN" altLang="en-US" sz="2800" b="1" u="sng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D041C039-E849-79F1-8F2A-FFF903FF1F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94360" y="1287780"/>
            <a:ext cx="3429000" cy="2362200"/>
          </a:xfrm>
          <a:noFill/>
          <a:ln w="19050">
            <a:solidFill>
              <a:srgbClr val="0000CC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800" b="1" i="1">
                <a:ea typeface="宋体" panose="02010600030101010101" pitchFamily="2" charset="-122"/>
              </a:rPr>
              <a:t>exp → ID</a:t>
            </a:r>
            <a:r>
              <a:rPr lang="en-US" altLang="zh-CN" sz="2800" b="1">
                <a:ea typeface="宋体" panose="02010600030101010101" pitchFamily="2" charset="-122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800" b="1" i="1">
                <a:ea typeface="宋体" panose="02010600030101010101" pitchFamily="2" charset="-122"/>
              </a:rPr>
              <a:t>exp → exp + exp</a:t>
            </a:r>
            <a:r>
              <a:rPr lang="en-US" altLang="zh-CN" sz="2800" b="1">
                <a:ea typeface="宋体" panose="02010600030101010101" pitchFamily="2" charset="-122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800" b="1" i="1">
                <a:ea typeface="宋体" panose="02010600030101010101" pitchFamily="2" charset="-122"/>
              </a:rPr>
              <a:t>exp</a:t>
            </a:r>
            <a:r>
              <a:rPr lang="en-US" altLang="zh-CN" sz="2800" b="1">
                <a:ea typeface="宋体" panose="02010600030101010101" pitchFamily="2" charset="-122"/>
              </a:rPr>
              <a:t> → ( </a:t>
            </a:r>
            <a:r>
              <a:rPr lang="en-US" altLang="zh-CN" sz="2800" b="1" i="1">
                <a:ea typeface="宋体" panose="02010600030101010101" pitchFamily="2" charset="-122"/>
              </a:rPr>
              <a:t>exps</a:t>
            </a:r>
            <a:r>
              <a:rPr lang="en-US" altLang="zh-CN" sz="2800" b="1">
                <a:ea typeface="宋体" panose="02010600030101010101" pitchFamily="2" charset="-122"/>
              </a:rPr>
              <a:t> 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800" b="1" i="1">
                <a:ea typeface="宋体" panose="02010600030101010101" pitchFamily="2" charset="-122"/>
              </a:rPr>
              <a:t>exps → exp</a:t>
            </a:r>
            <a:r>
              <a:rPr lang="en-US" altLang="zh-CN" sz="2800" b="1">
                <a:ea typeface="宋体" panose="02010600030101010101" pitchFamily="2" charset="-122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800" b="1" i="1">
                <a:ea typeface="宋体" panose="02010600030101010101" pitchFamily="2" charset="-122"/>
              </a:rPr>
              <a:t>exps → exps</a:t>
            </a:r>
            <a:r>
              <a:rPr lang="en-US" altLang="zh-CN" sz="2800" b="1">
                <a:ea typeface="宋体" panose="02010600030101010101" pitchFamily="2" charset="-122"/>
              </a:rPr>
              <a:t> ; </a:t>
            </a:r>
            <a:r>
              <a:rPr lang="en-US" altLang="zh-CN" sz="2800" b="1" i="1">
                <a:ea typeface="宋体" panose="02010600030101010101" pitchFamily="2" charset="-122"/>
              </a:rPr>
              <a:t>exp</a:t>
            </a:r>
            <a:r>
              <a:rPr lang="en-US" altLang="zh-CN" sz="2800" b="1">
                <a:ea typeface="宋体" panose="02010600030101010101" pitchFamily="2" charset="-122"/>
              </a:rPr>
              <a:t> </a:t>
            </a:r>
            <a:endParaRPr lang="zh-CN" altLang="en-US" sz="2800" b="1">
              <a:ea typeface="宋体" panose="02010600030101010101" pitchFamily="2" charset="-122"/>
            </a:endParaRPr>
          </a:p>
        </p:txBody>
      </p:sp>
      <p:sp>
        <p:nvSpPr>
          <p:cNvPr id="17411" name="Rectangle 4">
            <a:extLst>
              <a:ext uri="{FF2B5EF4-FFF2-40B4-BE49-F238E27FC236}">
                <a16:creationId xmlns:a16="http://schemas.microsoft.com/office/drawing/2014/main" id="{503E5B57-D1DC-95C7-8402-0EA981D19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1731963"/>
            <a:ext cx="3657600" cy="984250"/>
          </a:xfrm>
          <a:prstGeom prst="rect">
            <a:avLst/>
          </a:prstGeom>
          <a:noFill/>
          <a:ln w="25400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sz="2800" b="1" i="1" dirty="0">
                <a:solidFill>
                  <a:srgbClr val="0000CC"/>
                </a:solidFill>
                <a:ea typeface="宋体" panose="02010600030101010101" pitchFamily="2" charset="-122"/>
              </a:rPr>
              <a:t>exp</a:t>
            </a:r>
            <a:r>
              <a:rPr lang="en-US" altLang="zh-CN" sz="2800" b="1" dirty="0">
                <a:solidFill>
                  <a:srgbClr val="0000CC"/>
                </a:solidFill>
                <a:ea typeface="宋体" panose="02010600030101010101" pitchFamily="2" charset="-122"/>
              </a:rPr>
              <a:t> → ( </a:t>
            </a:r>
            <a:r>
              <a:rPr lang="en-US" altLang="zh-CN" sz="2800" b="1" i="1" dirty="0">
                <a:solidFill>
                  <a:srgbClr val="0000CC"/>
                </a:solidFill>
                <a:ea typeface="宋体" panose="02010600030101010101" pitchFamily="2" charset="-122"/>
              </a:rPr>
              <a:t>error</a:t>
            </a:r>
            <a:r>
              <a:rPr lang="en-US" altLang="zh-CN" sz="2800" b="1" dirty="0">
                <a:solidFill>
                  <a:srgbClr val="0000CC"/>
                </a:solidFill>
                <a:ea typeface="宋体" panose="02010600030101010101" pitchFamily="2" charset="-122"/>
              </a:rPr>
              <a:t> </a:t>
            </a:r>
            <a:r>
              <a:rPr lang="en-US" altLang="zh-CN" sz="2800" b="1" dirty="0">
                <a:solidFill>
                  <a:srgbClr val="C00000"/>
                </a:solidFill>
                <a:ea typeface="宋体" panose="02010600030101010101" pitchFamily="2" charset="-122"/>
              </a:rPr>
              <a:t>)</a:t>
            </a:r>
          </a:p>
          <a:p>
            <a:r>
              <a:rPr lang="en-US" altLang="zh-CN" sz="2800" b="1" i="1" dirty="0" err="1">
                <a:solidFill>
                  <a:srgbClr val="0000CC"/>
                </a:solidFill>
                <a:ea typeface="宋体" panose="02010600030101010101" pitchFamily="2" charset="-122"/>
              </a:rPr>
              <a:t>exps</a:t>
            </a:r>
            <a:r>
              <a:rPr lang="en-US" altLang="zh-CN" sz="2800" b="1" i="1" dirty="0">
                <a:solidFill>
                  <a:srgbClr val="0000CC"/>
                </a:solidFill>
                <a:ea typeface="宋体" panose="02010600030101010101" pitchFamily="2" charset="-122"/>
              </a:rPr>
              <a:t> → error</a:t>
            </a:r>
            <a:r>
              <a:rPr lang="en-US" altLang="zh-CN" sz="2800" b="1" dirty="0">
                <a:solidFill>
                  <a:srgbClr val="0000CC"/>
                </a:solidFill>
                <a:ea typeface="宋体" panose="02010600030101010101" pitchFamily="2" charset="-122"/>
              </a:rPr>
              <a:t> </a:t>
            </a:r>
            <a:r>
              <a:rPr lang="en-US" altLang="zh-CN" sz="2800" b="1" dirty="0">
                <a:solidFill>
                  <a:srgbClr val="C00000"/>
                </a:solidFill>
                <a:ea typeface="宋体" panose="02010600030101010101" pitchFamily="2" charset="-122"/>
              </a:rPr>
              <a:t>; </a:t>
            </a:r>
            <a:r>
              <a:rPr lang="en-US" altLang="zh-CN" sz="2800" b="1" i="1" dirty="0">
                <a:solidFill>
                  <a:srgbClr val="0000CC"/>
                </a:solidFill>
                <a:ea typeface="宋体" panose="02010600030101010101" pitchFamily="2" charset="-122"/>
              </a:rPr>
              <a:t>exp</a:t>
            </a:r>
          </a:p>
        </p:txBody>
      </p:sp>
      <p:sp>
        <p:nvSpPr>
          <p:cNvPr id="17412" name="Rectangle 5">
            <a:extLst>
              <a:ext uri="{FF2B5EF4-FFF2-40B4-BE49-F238E27FC236}">
                <a16:creationId xmlns:a16="http://schemas.microsoft.com/office/drawing/2014/main" id="{906EEB34-14F7-5612-B8E9-AE9A7C24AD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243854"/>
            <a:ext cx="5410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zh-CN" sz="2400" b="1" dirty="0">
                <a:ea typeface="宋体" panose="02010600030101010101" pitchFamily="2" charset="-122"/>
              </a:rPr>
              <a:t>if a syntax error is encountered in the </a:t>
            </a:r>
            <a:r>
              <a:rPr lang="en-US" altLang="zh-CN" sz="2400" b="1" dirty="0">
                <a:solidFill>
                  <a:srgbClr val="0000CC"/>
                </a:solidFill>
                <a:ea typeface="宋体" panose="02010600030101010101" pitchFamily="2" charset="-122"/>
              </a:rPr>
              <a:t>middle of an expression</a:t>
            </a:r>
            <a:r>
              <a:rPr lang="en-US" altLang="zh-CN" sz="2400" b="1" dirty="0">
                <a:ea typeface="宋体" panose="02010600030101010101" pitchFamily="2" charset="-122"/>
              </a:rPr>
              <a:t>, the parser should skip to the next 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semicolon</a:t>
            </a:r>
            <a:r>
              <a:rPr lang="en-US" altLang="zh-CN" sz="2400" b="1" dirty="0">
                <a:solidFill>
                  <a:srgbClr val="0000CC"/>
                </a:solidFill>
                <a:ea typeface="宋体" panose="02010600030101010101" pitchFamily="2" charset="-122"/>
              </a:rPr>
              <a:t> or </a:t>
            </a:r>
            <a:r>
              <a:rPr lang="en-US" altLang="zh-CN" sz="2400" b="1" dirty="0">
                <a:solidFill>
                  <a:srgbClr val="FF0000"/>
                </a:solidFill>
                <a:ea typeface="宋体" panose="02010600030101010101" pitchFamily="2" charset="-122"/>
              </a:rPr>
              <a:t>right parenthesis </a:t>
            </a:r>
            <a:r>
              <a:rPr lang="en-US" altLang="zh-CN" sz="2400" b="1" dirty="0">
                <a:ea typeface="宋体" panose="02010600030101010101" pitchFamily="2" charset="-122"/>
              </a:rPr>
              <a:t>and resume parsing. </a:t>
            </a:r>
          </a:p>
        </p:txBody>
      </p:sp>
      <p:sp>
        <p:nvSpPr>
          <p:cNvPr id="17413" name="AutoShape 7">
            <a:extLst>
              <a:ext uri="{FF2B5EF4-FFF2-40B4-BE49-F238E27FC236}">
                <a16:creationId xmlns:a16="http://schemas.microsoft.com/office/drawing/2014/main" id="{AF0D388E-F796-C4DF-DB7E-40859BC799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240" y="3929698"/>
            <a:ext cx="2819400" cy="1283652"/>
          </a:xfrm>
          <a:prstGeom prst="wedgeRoundRectCallout">
            <a:avLst>
              <a:gd name="adj1" fmla="val -77228"/>
              <a:gd name="adj2" fmla="val 81997"/>
              <a:gd name="adj3" fmla="val 16667"/>
            </a:avLst>
          </a:prstGeom>
          <a:solidFill>
            <a:schemeClr val="bg1"/>
          </a:solidFill>
          <a:ln w="381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sz="2400" b="1" dirty="0">
                <a:ea typeface="宋体" panose="02010600030101010101" pitchFamily="2" charset="-122"/>
              </a:rPr>
              <a:t>These are called </a:t>
            </a:r>
            <a:r>
              <a:rPr lang="en-US" altLang="zh-CN" sz="2400" b="1" i="1" dirty="0">
                <a:solidFill>
                  <a:srgbClr val="FF0000"/>
                </a:solidFill>
                <a:ea typeface="宋体" panose="02010600030101010101" pitchFamily="2" charset="-122"/>
              </a:rPr>
              <a:t>synchronizing tokens</a:t>
            </a:r>
            <a:endParaRPr lang="zh-CN" altLang="en-US" sz="2400" dirty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E5A59D26-4677-F6B8-B1AB-181A50E0BFC8}"/>
              </a:ext>
            </a:extLst>
          </p:cNvPr>
          <p:cNvSpPr txBox="1">
            <a:spLocks noChangeArrowheads="1"/>
          </p:cNvSpPr>
          <p:nvPr/>
        </p:nvSpPr>
        <p:spPr>
          <a:xfrm>
            <a:off x="358140" y="392202"/>
            <a:ext cx="8229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b="1" u="sng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RECOVERY USING THE ERROR SYMBOL </a:t>
            </a:r>
            <a:endParaRPr lang="zh-CN" altLang="en-US" sz="2800" b="1" u="sng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>
            <a:extLst>
              <a:ext uri="{FF2B5EF4-FFF2-40B4-BE49-F238E27FC236}">
                <a16:creationId xmlns:a16="http://schemas.microsoft.com/office/drawing/2014/main" id="{BEA621D7-0BA1-350C-9850-B450730E17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44144"/>
            <a:ext cx="2209800" cy="1503363"/>
          </a:xfrm>
          <a:prstGeom prst="rect">
            <a:avLst/>
          </a:prstGeom>
          <a:noFill/>
          <a:ln w="38100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 i="1">
                <a:ea typeface="宋体" panose="02010600030101010101" pitchFamily="2" charset="-122"/>
              </a:rPr>
              <a:t>S → .exp</a:t>
            </a:r>
          </a:p>
          <a:p>
            <a:r>
              <a:rPr lang="en-US" altLang="zh-CN" b="1" i="1">
                <a:ea typeface="宋体" panose="02010600030101010101" pitchFamily="2" charset="-122"/>
              </a:rPr>
              <a:t>exp → .ID</a:t>
            </a:r>
            <a:r>
              <a:rPr lang="en-US" altLang="zh-CN" b="1">
                <a:ea typeface="宋体" panose="02010600030101010101" pitchFamily="2" charset="-122"/>
              </a:rPr>
              <a:t> </a:t>
            </a:r>
          </a:p>
          <a:p>
            <a:r>
              <a:rPr lang="en-US" altLang="zh-CN" b="1" i="1">
                <a:ea typeface="宋体" panose="02010600030101010101" pitchFamily="2" charset="-122"/>
              </a:rPr>
              <a:t>exp →. exp + exp</a:t>
            </a:r>
            <a:r>
              <a:rPr lang="en-US" altLang="zh-CN" b="1">
                <a:ea typeface="宋体" panose="02010600030101010101" pitchFamily="2" charset="-122"/>
              </a:rPr>
              <a:t> </a:t>
            </a:r>
          </a:p>
          <a:p>
            <a:r>
              <a:rPr lang="en-US" altLang="zh-CN" b="1" i="1">
                <a:ea typeface="宋体" panose="02010600030101010101" pitchFamily="2" charset="-122"/>
              </a:rPr>
              <a:t>exp</a:t>
            </a:r>
            <a:r>
              <a:rPr lang="en-US" altLang="zh-CN" b="1">
                <a:ea typeface="宋体" panose="02010600030101010101" pitchFamily="2" charset="-122"/>
              </a:rPr>
              <a:t> →. ( </a:t>
            </a:r>
            <a:r>
              <a:rPr lang="en-US" altLang="zh-CN" b="1" i="1">
                <a:ea typeface="宋体" panose="02010600030101010101" pitchFamily="2" charset="-122"/>
              </a:rPr>
              <a:t>exps )</a:t>
            </a:r>
          </a:p>
          <a:p>
            <a:r>
              <a:rPr lang="en-US" altLang="zh-CN" b="1" i="1">
                <a:solidFill>
                  <a:srgbClr val="0000CC"/>
                </a:solidFill>
                <a:ea typeface="宋体" panose="02010600030101010101" pitchFamily="2" charset="-122"/>
              </a:rPr>
              <a:t>exp</a:t>
            </a:r>
            <a:r>
              <a:rPr lang="en-US" altLang="zh-CN" b="1">
                <a:solidFill>
                  <a:srgbClr val="0000CC"/>
                </a:solidFill>
                <a:ea typeface="宋体" panose="02010600030101010101" pitchFamily="2" charset="-122"/>
              </a:rPr>
              <a:t> → .( </a:t>
            </a:r>
            <a:r>
              <a:rPr lang="en-US" altLang="zh-CN" b="1" i="1">
                <a:solidFill>
                  <a:srgbClr val="0000CC"/>
                </a:solidFill>
                <a:ea typeface="宋体" panose="02010600030101010101" pitchFamily="2" charset="-122"/>
              </a:rPr>
              <a:t>error</a:t>
            </a:r>
            <a:r>
              <a:rPr lang="en-US" altLang="zh-CN" b="1">
                <a:solidFill>
                  <a:srgbClr val="0000CC"/>
                </a:solidFill>
                <a:ea typeface="宋体" panose="02010600030101010101" pitchFamily="2" charset="-122"/>
              </a:rPr>
              <a:t> )</a:t>
            </a:r>
            <a:endParaRPr lang="en-US" altLang="zh-CN" b="1" i="1">
              <a:ea typeface="宋体" panose="02010600030101010101" pitchFamily="2" charset="-122"/>
            </a:endParaRPr>
          </a:p>
        </p:txBody>
      </p:sp>
      <p:sp>
        <p:nvSpPr>
          <p:cNvPr id="20483" name="Rectangle 6">
            <a:extLst>
              <a:ext uri="{FF2B5EF4-FFF2-40B4-BE49-F238E27FC236}">
                <a16:creationId xmlns:a16="http://schemas.microsoft.com/office/drawing/2014/main" id="{9A076BC4-E693-9515-2CAD-97063061C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33400"/>
            <a:ext cx="2209800" cy="1503363"/>
          </a:xfrm>
          <a:prstGeom prst="rect">
            <a:avLst/>
          </a:prstGeom>
          <a:noFill/>
          <a:ln w="38100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 i="1">
                <a:ea typeface="宋体" panose="02010600030101010101" pitchFamily="2" charset="-122"/>
              </a:rPr>
              <a:t>exp →exp +. exp</a:t>
            </a:r>
          </a:p>
          <a:p>
            <a:r>
              <a:rPr lang="en-US" altLang="zh-CN" b="1" i="1">
                <a:ea typeface="宋体" panose="02010600030101010101" pitchFamily="2" charset="-122"/>
              </a:rPr>
              <a:t>exp → .ID</a:t>
            </a:r>
            <a:r>
              <a:rPr lang="en-US" altLang="zh-CN" b="1">
                <a:ea typeface="宋体" panose="02010600030101010101" pitchFamily="2" charset="-122"/>
              </a:rPr>
              <a:t> </a:t>
            </a:r>
          </a:p>
          <a:p>
            <a:r>
              <a:rPr lang="en-US" altLang="zh-CN" b="1" i="1">
                <a:ea typeface="宋体" panose="02010600030101010101" pitchFamily="2" charset="-122"/>
              </a:rPr>
              <a:t>exp →. exp + exp</a:t>
            </a:r>
            <a:r>
              <a:rPr lang="en-US" altLang="zh-CN" b="1">
                <a:ea typeface="宋体" panose="02010600030101010101" pitchFamily="2" charset="-122"/>
              </a:rPr>
              <a:t> </a:t>
            </a:r>
          </a:p>
          <a:p>
            <a:r>
              <a:rPr lang="en-US" altLang="zh-CN" b="1" i="1">
                <a:ea typeface="宋体" panose="02010600030101010101" pitchFamily="2" charset="-122"/>
              </a:rPr>
              <a:t>exp</a:t>
            </a:r>
            <a:r>
              <a:rPr lang="en-US" altLang="zh-CN" b="1">
                <a:ea typeface="宋体" panose="02010600030101010101" pitchFamily="2" charset="-122"/>
              </a:rPr>
              <a:t> →. ( </a:t>
            </a:r>
            <a:r>
              <a:rPr lang="en-US" altLang="zh-CN" b="1" i="1">
                <a:ea typeface="宋体" panose="02010600030101010101" pitchFamily="2" charset="-122"/>
              </a:rPr>
              <a:t>exps )</a:t>
            </a:r>
          </a:p>
          <a:p>
            <a:r>
              <a:rPr lang="en-US" altLang="zh-CN" b="1" i="1">
                <a:solidFill>
                  <a:srgbClr val="0000CC"/>
                </a:solidFill>
                <a:ea typeface="宋体" panose="02010600030101010101" pitchFamily="2" charset="-122"/>
              </a:rPr>
              <a:t>exp</a:t>
            </a:r>
            <a:r>
              <a:rPr lang="en-US" altLang="zh-CN" b="1">
                <a:solidFill>
                  <a:srgbClr val="0000CC"/>
                </a:solidFill>
                <a:ea typeface="宋体" panose="02010600030101010101" pitchFamily="2" charset="-122"/>
              </a:rPr>
              <a:t> → .( </a:t>
            </a:r>
            <a:r>
              <a:rPr lang="en-US" altLang="zh-CN" b="1" i="1">
                <a:solidFill>
                  <a:srgbClr val="0000CC"/>
                </a:solidFill>
                <a:ea typeface="宋体" panose="02010600030101010101" pitchFamily="2" charset="-122"/>
              </a:rPr>
              <a:t>error</a:t>
            </a:r>
            <a:r>
              <a:rPr lang="en-US" altLang="zh-CN" b="1">
                <a:solidFill>
                  <a:srgbClr val="0000CC"/>
                </a:solidFill>
                <a:ea typeface="宋体" panose="02010600030101010101" pitchFamily="2" charset="-122"/>
              </a:rPr>
              <a:t> )</a:t>
            </a:r>
          </a:p>
        </p:txBody>
      </p:sp>
      <p:sp>
        <p:nvSpPr>
          <p:cNvPr id="20484" name="Rectangle 7">
            <a:extLst>
              <a:ext uri="{FF2B5EF4-FFF2-40B4-BE49-F238E27FC236}">
                <a16:creationId xmlns:a16="http://schemas.microsoft.com/office/drawing/2014/main" id="{F2099D13-871A-D2B6-DBE0-2FE86EB199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349144"/>
            <a:ext cx="2292350" cy="2601913"/>
          </a:xfrm>
          <a:prstGeom prst="rect">
            <a:avLst/>
          </a:prstGeom>
          <a:noFill/>
          <a:ln w="38100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 i="1">
                <a:ea typeface="宋体" panose="02010600030101010101" pitchFamily="2" charset="-122"/>
              </a:rPr>
              <a:t>exp</a:t>
            </a:r>
            <a:r>
              <a:rPr lang="en-US" altLang="zh-CN" b="1">
                <a:ea typeface="宋体" panose="02010600030101010101" pitchFamily="2" charset="-122"/>
              </a:rPr>
              <a:t> → ( .</a:t>
            </a:r>
            <a:r>
              <a:rPr lang="en-US" altLang="zh-CN" b="1" i="1">
                <a:ea typeface="宋体" panose="02010600030101010101" pitchFamily="2" charset="-122"/>
              </a:rPr>
              <a:t>exps</a:t>
            </a:r>
            <a:r>
              <a:rPr lang="en-US" altLang="zh-CN" b="1">
                <a:ea typeface="宋体" panose="02010600030101010101" pitchFamily="2" charset="-122"/>
              </a:rPr>
              <a:t> )</a:t>
            </a:r>
          </a:p>
          <a:p>
            <a:r>
              <a:rPr lang="en-US" altLang="zh-CN" b="1" i="1">
                <a:solidFill>
                  <a:srgbClr val="0000CC"/>
                </a:solidFill>
                <a:ea typeface="宋体" panose="02010600030101010101" pitchFamily="2" charset="-122"/>
              </a:rPr>
              <a:t>exp</a:t>
            </a:r>
            <a:r>
              <a:rPr lang="en-US" altLang="zh-CN" b="1">
                <a:solidFill>
                  <a:srgbClr val="0000CC"/>
                </a:solidFill>
                <a:ea typeface="宋体" panose="02010600030101010101" pitchFamily="2" charset="-122"/>
              </a:rPr>
              <a:t> → (. </a:t>
            </a:r>
            <a:r>
              <a:rPr lang="en-US" altLang="zh-CN" b="1" i="1">
                <a:solidFill>
                  <a:srgbClr val="0000CC"/>
                </a:solidFill>
                <a:ea typeface="宋体" panose="02010600030101010101" pitchFamily="2" charset="-122"/>
              </a:rPr>
              <a:t>error</a:t>
            </a:r>
            <a:r>
              <a:rPr lang="en-US" altLang="zh-CN" b="1">
                <a:solidFill>
                  <a:srgbClr val="0000CC"/>
                </a:solidFill>
                <a:ea typeface="宋体" panose="02010600030101010101" pitchFamily="2" charset="-122"/>
              </a:rPr>
              <a:t> )</a:t>
            </a:r>
          </a:p>
          <a:p>
            <a:r>
              <a:rPr lang="en-US" altLang="zh-CN" b="1" i="1">
                <a:ea typeface="宋体" panose="02010600030101010101" pitchFamily="2" charset="-122"/>
              </a:rPr>
              <a:t>exps → .exp</a:t>
            </a:r>
            <a:r>
              <a:rPr lang="en-US" altLang="zh-CN" b="1">
                <a:ea typeface="宋体" panose="02010600030101010101" pitchFamily="2" charset="-122"/>
              </a:rPr>
              <a:t> </a:t>
            </a:r>
          </a:p>
          <a:p>
            <a:r>
              <a:rPr lang="en-US" altLang="zh-CN" b="1" i="1">
                <a:ea typeface="宋体" panose="02010600030101010101" pitchFamily="2" charset="-122"/>
              </a:rPr>
              <a:t>exps → .exps</a:t>
            </a:r>
            <a:r>
              <a:rPr lang="en-US" altLang="zh-CN" b="1">
                <a:ea typeface="宋体" panose="02010600030101010101" pitchFamily="2" charset="-122"/>
              </a:rPr>
              <a:t> ; </a:t>
            </a:r>
            <a:r>
              <a:rPr lang="en-US" altLang="zh-CN" b="1" i="1">
                <a:ea typeface="宋体" panose="02010600030101010101" pitchFamily="2" charset="-122"/>
              </a:rPr>
              <a:t>exp</a:t>
            </a:r>
          </a:p>
          <a:p>
            <a:r>
              <a:rPr lang="en-US" altLang="zh-CN" b="1" i="1">
                <a:solidFill>
                  <a:srgbClr val="0000CC"/>
                </a:solidFill>
                <a:ea typeface="宋体" panose="02010600030101010101" pitchFamily="2" charset="-122"/>
              </a:rPr>
              <a:t>exps → .error</a:t>
            </a:r>
            <a:r>
              <a:rPr lang="en-US" altLang="zh-CN" b="1">
                <a:solidFill>
                  <a:srgbClr val="0000CC"/>
                </a:solidFill>
                <a:ea typeface="宋体" panose="02010600030101010101" pitchFamily="2" charset="-122"/>
              </a:rPr>
              <a:t> ; </a:t>
            </a:r>
            <a:r>
              <a:rPr lang="en-US" altLang="zh-CN" b="1" i="1">
                <a:solidFill>
                  <a:srgbClr val="0000CC"/>
                </a:solidFill>
                <a:ea typeface="宋体" panose="02010600030101010101" pitchFamily="2" charset="-122"/>
              </a:rPr>
              <a:t>exp</a:t>
            </a:r>
          </a:p>
          <a:p>
            <a:r>
              <a:rPr lang="en-US" altLang="zh-CN" b="1" i="1">
                <a:ea typeface="宋体" panose="02010600030101010101" pitchFamily="2" charset="-122"/>
              </a:rPr>
              <a:t>exp → .ID</a:t>
            </a:r>
            <a:r>
              <a:rPr lang="en-US" altLang="zh-CN" b="1">
                <a:ea typeface="宋体" panose="02010600030101010101" pitchFamily="2" charset="-122"/>
              </a:rPr>
              <a:t> </a:t>
            </a:r>
          </a:p>
          <a:p>
            <a:r>
              <a:rPr lang="en-US" altLang="zh-CN" b="1" i="1">
                <a:ea typeface="宋体" panose="02010600030101010101" pitchFamily="2" charset="-122"/>
              </a:rPr>
              <a:t>exp →. exp + exp</a:t>
            </a:r>
            <a:r>
              <a:rPr lang="en-US" altLang="zh-CN" b="1">
                <a:ea typeface="宋体" panose="02010600030101010101" pitchFamily="2" charset="-122"/>
              </a:rPr>
              <a:t> </a:t>
            </a:r>
          </a:p>
          <a:p>
            <a:r>
              <a:rPr lang="en-US" altLang="zh-CN" b="1" i="1">
                <a:ea typeface="宋体" panose="02010600030101010101" pitchFamily="2" charset="-122"/>
              </a:rPr>
              <a:t>exp</a:t>
            </a:r>
            <a:r>
              <a:rPr lang="en-US" altLang="zh-CN" b="1">
                <a:ea typeface="宋体" panose="02010600030101010101" pitchFamily="2" charset="-122"/>
              </a:rPr>
              <a:t> →. ( </a:t>
            </a:r>
            <a:r>
              <a:rPr lang="en-US" altLang="zh-CN" b="1" i="1">
                <a:ea typeface="宋体" panose="02010600030101010101" pitchFamily="2" charset="-122"/>
              </a:rPr>
              <a:t>exps )</a:t>
            </a:r>
          </a:p>
          <a:p>
            <a:r>
              <a:rPr lang="en-US" altLang="zh-CN" b="1" i="1">
                <a:solidFill>
                  <a:srgbClr val="0000CC"/>
                </a:solidFill>
                <a:ea typeface="宋体" panose="02010600030101010101" pitchFamily="2" charset="-122"/>
              </a:rPr>
              <a:t>exp</a:t>
            </a:r>
            <a:r>
              <a:rPr lang="en-US" altLang="zh-CN" b="1">
                <a:solidFill>
                  <a:srgbClr val="0000CC"/>
                </a:solidFill>
                <a:ea typeface="宋体" panose="02010600030101010101" pitchFamily="2" charset="-122"/>
              </a:rPr>
              <a:t> → .( </a:t>
            </a:r>
            <a:r>
              <a:rPr lang="en-US" altLang="zh-CN" b="1" i="1">
                <a:solidFill>
                  <a:srgbClr val="0000CC"/>
                </a:solidFill>
                <a:ea typeface="宋体" panose="02010600030101010101" pitchFamily="2" charset="-122"/>
              </a:rPr>
              <a:t>error</a:t>
            </a:r>
            <a:r>
              <a:rPr lang="en-US" altLang="zh-CN" b="1">
                <a:solidFill>
                  <a:srgbClr val="0000CC"/>
                </a:solidFill>
                <a:ea typeface="宋体" panose="02010600030101010101" pitchFamily="2" charset="-122"/>
              </a:rPr>
              <a:t> )</a:t>
            </a:r>
            <a:endParaRPr lang="en-US" altLang="zh-CN" b="1" i="1">
              <a:solidFill>
                <a:srgbClr val="0000CC"/>
              </a:solidFill>
              <a:ea typeface="宋体" panose="02010600030101010101" pitchFamily="2" charset="-122"/>
            </a:endParaRPr>
          </a:p>
        </p:txBody>
      </p:sp>
      <p:sp>
        <p:nvSpPr>
          <p:cNvPr id="20485" name="Rectangle 8">
            <a:extLst>
              <a:ext uri="{FF2B5EF4-FFF2-40B4-BE49-F238E27FC236}">
                <a16:creationId xmlns:a16="http://schemas.microsoft.com/office/drawing/2014/main" id="{E8A9A030-9D9B-AA6C-8451-A944C15765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5181600"/>
            <a:ext cx="2355850" cy="1503363"/>
          </a:xfrm>
          <a:prstGeom prst="rect">
            <a:avLst/>
          </a:prstGeom>
          <a:noFill/>
          <a:ln w="38100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 i="1">
                <a:solidFill>
                  <a:srgbClr val="0000CC"/>
                </a:solidFill>
                <a:ea typeface="宋体" panose="02010600030101010101" pitchFamily="2" charset="-122"/>
              </a:rPr>
              <a:t>exps → error </a:t>
            </a:r>
            <a:r>
              <a:rPr lang="en-US" altLang="zh-CN" b="1">
                <a:solidFill>
                  <a:srgbClr val="0000CC"/>
                </a:solidFill>
                <a:ea typeface="宋体" panose="02010600030101010101" pitchFamily="2" charset="-122"/>
              </a:rPr>
              <a:t>;  .</a:t>
            </a:r>
            <a:r>
              <a:rPr lang="en-US" altLang="zh-CN" b="1" i="1">
                <a:solidFill>
                  <a:srgbClr val="0000CC"/>
                </a:solidFill>
                <a:ea typeface="宋体" panose="02010600030101010101" pitchFamily="2" charset="-122"/>
              </a:rPr>
              <a:t>exp</a:t>
            </a:r>
          </a:p>
          <a:p>
            <a:r>
              <a:rPr lang="en-US" altLang="zh-CN" b="1" i="1">
                <a:ea typeface="宋体" panose="02010600030101010101" pitchFamily="2" charset="-122"/>
              </a:rPr>
              <a:t>exp → .ID</a:t>
            </a:r>
            <a:r>
              <a:rPr lang="en-US" altLang="zh-CN" b="1">
                <a:ea typeface="宋体" panose="02010600030101010101" pitchFamily="2" charset="-122"/>
              </a:rPr>
              <a:t> </a:t>
            </a:r>
          </a:p>
          <a:p>
            <a:r>
              <a:rPr lang="en-US" altLang="zh-CN" b="1" i="1">
                <a:ea typeface="宋体" panose="02010600030101010101" pitchFamily="2" charset="-122"/>
              </a:rPr>
              <a:t>exp →. exp + exp</a:t>
            </a:r>
            <a:r>
              <a:rPr lang="en-US" altLang="zh-CN" b="1">
                <a:ea typeface="宋体" panose="02010600030101010101" pitchFamily="2" charset="-122"/>
              </a:rPr>
              <a:t> </a:t>
            </a:r>
          </a:p>
          <a:p>
            <a:r>
              <a:rPr lang="en-US" altLang="zh-CN" b="1" i="1">
                <a:ea typeface="宋体" panose="02010600030101010101" pitchFamily="2" charset="-122"/>
              </a:rPr>
              <a:t>exp</a:t>
            </a:r>
            <a:r>
              <a:rPr lang="en-US" altLang="zh-CN" b="1">
                <a:ea typeface="宋体" panose="02010600030101010101" pitchFamily="2" charset="-122"/>
              </a:rPr>
              <a:t> →. ( </a:t>
            </a:r>
            <a:r>
              <a:rPr lang="en-US" altLang="zh-CN" b="1" i="1">
                <a:ea typeface="宋体" panose="02010600030101010101" pitchFamily="2" charset="-122"/>
              </a:rPr>
              <a:t>exps )</a:t>
            </a:r>
          </a:p>
          <a:p>
            <a:r>
              <a:rPr lang="en-US" altLang="zh-CN" b="1" i="1">
                <a:solidFill>
                  <a:srgbClr val="0000CC"/>
                </a:solidFill>
                <a:ea typeface="宋体" panose="02010600030101010101" pitchFamily="2" charset="-122"/>
              </a:rPr>
              <a:t>exp</a:t>
            </a:r>
            <a:r>
              <a:rPr lang="en-US" altLang="zh-CN" b="1">
                <a:solidFill>
                  <a:srgbClr val="0000CC"/>
                </a:solidFill>
                <a:ea typeface="宋体" panose="02010600030101010101" pitchFamily="2" charset="-122"/>
              </a:rPr>
              <a:t> → .( </a:t>
            </a:r>
            <a:r>
              <a:rPr lang="en-US" altLang="zh-CN" b="1" i="1">
                <a:solidFill>
                  <a:srgbClr val="0000CC"/>
                </a:solidFill>
                <a:ea typeface="宋体" panose="02010600030101010101" pitchFamily="2" charset="-122"/>
              </a:rPr>
              <a:t>error</a:t>
            </a:r>
            <a:r>
              <a:rPr lang="en-US" altLang="zh-CN" b="1">
                <a:solidFill>
                  <a:srgbClr val="0000CC"/>
                </a:solidFill>
                <a:ea typeface="宋体" panose="02010600030101010101" pitchFamily="2" charset="-122"/>
              </a:rPr>
              <a:t> )</a:t>
            </a:r>
          </a:p>
        </p:txBody>
      </p:sp>
      <p:sp>
        <p:nvSpPr>
          <p:cNvPr id="20486" name="Rectangle 9">
            <a:extLst>
              <a:ext uri="{FF2B5EF4-FFF2-40B4-BE49-F238E27FC236}">
                <a16:creationId xmlns:a16="http://schemas.microsoft.com/office/drawing/2014/main" id="{0277F65C-1149-3CC2-85D4-E8C8523BD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267200"/>
            <a:ext cx="2343150" cy="1503363"/>
          </a:xfrm>
          <a:prstGeom prst="rect">
            <a:avLst/>
          </a:prstGeom>
          <a:noFill/>
          <a:ln w="38100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 i="1">
                <a:ea typeface="宋体" panose="02010600030101010101" pitchFamily="2" charset="-122"/>
              </a:rPr>
              <a:t>exps → exps</a:t>
            </a:r>
            <a:r>
              <a:rPr lang="en-US" altLang="zh-CN" b="1">
                <a:ea typeface="宋体" panose="02010600030101010101" pitchFamily="2" charset="-122"/>
              </a:rPr>
              <a:t> ;  .</a:t>
            </a:r>
            <a:r>
              <a:rPr lang="en-US" altLang="zh-CN" b="1" i="1">
                <a:ea typeface="宋体" panose="02010600030101010101" pitchFamily="2" charset="-122"/>
              </a:rPr>
              <a:t>exp</a:t>
            </a:r>
          </a:p>
          <a:p>
            <a:r>
              <a:rPr lang="en-US" altLang="zh-CN" b="1" i="1">
                <a:ea typeface="宋体" panose="02010600030101010101" pitchFamily="2" charset="-122"/>
              </a:rPr>
              <a:t>exp → .ID</a:t>
            </a:r>
            <a:r>
              <a:rPr lang="en-US" altLang="zh-CN" b="1">
                <a:ea typeface="宋体" panose="02010600030101010101" pitchFamily="2" charset="-122"/>
              </a:rPr>
              <a:t> </a:t>
            </a:r>
          </a:p>
          <a:p>
            <a:r>
              <a:rPr lang="en-US" altLang="zh-CN" b="1" i="1">
                <a:ea typeface="宋体" panose="02010600030101010101" pitchFamily="2" charset="-122"/>
              </a:rPr>
              <a:t>exp →. exp + exp</a:t>
            </a:r>
            <a:r>
              <a:rPr lang="en-US" altLang="zh-CN" b="1">
                <a:ea typeface="宋体" panose="02010600030101010101" pitchFamily="2" charset="-122"/>
              </a:rPr>
              <a:t> </a:t>
            </a:r>
          </a:p>
          <a:p>
            <a:r>
              <a:rPr lang="en-US" altLang="zh-CN" b="1" i="1">
                <a:ea typeface="宋体" panose="02010600030101010101" pitchFamily="2" charset="-122"/>
              </a:rPr>
              <a:t>exp</a:t>
            </a:r>
            <a:r>
              <a:rPr lang="en-US" altLang="zh-CN" b="1">
                <a:ea typeface="宋体" panose="02010600030101010101" pitchFamily="2" charset="-122"/>
              </a:rPr>
              <a:t> →. ( </a:t>
            </a:r>
            <a:r>
              <a:rPr lang="en-US" altLang="zh-CN" b="1" i="1">
                <a:ea typeface="宋体" panose="02010600030101010101" pitchFamily="2" charset="-122"/>
              </a:rPr>
              <a:t>exps )</a:t>
            </a:r>
          </a:p>
          <a:p>
            <a:r>
              <a:rPr lang="en-US" altLang="zh-CN" b="1" i="1">
                <a:solidFill>
                  <a:srgbClr val="0000CC"/>
                </a:solidFill>
                <a:ea typeface="宋体" panose="02010600030101010101" pitchFamily="2" charset="-122"/>
              </a:rPr>
              <a:t>exp</a:t>
            </a:r>
            <a:r>
              <a:rPr lang="en-US" altLang="zh-CN" b="1">
                <a:solidFill>
                  <a:srgbClr val="0000CC"/>
                </a:solidFill>
                <a:ea typeface="宋体" panose="02010600030101010101" pitchFamily="2" charset="-122"/>
              </a:rPr>
              <a:t> → .( </a:t>
            </a:r>
            <a:r>
              <a:rPr lang="en-US" altLang="zh-CN" b="1" i="1">
                <a:solidFill>
                  <a:srgbClr val="0000CC"/>
                </a:solidFill>
                <a:ea typeface="宋体" panose="02010600030101010101" pitchFamily="2" charset="-122"/>
              </a:rPr>
              <a:t>error</a:t>
            </a:r>
            <a:r>
              <a:rPr lang="en-US" altLang="zh-CN" b="1">
                <a:solidFill>
                  <a:srgbClr val="0000CC"/>
                </a:solidFill>
                <a:ea typeface="宋体" panose="02010600030101010101" pitchFamily="2" charset="-122"/>
              </a:rPr>
              <a:t> )</a:t>
            </a:r>
            <a:endParaRPr lang="en-US" altLang="zh-CN" b="1" i="1">
              <a:ea typeface="宋体" panose="02010600030101010101" pitchFamily="2" charset="-122"/>
            </a:endParaRPr>
          </a:p>
        </p:txBody>
      </p:sp>
      <p:sp>
        <p:nvSpPr>
          <p:cNvPr id="20487" name="Rectangle 10">
            <a:extLst>
              <a:ext uri="{FF2B5EF4-FFF2-40B4-BE49-F238E27FC236}">
                <a16:creationId xmlns:a16="http://schemas.microsoft.com/office/drawing/2014/main" id="{51D4740C-FF08-B913-F4FE-E53023BBC7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762000"/>
            <a:ext cx="2019300" cy="679450"/>
          </a:xfrm>
          <a:prstGeom prst="rect">
            <a:avLst/>
          </a:prstGeom>
          <a:noFill/>
          <a:ln w="38100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 i="1">
                <a:ea typeface="宋体" panose="02010600030101010101" pitchFamily="2" charset="-122"/>
              </a:rPr>
              <a:t>S → exp.</a:t>
            </a:r>
          </a:p>
          <a:p>
            <a:r>
              <a:rPr lang="en-US" altLang="zh-CN" b="1" i="1">
                <a:ea typeface="宋体" panose="02010600030101010101" pitchFamily="2" charset="-122"/>
              </a:rPr>
              <a:t>exp →exp .+ exp</a:t>
            </a:r>
            <a:endParaRPr lang="zh-CN" altLang="en-US" b="1" i="1">
              <a:ea typeface="宋体" panose="02010600030101010101" pitchFamily="2" charset="-122"/>
            </a:endParaRPr>
          </a:p>
        </p:txBody>
      </p:sp>
      <p:sp>
        <p:nvSpPr>
          <p:cNvPr id="20488" name="Rectangle 11">
            <a:extLst>
              <a:ext uri="{FF2B5EF4-FFF2-40B4-BE49-F238E27FC236}">
                <a16:creationId xmlns:a16="http://schemas.microsoft.com/office/drawing/2014/main" id="{622074EA-902C-F913-2E01-922D7AC0E9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209800"/>
            <a:ext cx="1263650" cy="404813"/>
          </a:xfrm>
          <a:prstGeom prst="rect">
            <a:avLst/>
          </a:prstGeom>
          <a:noFill/>
          <a:ln w="38100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 i="1">
                <a:ea typeface="宋体" panose="02010600030101010101" pitchFamily="2" charset="-122"/>
              </a:rPr>
              <a:t>exp → ID.</a:t>
            </a:r>
            <a:endParaRPr lang="zh-CN" altLang="en-US" b="1" i="1">
              <a:ea typeface="宋体" panose="02010600030101010101" pitchFamily="2" charset="-122"/>
            </a:endParaRPr>
          </a:p>
        </p:txBody>
      </p:sp>
      <p:sp>
        <p:nvSpPr>
          <p:cNvPr id="20489" name="Line 12">
            <a:extLst>
              <a:ext uri="{FF2B5EF4-FFF2-40B4-BE49-F238E27FC236}">
                <a16:creationId xmlns:a16="http://schemas.microsoft.com/office/drawing/2014/main" id="{8E478322-0E23-C5E9-00C3-D381FC022E3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990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490" name="Rectangle 13">
            <a:extLst>
              <a:ext uri="{FF2B5EF4-FFF2-40B4-BE49-F238E27FC236}">
                <a16:creationId xmlns:a16="http://schemas.microsoft.com/office/drawing/2014/main" id="{BE3B7ED0-B755-C087-9E74-9C69F93A7B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6096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 i="1">
                <a:ea typeface="宋体" panose="02010600030101010101" pitchFamily="2" charset="-122"/>
              </a:rPr>
              <a:t>exp</a:t>
            </a:r>
            <a:endParaRPr lang="zh-CN" altLang="en-US" b="1" i="1">
              <a:ea typeface="宋体" panose="02010600030101010101" pitchFamily="2" charset="-122"/>
            </a:endParaRPr>
          </a:p>
        </p:txBody>
      </p:sp>
      <p:sp>
        <p:nvSpPr>
          <p:cNvPr id="20491" name="Line 14">
            <a:extLst>
              <a:ext uri="{FF2B5EF4-FFF2-40B4-BE49-F238E27FC236}">
                <a16:creationId xmlns:a16="http://schemas.microsoft.com/office/drawing/2014/main" id="{81F64F93-BEB2-8D26-0C72-A4531AD12BA8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1066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492" name="Rectangle 15">
            <a:extLst>
              <a:ext uri="{FF2B5EF4-FFF2-40B4-BE49-F238E27FC236}">
                <a16:creationId xmlns:a16="http://schemas.microsoft.com/office/drawing/2014/main" id="{D8E26E34-D220-F4CC-CEAE-3EB17ACDB3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609600"/>
            <a:ext cx="317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 i="1">
                <a:ea typeface="宋体" panose="02010600030101010101" pitchFamily="2" charset="-122"/>
              </a:rPr>
              <a:t>+</a:t>
            </a:r>
            <a:endParaRPr lang="zh-CN" altLang="en-US" b="1" i="1">
              <a:ea typeface="宋体" panose="02010600030101010101" pitchFamily="2" charset="-122"/>
            </a:endParaRPr>
          </a:p>
        </p:txBody>
      </p:sp>
      <p:sp>
        <p:nvSpPr>
          <p:cNvPr id="20493" name="Line 16">
            <a:extLst>
              <a:ext uri="{FF2B5EF4-FFF2-40B4-BE49-F238E27FC236}">
                <a16:creationId xmlns:a16="http://schemas.microsoft.com/office/drawing/2014/main" id="{21E1185D-DB12-B2AF-6A10-2F0F4962FF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16764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494" name="Rectangle 17">
            <a:extLst>
              <a:ext uri="{FF2B5EF4-FFF2-40B4-BE49-F238E27FC236}">
                <a16:creationId xmlns:a16="http://schemas.microsoft.com/office/drawing/2014/main" id="{C4FBB5DC-6D09-2ACA-A02F-4059386A0D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17526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 i="1">
                <a:ea typeface="宋体" panose="02010600030101010101" pitchFamily="2" charset="-122"/>
              </a:rPr>
              <a:t>ID</a:t>
            </a:r>
            <a:endParaRPr lang="zh-CN" altLang="en-US" b="1" i="1">
              <a:ea typeface="宋体" panose="02010600030101010101" pitchFamily="2" charset="-122"/>
            </a:endParaRPr>
          </a:p>
        </p:txBody>
      </p:sp>
      <p:sp>
        <p:nvSpPr>
          <p:cNvPr id="20495" name="Line 18">
            <a:extLst>
              <a:ext uri="{FF2B5EF4-FFF2-40B4-BE49-F238E27FC236}">
                <a16:creationId xmlns:a16="http://schemas.microsoft.com/office/drawing/2014/main" id="{CF78C6FD-A5A2-020F-F413-8F359FC61B44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1600200"/>
            <a:ext cx="1981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496" name="Line 20">
            <a:extLst>
              <a:ext uri="{FF2B5EF4-FFF2-40B4-BE49-F238E27FC236}">
                <a16:creationId xmlns:a16="http://schemas.microsoft.com/office/drawing/2014/main" id="{156FD9D8-7037-FF2B-F106-39FBBE3E6BC9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1968144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497" name="Rectangle 21">
            <a:extLst>
              <a:ext uri="{FF2B5EF4-FFF2-40B4-BE49-F238E27FC236}">
                <a16:creationId xmlns:a16="http://schemas.microsoft.com/office/drawing/2014/main" id="{5F9AB7FB-86CC-BFFE-8DBE-2ECC704B82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968144"/>
            <a:ext cx="260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>
                <a:ea typeface="宋体" panose="02010600030101010101" pitchFamily="2" charset="-122"/>
              </a:rPr>
              <a:t>(</a:t>
            </a:r>
            <a:endParaRPr lang="zh-CN" altLang="en-US" b="1">
              <a:ea typeface="宋体" panose="02010600030101010101" pitchFamily="2" charset="-122"/>
            </a:endParaRPr>
          </a:p>
        </p:txBody>
      </p:sp>
      <p:sp>
        <p:nvSpPr>
          <p:cNvPr id="20498" name="Rectangle 22">
            <a:extLst>
              <a:ext uri="{FF2B5EF4-FFF2-40B4-BE49-F238E27FC236}">
                <a16:creationId xmlns:a16="http://schemas.microsoft.com/office/drawing/2014/main" id="{FAD4E4A8-BB87-A47D-B063-C3B1101ADB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038600"/>
            <a:ext cx="2279650" cy="679450"/>
          </a:xfrm>
          <a:prstGeom prst="rect">
            <a:avLst/>
          </a:prstGeom>
          <a:noFill/>
          <a:ln w="38100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 i="1">
                <a:ea typeface="宋体" panose="02010600030101010101" pitchFamily="2" charset="-122"/>
              </a:rPr>
              <a:t>exp</a:t>
            </a:r>
            <a:r>
              <a:rPr lang="en-US" altLang="zh-CN" b="1">
                <a:ea typeface="宋体" panose="02010600030101010101" pitchFamily="2" charset="-122"/>
              </a:rPr>
              <a:t> → ( </a:t>
            </a:r>
            <a:r>
              <a:rPr lang="en-US" altLang="zh-CN" b="1" i="1">
                <a:ea typeface="宋体" panose="02010600030101010101" pitchFamily="2" charset="-122"/>
              </a:rPr>
              <a:t>exps.</a:t>
            </a:r>
            <a:r>
              <a:rPr lang="en-US" altLang="zh-CN" b="1">
                <a:ea typeface="宋体" panose="02010600030101010101" pitchFamily="2" charset="-122"/>
              </a:rPr>
              <a:t> )</a:t>
            </a:r>
          </a:p>
          <a:p>
            <a:r>
              <a:rPr lang="en-US" altLang="zh-CN" b="1" i="1">
                <a:ea typeface="宋体" panose="02010600030101010101" pitchFamily="2" charset="-122"/>
              </a:rPr>
              <a:t>exps → exps.</a:t>
            </a:r>
            <a:r>
              <a:rPr lang="en-US" altLang="zh-CN" b="1">
                <a:ea typeface="宋体" panose="02010600030101010101" pitchFamily="2" charset="-122"/>
              </a:rPr>
              <a:t> ; </a:t>
            </a:r>
            <a:r>
              <a:rPr lang="en-US" altLang="zh-CN" b="1" i="1">
                <a:ea typeface="宋体" panose="02010600030101010101" pitchFamily="2" charset="-122"/>
              </a:rPr>
              <a:t>exp</a:t>
            </a:r>
          </a:p>
        </p:txBody>
      </p:sp>
      <p:sp>
        <p:nvSpPr>
          <p:cNvPr id="20499" name="Line 23">
            <a:extLst>
              <a:ext uri="{FF2B5EF4-FFF2-40B4-BE49-F238E27FC236}">
                <a16:creationId xmlns:a16="http://schemas.microsoft.com/office/drawing/2014/main" id="{381650E6-3960-9FBE-7B9A-040CB39C5F5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3733800"/>
            <a:ext cx="1219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500" name="Rectangle 24">
            <a:extLst>
              <a:ext uri="{FF2B5EF4-FFF2-40B4-BE49-F238E27FC236}">
                <a16:creationId xmlns:a16="http://schemas.microsoft.com/office/drawing/2014/main" id="{A89AB52E-5101-D1BA-5B59-D570184A6E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3581400"/>
            <a:ext cx="704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 i="1">
                <a:ea typeface="宋体" panose="02010600030101010101" pitchFamily="2" charset="-122"/>
              </a:rPr>
              <a:t>exps</a:t>
            </a:r>
            <a:endParaRPr lang="zh-CN" altLang="en-US" b="1" i="1">
              <a:ea typeface="宋体" panose="02010600030101010101" pitchFamily="2" charset="-122"/>
            </a:endParaRPr>
          </a:p>
        </p:txBody>
      </p:sp>
      <p:sp>
        <p:nvSpPr>
          <p:cNvPr id="20501" name="Line 25">
            <a:extLst>
              <a:ext uri="{FF2B5EF4-FFF2-40B4-BE49-F238E27FC236}">
                <a16:creationId xmlns:a16="http://schemas.microsoft.com/office/drawing/2014/main" id="{5C56291B-A3F3-07D4-06D1-DF89CD7D113E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4648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502" name="Rectangle 26">
            <a:extLst>
              <a:ext uri="{FF2B5EF4-FFF2-40B4-BE49-F238E27FC236}">
                <a16:creationId xmlns:a16="http://schemas.microsoft.com/office/drawing/2014/main" id="{25CC2C51-C290-3F5B-491A-FF8B7B122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267200"/>
            <a:ext cx="260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>
                <a:ea typeface="宋体" panose="02010600030101010101" pitchFamily="2" charset="-122"/>
              </a:rPr>
              <a:t>;</a:t>
            </a:r>
            <a:endParaRPr lang="zh-CN" altLang="en-US" b="1">
              <a:ea typeface="宋体" panose="02010600030101010101" pitchFamily="2" charset="-122"/>
            </a:endParaRPr>
          </a:p>
        </p:txBody>
      </p:sp>
      <p:sp>
        <p:nvSpPr>
          <p:cNvPr id="20503" name="Line 27">
            <a:extLst>
              <a:ext uri="{FF2B5EF4-FFF2-40B4-BE49-F238E27FC236}">
                <a16:creationId xmlns:a16="http://schemas.microsoft.com/office/drawing/2014/main" id="{B0038101-E3E8-73F6-962B-5882A8865EE1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4939944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504" name="Rectangle 28">
            <a:extLst>
              <a:ext uri="{FF2B5EF4-FFF2-40B4-BE49-F238E27FC236}">
                <a16:creationId xmlns:a16="http://schemas.microsoft.com/office/drawing/2014/main" id="{9BD54E18-4894-EFA5-76BA-E7F3AD8B44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016144"/>
            <a:ext cx="717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 i="1">
                <a:solidFill>
                  <a:srgbClr val="0000CC"/>
                </a:solidFill>
                <a:ea typeface="宋体" panose="02010600030101010101" pitchFamily="2" charset="-122"/>
              </a:rPr>
              <a:t>error</a:t>
            </a:r>
            <a:endParaRPr lang="zh-CN" altLang="en-US" b="1" i="1">
              <a:solidFill>
                <a:srgbClr val="0000CC"/>
              </a:solidFill>
              <a:ea typeface="宋体" panose="02010600030101010101" pitchFamily="2" charset="-122"/>
            </a:endParaRPr>
          </a:p>
        </p:txBody>
      </p:sp>
      <p:sp>
        <p:nvSpPr>
          <p:cNvPr id="20505" name="Rectangle 29">
            <a:extLst>
              <a:ext uri="{FF2B5EF4-FFF2-40B4-BE49-F238E27FC236}">
                <a16:creationId xmlns:a16="http://schemas.microsoft.com/office/drawing/2014/main" id="{2C4AD071-3586-3EC0-30F7-882EDF0B8A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5397144"/>
            <a:ext cx="2292350" cy="679450"/>
          </a:xfrm>
          <a:prstGeom prst="rect">
            <a:avLst/>
          </a:prstGeom>
          <a:noFill/>
          <a:ln w="38100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 i="1">
                <a:solidFill>
                  <a:srgbClr val="0000CC"/>
                </a:solidFill>
                <a:ea typeface="宋体" panose="02010600030101010101" pitchFamily="2" charset="-122"/>
              </a:rPr>
              <a:t>exp</a:t>
            </a:r>
            <a:r>
              <a:rPr lang="en-US" altLang="zh-CN" b="1">
                <a:solidFill>
                  <a:srgbClr val="0000CC"/>
                </a:solidFill>
                <a:ea typeface="宋体" panose="02010600030101010101" pitchFamily="2" charset="-122"/>
              </a:rPr>
              <a:t> → (</a:t>
            </a:r>
            <a:r>
              <a:rPr lang="en-US" altLang="zh-CN" b="1" i="1">
                <a:solidFill>
                  <a:srgbClr val="0000CC"/>
                </a:solidFill>
                <a:ea typeface="宋体" panose="02010600030101010101" pitchFamily="2" charset="-122"/>
              </a:rPr>
              <a:t>error.</a:t>
            </a:r>
            <a:r>
              <a:rPr lang="en-US" altLang="zh-CN" b="1">
                <a:solidFill>
                  <a:srgbClr val="0000CC"/>
                </a:solidFill>
                <a:ea typeface="宋体" panose="02010600030101010101" pitchFamily="2" charset="-122"/>
              </a:rPr>
              <a:t> )</a:t>
            </a:r>
          </a:p>
          <a:p>
            <a:r>
              <a:rPr lang="en-US" altLang="zh-CN" b="1" i="1">
                <a:solidFill>
                  <a:srgbClr val="0000CC"/>
                </a:solidFill>
                <a:ea typeface="宋体" panose="02010600030101010101" pitchFamily="2" charset="-122"/>
              </a:rPr>
              <a:t>exps → error</a:t>
            </a:r>
            <a:r>
              <a:rPr lang="en-US" altLang="zh-CN" b="1">
                <a:solidFill>
                  <a:srgbClr val="0000CC"/>
                </a:solidFill>
                <a:ea typeface="宋体" panose="02010600030101010101" pitchFamily="2" charset="-122"/>
              </a:rPr>
              <a:t> .; </a:t>
            </a:r>
            <a:r>
              <a:rPr lang="en-US" altLang="zh-CN" b="1" i="1">
                <a:solidFill>
                  <a:srgbClr val="0000CC"/>
                </a:solidFill>
                <a:ea typeface="宋体" panose="02010600030101010101" pitchFamily="2" charset="-122"/>
              </a:rPr>
              <a:t>exp</a:t>
            </a:r>
          </a:p>
        </p:txBody>
      </p:sp>
      <p:sp>
        <p:nvSpPr>
          <p:cNvPr id="20506" name="Line 30">
            <a:extLst>
              <a:ext uri="{FF2B5EF4-FFF2-40B4-BE49-F238E27FC236}">
                <a16:creationId xmlns:a16="http://schemas.microsoft.com/office/drawing/2014/main" id="{6E239006-98A9-E696-5796-9AD63EE6A88F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59436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507" name="Rectangle 31">
            <a:extLst>
              <a:ext uri="{FF2B5EF4-FFF2-40B4-BE49-F238E27FC236}">
                <a16:creationId xmlns:a16="http://schemas.microsoft.com/office/drawing/2014/main" id="{7A29F924-0F8D-9486-9175-52FA6D58C8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6054636"/>
            <a:ext cx="260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>
                <a:solidFill>
                  <a:srgbClr val="0000CC"/>
                </a:solidFill>
                <a:ea typeface="宋体" panose="02010600030101010101" pitchFamily="2" charset="-122"/>
              </a:rPr>
              <a:t>;</a:t>
            </a:r>
            <a:endParaRPr lang="zh-CN" altLang="en-US" b="1">
              <a:solidFill>
                <a:srgbClr val="0000CC"/>
              </a:solidFill>
              <a:ea typeface="宋体" panose="02010600030101010101" pitchFamily="2" charset="-122"/>
            </a:endParaRPr>
          </a:p>
        </p:txBody>
      </p:sp>
      <p:sp>
        <p:nvSpPr>
          <p:cNvPr id="20508" name="Rectangle 32">
            <a:extLst>
              <a:ext uri="{FF2B5EF4-FFF2-40B4-BE49-F238E27FC236}">
                <a16:creationId xmlns:a16="http://schemas.microsoft.com/office/drawing/2014/main" id="{4BC04A23-E27C-DA69-A368-3427A74EE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2590800"/>
            <a:ext cx="2286000" cy="679450"/>
          </a:xfrm>
          <a:prstGeom prst="rect">
            <a:avLst/>
          </a:prstGeom>
          <a:noFill/>
          <a:ln w="38100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 i="1">
                <a:ea typeface="宋体" panose="02010600030101010101" pitchFamily="2" charset="-122"/>
              </a:rPr>
              <a:t>exp →exp + exp.</a:t>
            </a:r>
          </a:p>
          <a:p>
            <a:r>
              <a:rPr lang="en-US" altLang="zh-CN" b="1" i="1">
                <a:ea typeface="宋体" panose="02010600030101010101" pitchFamily="2" charset="-122"/>
              </a:rPr>
              <a:t>exp →exp .+ exp</a:t>
            </a:r>
          </a:p>
        </p:txBody>
      </p:sp>
      <p:sp>
        <p:nvSpPr>
          <p:cNvPr id="20509" name="Line 33">
            <a:extLst>
              <a:ext uri="{FF2B5EF4-FFF2-40B4-BE49-F238E27FC236}">
                <a16:creationId xmlns:a16="http://schemas.microsoft.com/office/drawing/2014/main" id="{9BD6EF7F-A194-8968-5280-F36D7E5D6288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2057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510" name="Rectangle 34">
            <a:extLst>
              <a:ext uri="{FF2B5EF4-FFF2-40B4-BE49-F238E27FC236}">
                <a16:creationId xmlns:a16="http://schemas.microsoft.com/office/drawing/2014/main" id="{BEFB35D3-48EF-1EB9-74D1-8206A92602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21336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 i="1">
                <a:ea typeface="宋体" panose="02010600030101010101" pitchFamily="2" charset="-122"/>
              </a:rPr>
              <a:t>exp</a:t>
            </a:r>
            <a:endParaRPr lang="zh-CN" altLang="en-US" b="1" i="1">
              <a:ea typeface="宋体" panose="02010600030101010101" pitchFamily="2" charset="-122"/>
            </a:endParaRPr>
          </a:p>
        </p:txBody>
      </p:sp>
      <p:sp>
        <p:nvSpPr>
          <p:cNvPr id="20511" name="Line 35">
            <a:extLst>
              <a:ext uri="{FF2B5EF4-FFF2-40B4-BE49-F238E27FC236}">
                <a16:creationId xmlns:a16="http://schemas.microsoft.com/office/drawing/2014/main" id="{BA02490D-2BCD-99EC-4A2B-0553BD16F0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77200" y="2057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512" name="Rectangle 36">
            <a:extLst>
              <a:ext uri="{FF2B5EF4-FFF2-40B4-BE49-F238E27FC236}">
                <a16:creationId xmlns:a16="http://schemas.microsoft.com/office/drawing/2014/main" id="{AC8563BF-BD72-A7C5-88BE-4E8BC99B3C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2209800"/>
            <a:ext cx="317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 i="1">
                <a:ea typeface="宋体" panose="02010600030101010101" pitchFamily="2" charset="-122"/>
              </a:rPr>
              <a:t>+</a:t>
            </a:r>
            <a:endParaRPr lang="zh-CN" altLang="en-US" b="1" i="1">
              <a:ea typeface="宋体" panose="02010600030101010101" pitchFamily="2" charset="-122"/>
            </a:endParaRPr>
          </a:p>
        </p:txBody>
      </p:sp>
      <p:cxnSp>
        <p:nvCxnSpPr>
          <p:cNvPr id="20513" name="AutoShape 38">
            <a:extLst>
              <a:ext uri="{FF2B5EF4-FFF2-40B4-BE49-F238E27FC236}">
                <a16:creationId xmlns:a16="http://schemas.microsoft.com/office/drawing/2014/main" id="{E34DB3A6-0961-62CB-F224-7EF9DD84AB0F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2514600" y="1447800"/>
            <a:ext cx="3638550" cy="183832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14" name="Rectangle 39">
            <a:extLst>
              <a:ext uri="{FF2B5EF4-FFF2-40B4-BE49-F238E27FC236}">
                <a16:creationId xmlns:a16="http://schemas.microsoft.com/office/drawing/2014/main" id="{7015498C-48C0-E28F-AB72-369971B21A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1524000"/>
            <a:ext cx="260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>
                <a:ea typeface="宋体" panose="02010600030101010101" pitchFamily="2" charset="-122"/>
              </a:rPr>
              <a:t>(</a:t>
            </a:r>
            <a:endParaRPr lang="zh-CN" altLang="en-US" b="1">
              <a:ea typeface="宋体" panose="02010600030101010101" pitchFamily="2" charset="-122"/>
            </a:endParaRPr>
          </a:p>
        </p:txBody>
      </p:sp>
      <p:sp>
        <p:nvSpPr>
          <p:cNvPr id="20515" name="Rectangle 40">
            <a:extLst>
              <a:ext uri="{FF2B5EF4-FFF2-40B4-BE49-F238E27FC236}">
                <a16:creationId xmlns:a16="http://schemas.microsoft.com/office/drawing/2014/main" id="{6C84AE42-4B7E-65ED-9FEA-B91108037D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3581400"/>
            <a:ext cx="1835150" cy="404813"/>
          </a:xfrm>
          <a:prstGeom prst="rect">
            <a:avLst/>
          </a:prstGeom>
          <a:noFill/>
          <a:ln w="38100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 i="1">
                <a:ea typeface="宋体" panose="02010600030101010101" pitchFamily="2" charset="-122"/>
              </a:rPr>
              <a:t>exp</a:t>
            </a:r>
            <a:r>
              <a:rPr lang="en-US" altLang="zh-CN" b="1">
                <a:ea typeface="宋体" panose="02010600030101010101" pitchFamily="2" charset="-122"/>
              </a:rPr>
              <a:t> → ( </a:t>
            </a:r>
            <a:r>
              <a:rPr lang="en-US" altLang="zh-CN" b="1" i="1">
                <a:ea typeface="宋体" panose="02010600030101010101" pitchFamily="2" charset="-122"/>
              </a:rPr>
              <a:t>exps</a:t>
            </a:r>
            <a:r>
              <a:rPr lang="en-US" altLang="zh-CN" b="1">
                <a:ea typeface="宋体" panose="02010600030101010101" pitchFamily="2" charset="-122"/>
              </a:rPr>
              <a:t> ).</a:t>
            </a:r>
          </a:p>
        </p:txBody>
      </p:sp>
      <p:sp>
        <p:nvSpPr>
          <p:cNvPr id="20516" name="Line 41">
            <a:extLst>
              <a:ext uri="{FF2B5EF4-FFF2-40B4-BE49-F238E27FC236}">
                <a16:creationId xmlns:a16="http://schemas.microsoft.com/office/drawing/2014/main" id="{E844C4C6-5150-2E8E-B4FF-A449CD5385B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3000" y="3810000"/>
            <a:ext cx="1600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517" name="Rectangle 42">
            <a:extLst>
              <a:ext uri="{FF2B5EF4-FFF2-40B4-BE49-F238E27FC236}">
                <a16:creationId xmlns:a16="http://schemas.microsoft.com/office/drawing/2014/main" id="{CED234F0-A9E0-ACF5-6995-81A2345584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3581400"/>
            <a:ext cx="260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>
                <a:ea typeface="宋体" panose="02010600030101010101" pitchFamily="2" charset="-122"/>
              </a:rPr>
              <a:t>)</a:t>
            </a:r>
            <a:endParaRPr lang="zh-CN" altLang="en-US" b="1">
              <a:ea typeface="宋体" panose="02010600030101010101" pitchFamily="2" charset="-122"/>
            </a:endParaRPr>
          </a:p>
        </p:txBody>
      </p:sp>
      <p:sp>
        <p:nvSpPr>
          <p:cNvPr id="20518" name="Rectangle 43">
            <a:extLst>
              <a:ext uri="{FF2B5EF4-FFF2-40B4-BE49-F238E27FC236}">
                <a16:creationId xmlns:a16="http://schemas.microsoft.com/office/drawing/2014/main" id="{2EF20691-0BBD-B08F-CBA1-C1C23994B4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2895600"/>
            <a:ext cx="2019300" cy="679450"/>
          </a:xfrm>
          <a:prstGeom prst="rect">
            <a:avLst/>
          </a:prstGeom>
          <a:noFill/>
          <a:ln w="38100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 i="1">
                <a:ea typeface="宋体" panose="02010600030101010101" pitchFamily="2" charset="-122"/>
              </a:rPr>
              <a:t>exps → exp.</a:t>
            </a:r>
          </a:p>
          <a:p>
            <a:r>
              <a:rPr lang="en-US" altLang="zh-CN" b="1" i="1">
                <a:ea typeface="宋体" panose="02010600030101010101" pitchFamily="2" charset="-122"/>
              </a:rPr>
              <a:t>exp →exp. + exp</a:t>
            </a:r>
            <a:endParaRPr lang="zh-CN" altLang="en-US" b="1" i="1">
              <a:ea typeface="宋体" panose="02010600030101010101" pitchFamily="2" charset="-122"/>
            </a:endParaRPr>
          </a:p>
        </p:txBody>
      </p:sp>
      <p:sp>
        <p:nvSpPr>
          <p:cNvPr id="20519" name="Line 44">
            <a:extLst>
              <a:ext uri="{FF2B5EF4-FFF2-40B4-BE49-F238E27FC236}">
                <a16:creationId xmlns:a16="http://schemas.microsoft.com/office/drawing/2014/main" id="{C5D74193-0557-E681-DE68-2D412978B710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31242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520" name="Rectangle 45">
            <a:extLst>
              <a:ext uri="{FF2B5EF4-FFF2-40B4-BE49-F238E27FC236}">
                <a16:creationId xmlns:a16="http://schemas.microsoft.com/office/drawing/2014/main" id="{C764963C-B3E6-5A50-B99E-75ACEF03E8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27432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 i="1">
                <a:ea typeface="宋体" panose="02010600030101010101" pitchFamily="2" charset="-122"/>
              </a:rPr>
              <a:t>exp</a:t>
            </a:r>
            <a:endParaRPr lang="zh-CN" altLang="en-US" b="1" i="1">
              <a:ea typeface="宋体" panose="02010600030101010101" pitchFamily="2" charset="-122"/>
            </a:endParaRPr>
          </a:p>
        </p:txBody>
      </p:sp>
      <p:sp>
        <p:nvSpPr>
          <p:cNvPr id="20521" name="Rectangle 46">
            <a:extLst>
              <a:ext uri="{FF2B5EF4-FFF2-40B4-BE49-F238E27FC236}">
                <a16:creationId xmlns:a16="http://schemas.microsoft.com/office/drawing/2014/main" id="{2928D089-94B4-1A8D-8F7E-D65C624BB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14478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 i="1">
                <a:ea typeface="宋体" panose="02010600030101010101" pitchFamily="2" charset="-122"/>
              </a:rPr>
              <a:t>ID</a:t>
            </a:r>
            <a:endParaRPr lang="zh-CN" altLang="en-US" b="1" i="1">
              <a:ea typeface="宋体" panose="02010600030101010101" pitchFamily="2" charset="-122"/>
            </a:endParaRPr>
          </a:p>
        </p:txBody>
      </p:sp>
      <p:sp>
        <p:nvSpPr>
          <p:cNvPr id="20522" name="Rectangle 47">
            <a:extLst>
              <a:ext uri="{FF2B5EF4-FFF2-40B4-BE49-F238E27FC236}">
                <a16:creationId xmlns:a16="http://schemas.microsoft.com/office/drawing/2014/main" id="{0ED1D0DE-61D8-6433-95FE-F3B73EA95A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6435369"/>
            <a:ext cx="1847850" cy="404813"/>
          </a:xfrm>
          <a:prstGeom prst="rect">
            <a:avLst/>
          </a:prstGeom>
          <a:noFill/>
          <a:ln w="38100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 i="1">
                <a:solidFill>
                  <a:srgbClr val="0000CC"/>
                </a:solidFill>
                <a:ea typeface="宋体" panose="02010600030101010101" pitchFamily="2" charset="-122"/>
              </a:rPr>
              <a:t>exp</a:t>
            </a:r>
            <a:r>
              <a:rPr lang="en-US" altLang="zh-CN" b="1">
                <a:solidFill>
                  <a:srgbClr val="0000CC"/>
                </a:solidFill>
                <a:ea typeface="宋体" panose="02010600030101010101" pitchFamily="2" charset="-122"/>
              </a:rPr>
              <a:t> → (</a:t>
            </a:r>
            <a:r>
              <a:rPr lang="en-US" altLang="zh-CN" b="1" i="1">
                <a:solidFill>
                  <a:srgbClr val="0000CC"/>
                </a:solidFill>
                <a:ea typeface="宋体" panose="02010600030101010101" pitchFamily="2" charset="-122"/>
              </a:rPr>
              <a:t>error</a:t>
            </a:r>
            <a:r>
              <a:rPr lang="en-US" altLang="zh-CN" b="1">
                <a:solidFill>
                  <a:srgbClr val="0000CC"/>
                </a:solidFill>
                <a:ea typeface="宋体" panose="02010600030101010101" pitchFamily="2" charset="-122"/>
              </a:rPr>
              <a:t> ) </a:t>
            </a:r>
            <a:r>
              <a:rPr lang="en-US" altLang="zh-CN" b="1" i="1">
                <a:solidFill>
                  <a:srgbClr val="0000CC"/>
                </a:solidFill>
                <a:ea typeface="宋体" panose="02010600030101010101" pitchFamily="2" charset="-122"/>
              </a:rPr>
              <a:t>.</a:t>
            </a:r>
          </a:p>
        </p:txBody>
      </p:sp>
      <p:sp>
        <p:nvSpPr>
          <p:cNvPr id="20523" name="Line 48">
            <a:extLst>
              <a:ext uri="{FF2B5EF4-FFF2-40B4-BE49-F238E27FC236}">
                <a16:creationId xmlns:a16="http://schemas.microsoft.com/office/drawing/2014/main" id="{77AFE65F-7749-6C75-A338-D45AE5551C2E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6082944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524" name="Rectangle 49">
            <a:extLst>
              <a:ext uri="{FF2B5EF4-FFF2-40B4-BE49-F238E27FC236}">
                <a16:creationId xmlns:a16="http://schemas.microsoft.com/office/drawing/2014/main" id="{506793C1-A9E7-2F06-3A03-BDEE33E869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6006744"/>
            <a:ext cx="260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>
                <a:solidFill>
                  <a:srgbClr val="0000CC"/>
                </a:solidFill>
                <a:ea typeface="宋体" panose="02010600030101010101" pitchFamily="2" charset="-122"/>
              </a:rPr>
              <a:t>)</a:t>
            </a:r>
            <a:endParaRPr lang="zh-CN" altLang="en-US" b="1">
              <a:solidFill>
                <a:srgbClr val="0000CC"/>
              </a:solidFill>
              <a:ea typeface="宋体" panose="02010600030101010101" pitchFamily="2" charset="-122"/>
            </a:endParaRPr>
          </a:p>
        </p:txBody>
      </p:sp>
      <p:sp>
        <p:nvSpPr>
          <p:cNvPr id="20525" name="Rectangle 50">
            <a:extLst>
              <a:ext uri="{FF2B5EF4-FFF2-40B4-BE49-F238E27FC236}">
                <a16:creationId xmlns:a16="http://schemas.microsoft.com/office/drawing/2014/main" id="{42F3880B-23C2-E088-C0E8-B2963E7DF3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6178550"/>
            <a:ext cx="2355850" cy="679450"/>
          </a:xfrm>
          <a:prstGeom prst="rect">
            <a:avLst/>
          </a:prstGeom>
          <a:noFill/>
          <a:ln w="38100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 i="1">
                <a:solidFill>
                  <a:srgbClr val="0000CC"/>
                </a:solidFill>
                <a:ea typeface="宋体" panose="02010600030101010101" pitchFamily="2" charset="-122"/>
              </a:rPr>
              <a:t>exps → error </a:t>
            </a:r>
            <a:r>
              <a:rPr lang="en-US" altLang="zh-CN" b="1">
                <a:solidFill>
                  <a:srgbClr val="0000CC"/>
                </a:solidFill>
                <a:ea typeface="宋体" panose="02010600030101010101" pitchFamily="2" charset="-122"/>
              </a:rPr>
              <a:t>;  </a:t>
            </a:r>
            <a:r>
              <a:rPr lang="en-US" altLang="zh-CN" b="1" i="1">
                <a:solidFill>
                  <a:srgbClr val="0000CC"/>
                </a:solidFill>
                <a:ea typeface="宋体" panose="02010600030101010101" pitchFamily="2" charset="-122"/>
              </a:rPr>
              <a:t>exp.</a:t>
            </a:r>
          </a:p>
          <a:p>
            <a:r>
              <a:rPr lang="en-US" altLang="zh-CN" b="1" i="1">
                <a:ea typeface="宋体" panose="02010600030101010101" pitchFamily="2" charset="-122"/>
              </a:rPr>
              <a:t>exp →exp .+ exp</a:t>
            </a:r>
          </a:p>
        </p:txBody>
      </p:sp>
      <p:sp>
        <p:nvSpPr>
          <p:cNvPr id="20526" name="Line 51">
            <a:extLst>
              <a:ext uri="{FF2B5EF4-FFF2-40B4-BE49-F238E27FC236}">
                <a16:creationId xmlns:a16="http://schemas.microsoft.com/office/drawing/2014/main" id="{DE0E1056-2FEC-A63F-1E25-9442FB1C3C60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6324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527" name="Rectangle 52">
            <a:extLst>
              <a:ext uri="{FF2B5EF4-FFF2-40B4-BE49-F238E27FC236}">
                <a16:creationId xmlns:a16="http://schemas.microsoft.com/office/drawing/2014/main" id="{365F7F81-D0CA-196C-0915-F8F570806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59436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 i="1">
                <a:solidFill>
                  <a:srgbClr val="0000CC"/>
                </a:solidFill>
                <a:ea typeface="宋体" panose="02010600030101010101" pitchFamily="2" charset="-122"/>
              </a:rPr>
              <a:t>exp</a:t>
            </a:r>
            <a:endParaRPr lang="zh-CN" altLang="en-US" b="1" i="1">
              <a:solidFill>
                <a:srgbClr val="0000CC"/>
              </a:solidFill>
              <a:ea typeface="宋体" panose="02010600030101010101" pitchFamily="2" charset="-122"/>
            </a:endParaRPr>
          </a:p>
        </p:txBody>
      </p:sp>
      <p:cxnSp>
        <p:nvCxnSpPr>
          <p:cNvPr id="20528" name="AutoShape 53">
            <a:extLst>
              <a:ext uri="{FF2B5EF4-FFF2-40B4-BE49-F238E27FC236}">
                <a16:creationId xmlns:a16="http://schemas.microsoft.com/office/drawing/2014/main" id="{01E7D2E2-1A27-3147-3787-9EF311AF3E62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8458200" y="1295400"/>
            <a:ext cx="298450" cy="5232400"/>
          </a:xfrm>
          <a:prstGeom prst="curvedConnector3">
            <a:avLst>
              <a:gd name="adj1" fmla="val -10106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29" name="Rectangle 54">
            <a:extLst>
              <a:ext uri="{FF2B5EF4-FFF2-40B4-BE49-F238E27FC236}">
                <a16:creationId xmlns:a16="http://schemas.microsoft.com/office/drawing/2014/main" id="{C569A908-A98A-524B-D765-0C690815E0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0" y="3581400"/>
            <a:ext cx="317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 i="1">
                <a:ea typeface="宋体" panose="02010600030101010101" pitchFamily="2" charset="-122"/>
              </a:rPr>
              <a:t>+</a:t>
            </a:r>
            <a:endParaRPr lang="zh-CN" altLang="en-US" b="1" i="1">
              <a:ea typeface="宋体" panose="02010600030101010101" pitchFamily="2" charset="-122"/>
            </a:endParaRPr>
          </a:p>
        </p:txBody>
      </p:sp>
      <p:sp>
        <p:nvSpPr>
          <p:cNvPr id="20530" name="Rectangle 55">
            <a:extLst>
              <a:ext uri="{FF2B5EF4-FFF2-40B4-BE49-F238E27FC236}">
                <a16:creationId xmlns:a16="http://schemas.microsoft.com/office/drawing/2014/main" id="{B244C50E-4DAC-F404-824D-9310B61933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5720" y="512724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 i="1" dirty="0">
                <a:ea typeface="宋体" panose="02010600030101010101" pitchFamily="2" charset="-122"/>
              </a:rPr>
              <a:t>1</a:t>
            </a:r>
            <a:endParaRPr lang="zh-CN" altLang="en-US" b="1" i="1" dirty="0">
              <a:ea typeface="宋体" panose="02010600030101010101" pitchFamily="2" charset="-122"/>
            </a:endParaRPr>
          </a:p>
        </p:txBody>
      </p:sp>
      <p:sp>
        <p:nvSpPr>
          <p:cNvPr id="20531" name="Rectangle 56">
            <a:extLst>
              <a:ext uri="{FF2B5EF4-FFF2-40B4-BE49-F238E27FC236}">
                <a16:creationId xmlns:a16="http://schemas.microsoft.com/office/drawing/2014/main" id="{2DFD9950-F46A-3B66-7096-DE7D3BAEFF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81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 i="1">
                <a:ea typeface="宋体" panose="02010600030101010101" pitchFamily="2" charset="-122"/>
              </a:rPr>
              <a:t>2</a:t>
            </a:r>
            <a:endParaRPr lang="zh-CN" altLang="en-US" b="1" i="1">
              <a:ea typeface="宋体" panose="02010600030101010101" pitchFamily="2" charset="-122"/>
            </a:endParaRPr>
          </a:p>
        </p:txBody>
      </p:sp>
      <p:sp>
        <p:nvSpPr>
          <p:cNvPr id="20533" name="Rectangle 58">
            <a:extLst>
              <a:ext uri="{FF2B5EF4-FFF2-40B4-BE49-F238E27FC236}">
                <a16:creationId xmlns:a16="http://schemas.microsoft.com/office/drawing/2014/main" id="{894FE49A-6D2B-E759-74CC-CFFE406E89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2160" y="38862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 i="1" dirty="0">
                <a:ea typeface="宋体" panose="02010600030101010101" pitchFamily="2" charset="-122"/>
              </a:rPr>
              <a:t>3</a:t>
            </a:r>
            <a:endParaRPr lang="zh-CN" altLang="en-US" b="1" i="1" dirty="0">
              <a:ea typeface="宋体" panose="02010600030101010101" pitchFamily="2" charset="-122"/>
            </a:endParaRPr>
          </a:p>
        </p:txBody>
      </p:sp>
      <p:sp>
        <p:nvSpPr>
          <p:cNvPr id="20534" name="Rectangle 59">
            <a:extLst>
              <a:ext uri="{FF2B5EF4-FFF2-40B4-BE49-F238E27FC236}">
                <a16:creationId xmlns:a16="http://schemas.microsoft.com/office/drawing/2014/main" id="{4C079D14-D888-EC3C-64A9-599473DF34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044344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 i="1">
                <a:ea typeface="宋体" panose="02010600030101010101" pitchFamily="2" charset="-122"/>
              </a:rPr>
              <a:t>4</a:t>
            </a:r>
            <a:endParaRPr lang="zh-CN" altLang="en-US" b="1" i="1">
              <a:ea typeface="宋体" panose="02010600030101010101" pitchFamily="2" charset="-122"/>
            </a:endParaRPr>
          </a:p>
        </p:txBody>
      </p:sp>
      <p:sp>
        <p:nvSpPr>
          <p:cNvPr id="20535" name="Rectangle 60">
            <a:extLst>
              <a:ext uri="{FF2B5EF4-FFF2-40B4-BE49-F238E27FC236}">
                <a16:creationId xmlns:a16="http://schemas.microsoft.com/office/drawing/2014/main" id="{C7595B7A-35BF-F9E2-C9B4-DD975544F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18288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 i="1">
                <a:ea typeface="宋体" panose="02010600030101010101" pitchFamily="2" charset="-122"/>
              </a:rPr>
              <a:t>5</a:t>
            </a:r>
            <a:endParaRPr lang="zh-CN" altLang="en-US" b="1" i="1">
              <a:ea typeface="宋体" panose="02010600030101010101" pitchFamily="2" charset="-122"/>
            </a:endParaRPr>
          </a:p>
        </p:txBody>
      </p:sp>
      <p:sp>
        <p:nvSpPr>
          <p:cNvPr id="20536" name="Rectangle 61">
            <a:extLst>
              <a:ext uri="{FF2B5EF4-FFF2-40B4-BE49-F238E27FC236}">
                <a16:creationId xmlns:a16="http://schemas.microsoft.com/office/drawing/2014/main" id="{CC6317A6-E154-C7B1-5C5B-CD111E24C6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5908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 i="1">
                <a:ea typeface="宋体" panose="02010600030101010101" pitchFamily="2" charset="-122"/>
              </a:rPr>
              <a:t>6</a:t>
            </a:r>
            <a:endParaRPr lang="zh-CN" altLang="en-US" b="1" i="1">
              <a:ea typeface="宋体" panose="02010600030101010101" pitchFamily="2" charset="-122"/>
            </a:endParaRPr>
          </a:p>
        </p:txBody>
      </p:sp>
      <p:sp>
        <p:nvSpPr>
          <p:cNvPr id="20537" name="Rectangle 62">
            <a:extLst>
              <a:ext uri="{FF2B5EF4-FFF2-40B4-BE49-F238E27FC236}">
                <a16:creationId xmlns:a16="http://schemas.microsoft.com/office/drawing/2014/main" id="{0967694E-CE07-34D1-2617-9E7E416B4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2098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 i="1">
                <a:ea typeface="宋体" panose="02010600030101010101" pitchFamily="2" charset="-122"/>
              </a:rPr>
              <a:t>7</a:t>
            </a:r>
            <a:endParaRPr lang="zh-CN" altLang="en-US" b="1" i="1">
              <a:ea typeface="宋体" panose="02010600030101010101" pitchFamily="2" charset="-122"/>
            </a:endParaRPr>
          </a:p>
        </p:txBody>
      </p:sp>
      <p:sp>
        <p:nvSpPr>
          <p:cNvPr id="20538" name="Rectangle 63">
            <a:extLst>
              <a:ext uri="{FF2B5EF4-FFF2-40B4-BE49-F238E27FC236}">
                <a16:creationId xmlns:a16="http://schemas.microsoft.com/office/drawing/2014/main" id="{5CB3C978-46F3-6D8E-8644-4BC8FB1339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34290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 i="1">
                <a:ea typeface="宋体" panose="02010600030101010101" pitchFamily="2" charset="-122"/>
              </a:rPr>
              <a:t>9</a:t>
            </a:r>
            <a:endParaRPr lang="zh-CN" altLang="en-US" b="1" i="1">
              <a:ea typeface="宋体" panose="02010600030101010101" pitchFamily="2" charset="-122"/>
            </a:endParaRPr>
          </a:p>
        </p:txBody>
      </p:sp>
      <p:sp>
        <p:nvSpPr>
          <p:cNvPr id="20539" name="Rectangle 64">
            <a:extLst>
              <a:ext uri="{FF2B5EF4-FFF2-40B4-BE49-F238E27FC236}">
                <a16:creationId xmlns:a16="http://schemas.microsoft.com/office/drawing/2014/main" id="{09540CB1-18D7-7FF4-4896-595679777E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37338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 i="1">
                <a:ea typeface="宋体" panose="02010600030101010101" pitchFamily="2" charset="-122"/>
              </a:rPr>
              <a:t>8</a:t>
            </a:r>
            <a:endParaRPr lang="zh-CN" altLang="en-US" b="1" i="1">
              <a:ea typeface="宋体" panose="02010600030101010101" pitchFamily="2" charset="-122"/>
            </a:endParaRPr>
          </a:p>
        </p:txBody>
      </p:sp>
      <p:sp>
        <p:nvSpPr>
          <p:cNvPr id="20540" name="Rectangle 65">
            <a:extLst>
              <a:ext uri="{FF2B5EF4-FFF2-40B4-BE49-F238E27FC236}">
                <a16:creationId xmlns:a16="http://schemas.microsoft.com/office/drawing/2014/main" id="{A9253C64-AAA0-6167-1170-E0594FFDF2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39624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 i="1">
                <a:ea typeface="宋体" panose="02010600030101010101" pitchFamily="2" charset="-122"/>
              </a:rPr>
              <a:t>11</a:t>
            </a:r>
            <a:endParaRPr lang="zh-CN" altLang="en-US" b="1" i="1">
              <a:ea typeface="宋体" panose="02010600030101010101" pitchFamily="2" charset="-122"/>
            </a:endParaRPr>
          </a:p>
        </p:txBody>
      </p:sp>
      <p:sp>
        <p:nvSpPr>
          <p:cNvPr id="20541" name="Rectangle 66">
            <a:extLst>
              <a:ext uri="{FF2B5EF4-FFF2-40B4-BE49-F238E27FC236}">
                <a16:creationId xmlns:a16="http://schemas.microsoft.com/office/drawing/2014/main" id="{8D0120C0-0803-B3BF-CC93-6D67F87E6D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48768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 i="1">
                <a:ea typeface="宋体" panose="02010600030101010101" pitchFamily="2" charset="-122"/>
              </a:rPr>
              <a:t>10</a:t>
            </a:r>
            <a:endParaRPr lang="zh-CN" altLang="en-US" b="1" i="1">
              <a:ea typeface="宋体" panose="02010600030101010101" pitchFamily="2" charset="-122"/>
            </a:endParaRPr>
          </a:p>
        </p:txBody>
      </p:sp>
      <p:sp>
        <p:nvSpPr>
          <p:cNvPr id="20542" name="Rectangle 67">
            <a:extLst>
              <a:ext uri="{FF2B5EF4-FFF2-40B4-BE49-F238E27FC236}">
                <a16:creationId xmlns:a16="http://schemas.microsoft.com/office/drawing/2014/main" id="{B208FF43-3BF5-8A37-B917-83E774A59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8674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 i="1">
                <a:ea typeface="宋体" panose="02010600030101010101" pitchFamily="2" charset="-122"/>
              </a:rPr>
              <a:t>13</a:t>
            </a:r>
            <a:endParaRPr lang="zh-CN" altLang="en-US" b="1" i="1">
              <a:ea typeface="宋体" panose="02010600030101010101" pitchFamily="2" charset="-122"/>
            </a:endParaRPr>
          </a:p>
        </p:txBody>
      </p:sp>
      <p:sp>
        <p:nvSpPr>
          <p:cNvPr id="20543" name="Rectangle 68">
            <a:extLst>
              <a:ext uri="{FF2B5EF4-FFF2-40B4-BE49-F238E27FC236}">
                <a16:creationId xmlns:a16="http://schemas.microsoft.com/office/drawing/2014/main" id="{2C4013CB-76EC-0935-F035-AE4D1CCA3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092344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 i="1">
                <a:ea typeface="宋体" panose="02010600030101010101" pitchFamily="2" charset="-122"/>
              </a:rPr>
              <a:t>12</a:t>
            </a:r>
            <a:endParaRPr lang="zh-CN" altLang="en-US" b="1" i="1">
              <a:ea typeface="宋体" panose="02010600030101010101" pitchFamily="2" charset="-122"/>
            </a:endParaRPr>
          </a:p>
        </p:txBody>
      </p:sp>
      <p:sp>
        <p:nvSpPr>
          <p:cNvPr id="20544" name="Line 69">
            <a:extLst>
              <a:ext uri="{FF2B5EF4-FFF2-40B4-BE49-F238E27FC236}">
                <a16:creationId xmlns:a16="http://schemas.microsoft.com/office/drawing/2014/main" id="{A736597E-4394-69DA-7A5B-41394A34A0B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4600" y="2514600"/>
            <a:ext cx="1981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545" name="Rectangle 70">
            <a:extLst>
              <a:ext uri="{FF2B5EF4-FFF2-40B4-BE49-F238E27FC236}">
                <a16:creationId xmlns:a16="http://schemas.microsoft.com/office/drawing/2014/main" id="{FE617439-8598-9720-DF31-7E6B154DF2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26670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 i="1">
                <a:ea typeface="宋体" panose="02010600030101010101" pitchFamily="2" charset="-122"/>
              </a:rPr>
              <a:t>ID</a:t>
            </a:r>
            <a:endParaRPr lang="zh-CN" altLang="en-US" b="1" i="1">
              <a:ea typeface="宋体" panose="02010600030101010101" pitchFamily="2" charset="-122"/>
            </a:endParaRPr>
          </a:p>
        </p:txBody>
      </p:sp>
      <p:cxnSp>
        <p:nvCxnSpPr>
          <p:cNvPr id="20546" name="AutoShape 71">
            <a:extLst>
              <a:ext uri="{FF2B5EF4-FFF2-40B4-BE49-F238E27FC236}">
                <a16:creationId xmlns:a16="http://schemas.microsoft.com/office/drawing/2014/main" id="{DF8A93B1-B9EE-1BA4-777B-33FFB4A790C8}"/>
              </a:ext>
            </a:extLst>
          </p:cNvPr>
          <p:cNvCxnSpPr>
            <a:cxnSpLocks noChangeShapeType="1"/>
            <a:stCxn id="20484" idx="3"/>
            <a:endCxn id="20484" idx="0"/>
          </p:cNvCxnSpPr>
          <p:nvPr/>
        </p:nvCxnSpPr>
        <p:spPr bwMode="auto">
          <a:xfrm flipH="1" flipV="1">
            <a:off x="1374775" y="2330094"/>
            <a:ext cx="1165225" cy="1320800"/>
          </a:xfrm>
          <a:prstGeom prst="curvedConnector4">
            <a:avLst>
              <a:gd name="adj1" fmla="val -92375"/>
              <a:gd name="adj2" fmla="val 11586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47" name="Rectangle 72">
            <a:extLst>
              <a:ext uri="{FF2B5EF4-FFF2-40B4-BE49-F238E27FC236}">
                <a16:creationId xmlns:a16="http://schemas.microsoft.com/office/drawing/2014/main" id="{3321B834-D7CE-BEF5-0FE1-B843062879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044344"/>
            <a:ext cx="260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>
                <a:ea typeface="宋体" panose="02010600030101010101" pitchFamily="2" charset="-122"/>
              </a:rPr>
              <a:t>(</a:t>
            </a:r>
            <a:endParaRPr lang="zh-CN" altLang="en-US" b="1">
              <a:ea typeface="宋体" panose="02010600030101010101" pitchFamily="2" charset="-122"/>
            </a:endParaRPr>
          </a:p>
        </p:txBody>
      </p:sp>
      <p:sp>
        <p:nvSpPr>
          <p:cNvPr id="20548" name="Line 73">
            <a:extLst>
              <a:ext uri="{FF2B5EF4-FFF2-40B4-BE49-F238E27FC236}">
                <a16:creationId xmlns:a16="http://schemas.microsoft.com/office/drawing/2014/main" id="{B6F6D784-DCD1-B122-8E9B-D660901877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91200" y="2057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549" name="Rectangle 74">
            <a:extLst>
              <a:ext uri="{FF2B5EF4-FFF2-40B4-BE49-F238E27FC236}">
                <a16:creationId xmlns:a16="http://schemas.microsoft.com/office/drawing/2014/main" id="{7D36033D-25DA-F8E8-5383-FEE92FDE35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286000"/>
            <a:ext cx="317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 i="1">
                <a:ea typeface="宋体" panose="02010600030101010101" pitchFamily="2" charset="-122"/>
              </a:rPr>
              <a:t>+</a:t>
            </a:r>
            <a:endParaRPr lang="zh-CN" altLang="en-US" b="1" i="1">
              <a:ea typeface="宋体" panose="02010600030101010101" pitchFamily="2" charset="-122"/>
            </a:endParaRPr>
          </a:p>
        </p:txBody>
      </p:sp>
      <p:sp>
        <p:nvSpPr>
          <p:cNvPr id="20550" name="Rectangle 75">
            <a:extLst>
              <a:ext uri="{FF2B5EF4-FFF2-40B4-BE49-F238E27FC236}">
                <a16:creationId xmlns:a16="http://schemas.microsoft.com/office/drawing/2014/main" id="{0BE7525E-B260-97AA-E6B8-F4B1D8AE94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159144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 i="1">
                <a:ea typeface="宋体" panose="02010600030101010101" pitchFamily="2" charset="-122"/>
              </a:rPr>
              <a:t>14</a:t>
            </a:r>
            <a:endParaRPr lang="zh-CN" altLang="en-US" b="1" i="1">
              <a:ea typeface="宋体" panose="02010600030101010101" pitchFamily="2" charset="-122"/>
            </a:endParaRPr>
          </a:p>
        </p:txBody>
      </p:sp>
      <p:sp>
        <p:nvSpPr>
          <p:cNvPr id="20551" name="Line 76">
            <a:extLst>
              <a:ext uri="{FF2B5EF4-FFF2-40B4-BE49-F238E27FC236}">
                <a16:creationId xmlns:a16="http://schemas.microsoft.com/office/drawing/2014/main" id="{D7E9A2EF-56A8-44B9-1E58-40E44E6ABE5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14600" y="43434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552" name="Rectangle 77">
            <a:extLst>
              <a:ext uri="{FF2B5EF4-FFF2-40B4-BE49-F238E27FC236}">
                <a16:creationId xmlns:a16="http://schemas.microsoft.com/office/drawing/2014/main" id="{F24F247C-1F98-2532-00DD-1606CEB895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683036"/>
            <a:ext cx="260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>
                <a:ea typeface="宋体" panose="02010600030101010101" pitchFamily="2" charset="-122"/>
              </a:rPr>
              <a:t>(</a:t>
            </a:r>
            <a:endParaRPr lang="zh-CN" altLang="en-US" b="1">
              <a:ea typeface="宋体" panose="02010600030101010101" pitchFamily="2" charset="-122"/>
            </a:endParaRPr>
          </a:p>
        </p:txBody>
      </p:sp>
      <p:cxnSp>
        <p:nvCxnSpPr>
          <p:cNvPr id="20553" name="AutoShape 78">
            <a:extLst>
              <a:ext uri="{FF2B5EF4-FFF2-40B4-BE49-F238E27FC236}">
                <a16:creationId xmlns:a16="http://schemas.microsoft.com/office/drawing/2014/main" id="{177F783F-4EFD-3C45-0834-6BBDC61F6035}"/>
              </a:ext>
            </a:extLst>
          </p:cNvPr>
          <p:cNvCxnSpPr>
            <a:cxnSpLocks noChangeShapeType="1"/>
            <a:stCxn id="20485" idx="1"/>
            <a:endCxn id="20488" idx="0"/>
          </p:cNvCxnSpPr>
          <p:nvPr/>
        </p:nvCxnSpPr>
        <p:spPr bwMode="auto">
          <a:xfrm rot="10800000" flipH="1">
            <a:off x="3333750" y="2190750"/>
            <a:ext cx="1793875" cy="3743325"/>
          </a:xfrm>
          <a:prstGeom prst="curvedConnector4">
            <a:avLst>
              <a:gd name="adj1" fmla="val -11681"/>
              <a:gd name="adj2" fmla="val 105597"/>
            </a:avLst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54" name="Rectangle 79">
            <a:extLst>
              <a:ext uri="{FF2B5EF4-FFF2-40B4-BE49-F238E27FC236}">
                <a16:creationId xmlns:a16="http://schemas.microsoft.com/office/drawing/2014/main" id="{DF4290DD-01A1-860E-0EA6-8825F33FAF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18288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 i="1">
                <a:ea typeface="宋体" panose="02010600030101010101" pitchFamily="2" charset="-122"/>
              </a:rPr>
              <a:t>ID</a:t>
            </a:r>
            <a:endParaRPr lang="zh-CN" altLang="en-US" b="1" i="1">
              <a:ea typeface="宋体" panose="02010600030101010101" pitchFamily="2" charset="-122"/>
            </a:endParaRPr>
          </a:p>
        </p:txBody>
      </p:sp>
      <p:cxnSp>
        <p:nvCxnSpPr>
          <p:cNvPr id="20555" name="AutoShape 80">
            <a:extLst>
              <a:ext uri="{FF2B5EF4-FFF2-40B4-BE49-F238E27FC236}">
                <a16:creationId xmlns:a16="http://schemas.microsoft.com/office/drawing/2014/main" id="{E8953500-4C78-6143-077F-AB791430018D}"/>
              </a:ext>
            </a:extLst>
          </p:cNvPr>
          <p:cNvCxnSpPr>
            <a:cxnSpLocks noChangeShapeType="1"/>
            <a:stCxn id="20540" idx="2"/>
            <a:endCxn id="20488" idx="0"/>
          </p:cNvCxnSpPr>
          <p:nvPr/>
        </p:nvCxnSpPr>
        <p:spPr bwMode="auto">
          <a:xfrm rot="16200000" flipV="1">
            <a:off x="4614068" y="2704307"/>
            <a:ext cx="2138363" cy="1111250"/>
          </a:xfrm>
          <a:prstGeom prst="curvedConnector5">
            <a:avLst>
              <a:gd name="adj1" fmla="val -10616"/>
              <a:gd name="adj2" fmla="val -1431"/>
              <a:gd name="adj3" fmla="val 109801"/>
            </a:avLst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1223510B-C288-2C98-64A0-EB01C6278B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43147"/>
            <a:ext cx="8229600" cy="609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CN" sz="2800" b="1" i="1" dirty="0">
                <a:solidFill>
                  <a:srgbClr val="0000CC"/>
                </a:solidFill>
                <a:ea typeface="宋体" panose="02010600030101010101" pitchFamily="2" charset="-122"/>
              </a:rPr>
              <a:t>error</a:t>
            </a:r>
            <a:r>
              <a:rPr lang="en-US" altLang="zh-CN" sz="2800" b="1" dirty="0">
                <a:ea typeface="宋体" panose="02010600030101010101" pitchFamily="2" charset="-122"/>
              </a:rPr>
              <a:t> is considered </a:t>
            </a:r>
            <a:r>
              <a:rPr lang="en-US" altLang="zh-CN" sz="2800" b="1" dirty="0">
                <a:solidFill>
                  <a:srgbClr val="C00000"/>
                </a:solidFill>
                <a:ea typeface="宋体" panose="02010600030101010101" pitchFamily="2" charset="-122"/>
              </a:rPr>
              <a:t>a terminal symbol</a:t>
            </a:r>
            <a:r>
              <a:rPr lang="en-US" altLang="zh-CN" sz="2800" b="1" dirty="0">
                <a:ea typeface="宋体" panose="02010600030101010101" pitchFamily="2" charset="-122"/>
              </a:rPr>
              <a:t>.</a:t>
            </a:r>
            <a:r>
              <a:rPr lang="en-US" altLang="zh-CN" sz="2800" dirty="0">
                <a:ea typeface="宋体" panose="02010600030101010101" pitchFamily="2" charset="-122"/>
              </a:rPr>
              <a:t> </a:t>
            </a:r>
            <a:endParaRPr lang="zh-CN" altLang="en-US" sz="2800" dirty="0">
              <a:ea typeface="宋体" panose="02010600030101010101" pitchFamily="2" charset="-122"/>
            </a:endParaRPr>
          </a:p>
        </p:txBody>
      </p:sp>
      <p:sp>
        <p:nvSpPr>
          <p:cNvPr id="18435" name="Rectangle 4">
            <a:extLst>
              <a:ext uri="{FF2B5EF4-FFF2-40B4-BE49-F238E27FC236}">
                <a16:creationId xmlns:a16="http://schemas.microsoft.com/office/drawing/2014/main" id="{757CFC77-B02C-8471-FDE0-708BC472EF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127083"/>
            <a:ext cx="7848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zh-CN" sz="2400" b="1" dirty="0">
                <a:ea typeface="宋体" panose="02010600030101010101" pitchFamily="2" charset="-122"/>
              </a:rPr>
              <a:t>When the LR parser reaches an error state, it takes the following actions: </a:t>
            </a:r>
          </a:p>
        </p:txBody>
      </p:sp>
      <p:sp>
        <p:nvSpPr>
          <p:cNvPr id="18436" name="Rectangle 5">
            <a:extLst>
              <a:ext uri="{FF2B5EF4-FFF2-40B4-BE49-F238E27FC236}">
                <a16:creationId xmlns:a16="http://schemas.microsoft.com/office/drawing/2014/main" id="{7E023BDE-67DC-E4E0-9C39-4DFBCFE170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159575"/>
            <a:ext cx="7978140" cy="2686050"/>
          </a:xfrm>
          <a:prstGeom prst="rect">
            <a:avLst/>
          </a:prstGeom>
          <a:noFill/>
          <a:ln w="25400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zh-CN" sz="2400" b="1" dirty="0">
                <a:ea typeface="宋体" panose="02010600030101010101" pitchFamily="2" charset="-122"/>
              </a:rPr>
              <a:t>Pop the stack (if necessary) until </a:t>
            </a:r>
            <a:r>
              <a:rPr lang="en-US" altLang="zh-CN" sz="2400" b="1" dirty="0">
                <a:solidFill>
                  <a:srgbClr val="0070C0"/>
                </a:solidFill>
                <a:ea typeface="宋体" panose="02010600030101010101" pitchFamily="2" charset="-122"/>
              </a:rPr>
              <a:t>a state is reached </a:t>
            </a:r>
            <a:r>
              <a:rPr lang="en-US" altLang="zh-CN" sz="2400" b="1" dirty="0">
                <a:ea typeface="宋体" panose="02010600030101010101" pitchFamily="2" charset="-122"/>
              </a:rPr>
              <a:t>in which the action for the </a:t>
            </a:r>
            <a:r>
              <a:rPr lang="en-US" altLang="zh-CN" sz="2400" b="1" i="1" dirty="0">
                <a:solidFill>
                  <a:srgbClr val="C00000"/>
                </a:solidFill>
                <a:ea typeface="宋体" panose="02010600030101010101" pitchFamily="2" charset="-122"/>
              </a:rPr>
              <a:t>error</a:t>
            </a:r>
            <a:r>
              <a:rPr lang="en-US" altLang="zh-CN" sz="2400" b="1" dirty="0">
                <a:solidFill>
                  <a:srgbClr val="C00000"/>
                </a:solidFill>
                <a:ea typeface="宋体" panose="02010600030101010101" pitchFamily="2" charset="-122"/>
              </a:rPr>
              <a:t> token is </a:t>
            </a:r>
            <a:r>
              <a:rPr lang="en-US" altLang="zh-CN" sz="2400" b="1" i="1" dirty="0">
                <a:solidFill>
                  <a:srgbClr val="C00000"/>
                </a:solidFill>
                <a:ea typeface="宋体" panose="02010600030101010101" pitchFamily="2" charset="-122"/>
              </a:rPr>
              <a:t>shift</a:t>
            </a:r>
            <a:r>
              <a:rPr lang="en-US" altLang="zh-CN" sz="2400" b="1" dirty="0">
                <a:ea typeface="宋体" panose="02010600030101010101" pitchFamily="2" charset="-122"/>
              </a:rPr>
              <a:t>.</a:t>
            </a:r>
          </a:p>
          <a:p>
            <a:pPr>
              <a:buFontTx/>
              <a:buAutoNum type="arabicPeriod"/>
            </a:pPr>
            <a:r>
              <a:rPr lang="en-US" altLang="zh-CN" sz="2400" b="1" dirty="0">
                <a:ea typeface="宋体" panose="02010600030101010101" pitchFamily="2" charset="-122"/>
              </a:rPr>
              <a:t>Shift </a:t>
            </a:r>
            <a:r>
              <a:rPr lang="en-US" altLang="zh-CN" sz="2400" b="1" dirty="0">
                <a:solidFill>
                  <a:srgbClr val="C00000"/>
                </a:solidFill>
                <a:ea typeface="宋体" panose="02010600030101010101" pitchFamily="2" charset="-122"/>
              </a:rPr>
              <a:t>the </a:t>
            </a:r>
            <a:r>
              <a:rPr lang="en-US" altLang="zh-CN" sz="2400" b="1" i="1" dirty="0">
                <a:solidFill>
                  <a:srgbClr val="C00000"/>
                </a:solidFill>
                <a:ea typeface="宋体" panose="02010600030101010101" pitchFamily="2" charset="-122"/>
              </a:rPr>
              <a:t>error</a:t>
            </a:r>
            <a:r>
              <a:rPr lang="en-US" altLang="zh-CN" sz="2400" b="1" dirty="0">
                <a:solidFill>
                  <a:srgbClr val="C00000"/>
                </a:solidFill>
                <a:ea typeface="宋体" panose="02010600030101010101" pitchFamily="2" charset="-122"/>
              </a:rPr>
              <a:t> token</a:t>
            </a:r>
            <a:r>
              <a:rPr lang="en-US" altLang="zh-CN" sz="2400" b="1" dirty="0">
                <a:ea typeface="宋体" panose="02010600030101010101" pitchFamily="2" charset="-122"/>
              </a:rPr>
              <a:t>.</a:t>
            </a:r>
          </a:p>
          <a:p>
            <a:pPr>
              <a:buFontTx/>
              <a:buAutoNum type="arabicPeriod"/>
            </a:pPr>
            <a:r>
              <a:rPr lang="en-US" altLang="zh-CN" sz="2400" b="1" dirty="0">
                <a:ea typeface="宋体" panose="02010600030101010101" pitchFamily="2" charset="-122"/>
              </a:rPr>
              <a:t>Discard input symbols (if necessary) until </a:t>
            </a:r>
            <a:r>
              <a:rPr lang="en-US" altLang="zh-CN" sz="2400" b="1" dirty="0">
                <a:solidFill>
                  <a:srgbClr val="0070C0"/>
                </a:solidFill>
                <a:ea typeface="宋体" panose="02010600030101010101" pitchFamily="2" charset="-122"/>
              </a:rPr>
              <a:t>a lookahead is reached</a:t>
            </a:r>
            <a:r>
              <a:rPr lang="en-US" altLang="zh-CN" sz="2400" b="1" dirty="0">
                <a:ea typeface="宋体" panose="02010600030101010101" pitchFamily="2" charset="-122"/>
              </a:rPr>
              <a:t> that has a </a:t>
            </a:r>
            <a:r>
              <a:rPr lang="en-US" altLang="zh-CN" sz="2400" b="1" dirty="0" err="1">
                <a:solidFill>
                  <a:srgbClr val="C00000"/>
                </a:solidFill>
                <a:ea typeface="宋体" panose="02010600030101010101" pitchFamily="2" charset="-122"/>
              </a:rPr>
              <a:t>nonerror</a:t>
            </a:r>
            <a:r>
              <a:rPr lang="en-US" altLang="zh-CN" sz="2400" b="1" dirty="0">
                <a:solidFill>
                  <a:srgbClr val="C00000"/>
                </a:solidFill>
                <a:ea typeface="宋体" panose="02010600030101010101" pitchFamily="2" charset="-122"/>
              </a:rPr>
              <a:t> action </a:t>
            </a:r>
            <a:r>
              <a:rPr lang="en-US" altLang="zh-CN" sz="2400" b="1" dirty="0">
                <a:ea typeface="宋体" panose="02010600030101010101" pitchFamily="2" charset="-122"/>
              </a:rPr>
              <a:t>in the current state.</a:t>
            </a:r>
          </a:p>
          <a:p>
            <a:pPr>
              <a:buFontTx/>
              <a:buAutoNum type="arabicPeriod"/>
            </a:pPr>
            <a:r>
              <a:rPr lang="en-US" altLang="zh-CN" sz="2400" b="1" dirty="0">
                <a:solidFill>
                  <a:srgbClr val="C00000"/>
                </a:solidFill>
                <a:ea typeface="宋体" panose="02010600030101010101" pitchFamily="2" charset="-122"/>
              </a:rPr>
              <a:t>Resume</a:t>
            </a:r>
            <a:r>
              <a:rPr lang="en-US" altLang="zh-CN" sz="2400" b="1" dirty="0">
                <a:ea typeface="宋体" panose="02010600030101010101" pitchFamily="2" charset="-122"/>
              </a:rPr>
              <a:t> normal parsing.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227C4260-4F7D-B411-145E-448938D280AE}"/>
              </a:ext>
            </a:extLst>
          </p:cNvPr>
          <p:cNvSpPr txBox="1">
            <a:spLocks noChangeArrowheads="1"/>
          </p:cNvSpPr>
          <p:nvPr/>
        </p:nvSpPr>
        <p:spPr>
          <a:xfrm>
            <a:off x="358140" y="383493"/>
            <a:ext cx="8229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b="1" u="sng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RECOVERY USING THE ERROR SYMBOL </a:t>
            </a:r>
            <a:endParaRPr lang="zh-CN" altLang="en-US" sz="2800" b="1" u="sng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标题 56321">
            <a:extLst>
              <a:ext uri="{FF2B5EF4-FFF2-40B4-BE49-F238E27FC236}">
                <a16:creationId xmlns:a16="http://schemas.microsoft.com/office/drawing/2014/main" id="{22837244-4352-66C8-9ABD-C1828E03E0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Content</a:t>
            </a:r>
          </a:p>
        </p:txBody>
      </p:sp>
      <p:sp>
        <p:nvSpPr>
          <p:cNvPr id="3075" name="文本占位符 56322">
            <a:extLst>
              <a:ext uri="{FF2B5EF4-FFF2-40B4-BE49-F238E27FC236}">
                <a16:creationId xmlns:a16="http://schemas.microsoft.com/office/drawing/2014/main" id="{875EB2A6-6D09-DD1A-A571-37C95B2AB0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INTRODUCTION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endParaRPr lang="en-US" altLang="zh-CN" sz="2400" dirty="0"/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LEXICAL ANALYSIS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b="1" dirty="0"/>
              <a:t>PARSING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ABSTRACT SYNTAX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SEMANTIC ANALYSIS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endParaRPr lang="en-US" altLang="zh-CN" sz="2400" dirty="0"/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ACTIVATION RECORD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TRANSLATING INTO INTERMEDIATE CODE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endParaRPr lang="en-US" altLang="zh-CN" sz="2400" dirty="0"/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OTHERS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>
            <a:extLst>
              <a:ext uri="{FF2B5EF4-FFF2-40B4-BE49-F238E27FC236}">
                <a16:creationId xmlns:a16="http://schemas.microsoft.com/office/drawing/2014/main" id="{7F0EB036-2A40-A4DB-DAFB-6AD02E54A46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96850" y="568324"/>
            <a:ext cx="2971800" cy="3124200"/>
          </a:xfrm>
          <a:noFill/>
          <a:ln w="38100">
            <a:solidFill>
              <a:srgbClr val="0000CC"/>
            </a:solidFill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>
                <a:ea typeface="宋体" panose="02010600030101010101" pitchFamily="2" charset="-122"/>
              </a:rPr>
              <a:t>S → exp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>
                <a:ea typeface="宋体" panose="02010600030101010101" pitchFamily="2" charset="-122"/>
              </a:rPr>
              <a:t>exp → ID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>
                <a:ea typeface="宋体" panose="02010600030101010101" pitchFamily="2" charset="-122"/>
              </a:rPr>
              <a:t>exp → exp + exp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>
                <a:ea typeface="宋体" panose="02010600030101010101" pitchFamily="2" charset="-122"/>
              </a:rPr>
              <a:t>exp → ( exps 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>
                <a:ea typeface="宋体" panose="02010600030101010101" pitchFamily="2" charset="-122"/>
              </a:rPr>
              <a:t>exps → exp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>
                <a:ea typeface="宋体" panose="02010600030101010101" pitchFamily="2" charset="-122"/>
              </a:rPr>
              <a:t>exps → exps ; exp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>
                <a:solidFill>
                  <a:srgbClr val="0000CC"/>
                </a:solidFill>
                <a:ea typeface="宋体" panose="02010600030101010101" pitchFamily="2" charset="-122"/>
              </a:rPr>
              <a:t>exp → ( error 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>
                <a:solidFill>
                  <a:srgbClr val="0000CC"/>
                </a:solidFill>
                <a:ea typeface="宋体" panose="02010600030101010101" pitchFamily="2" charset="-122"/>
              </a:rPr>
              <a:t>exps → error ; exp</a:t>
            </a:r>
            <a:endParaRPr lang="zh-CN" altLang="en-US" sz="2400" b="1">
              <a:solidFill>
                <a:srgbClr val="0000CC"/>
              </a:solidFill>
              <a:ea typeface="宋体" panose="02010600030101010101" pitchFamily="2" charset="-122"/>
            </a:endParaRPr>
          </a:p>
        </p:txBody>
      </p:sp>
      <p:sp>
        <p:nvSpPr>
          <p:cNvPr id="19459" name="Rectangle 6">
            <a:extLst>
              <a:ext uri="{FF2B5EF4-FFF2-40B4-BE49-F238E27FC236}">
                <a16:creationId xmlns:a16="http://schemas.microsoft.com/office/drawing/2014/main" id="{F4000CC0-BC24-C45C-18DD-5AC21383E9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038600"/>
            <a:ext cx="33655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zh-CN" sz="2400" b="1">
                <a:solidFill>
                  <a:schemeClr val="tx2"/>
                </a:solidFill>
                <a:ea typeface="宋体" panose="02010600030101010101" pitchFamily="2" charset="-122"/>
              </a:rPr>
              <a:t>input tokens: </a:t>
            </a:r>
            <a:r>
              <a:rPr lang="en-US" altLang="zh-CN" sz="2400" b="1">
                <a:ea typeface="宋体" panose="02010600030101010101" pitchFamily="2" charset="-122"/>
              </a:rPr>
              <a:t>(a++;b)$</a:t>
            </a:r>
            <a:endParaRPr lang="en-US" altLang="zh-CN" sz="2400" b="1">
              <a:solidFill>
                <a:schemeClr val="tx2"/>
              </a:solidFill>
              <a:ea typeface="宋体" panose="02010600030101010101" pitchFamily="2" charset="-122"/>
            </a:endParaRPr>
          </a:p>
        </p:txBody>
      </p:sp>
      <p:graphicFrame>
        <p:nvGraphicFramePr>
          <p:cNvPr id="153862" name="Group 262">
            <a:extLst>
              <a:ext uri="{FF2B5EF4-FFF2-40B4-BE49-F238E27FC236}">
                <a16:creationId xmlns:a16="http://schemas.microsoft.com/office/drawing/2014/main" id="{AAD5ECD7-8A26-C66F-E165-798B6DE66054}"/>
              </a:ext>
            </a:extLst>
          </p:cNvPr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129386238"/>
              </p:ext>
            </p:extLst>
          </p:nvPr>
        </p:nvGraphicFramePr>
        <p:xfrm>
          <a:off x="3359150" y="415924"/>
          <a:ext cx="5784850" cy="6400800"/>
        </p:xfrm>
        <a:graphic>
          <a:graphicData uri="http://schemas.openxmlformats.org/drawingml/2006/table">
            <a:tbl>
              <a:tblPr/>
              <a:tblGrid>
                <a:gridCol w="3005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7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2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06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Stack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Input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6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(a++;b)$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S4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6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4, (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a++;b)$</a:t>
                      </a:r>
                      <a:endParaRPr kumimoji="0" lang="zh-CN" alt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s5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6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4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5, 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(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a</a:t>
                      </a:r>
                      <a:endParaRPr kumimoji="0" lang="zh-CN" alt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++;b)$</a:t>
                      </a:r>
                      <a:endParaRPr kumimoji="0" lang="zh-CN" alt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06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46, (e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++;b)$</a:t>
                      </a:r>
                      <a:endParaRPr kumimoji="0" lang="zh-CN" alt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s3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06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463, (e+</a:t>
                      </a:r>
                      <a:endParaRPr kumimoji="0" lang="zh-CN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+;b)$</a:t>
                      </a:r>
                      <a:endParaRPr kumimoji="0" lang="zh-CN" alt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error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06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</a:t>
                      </a:r>
                      <a:r>
                        <a:rPr kumimoji="0" lang="en-US" altLang="zh-CN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4, (</a:t>
                      </a:r>
                      <a:endParaRPr kumimoji="0" lang="zh-CN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+;b)$</a:t>
                      </a:r>
                      <a:endParaRPr kumimoji="0" lang="zh-CN" alt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s12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06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4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12, 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(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error</a:t>
                      </a:r>
                      <a:endParaRPr kumimoji="0" lang="zh-CN" alt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;b)$</a:t>
                      </a:r>
                      <a:endParaRPr kumimoji="0" lang="zh-CN" alt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s10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06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4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12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10, (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error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;</a:t>
                      </a:r>
                      <a:endParaRPr kumimoji="0" lang="zh-CN" alt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b)$</a:t>
                      </a:r>
                      <a:endParaRPr kumimoji="0" lang="zh-CN" alt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s5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06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4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12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10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5, 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(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error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; 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b</a:t>
                      </a:r>
                      <a:endParaRPr kumimoji="0" lang="zh-CN" alt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)$</a:t>
                      </a:r>
                      <a:endParaRPr kumimoji="0" lang="zh-CN" alt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06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4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12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10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13, 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(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error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; 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e</a:t>
                      </a:r>
                      <a:endParaRPr kumimoji="0" lang="zh-CN" alt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)$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06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4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8, 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(exps</a:t>
                      </a:r>
                      <a:endParaRPr kumimoji="0" lang="zh-CN" alt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)$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s9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06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4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8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9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, 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(exps)</a:t>
                      </a:r>
                      <a:endParaRPr kumimoji="0" lang="zh-CN" alt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06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2,e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2" name="椭圆 1">
            <a:extLst>
              <a:ext uri="{FF2B5EF4-FFF2-40B4-BE49-F238E27FC236}">
                <a16:creationId xmlns:a16="http://schemas.microsoft.com/office/drawing/2014/main" id="{08C2026C-5112-9FB2-76F3-FCB30C928270}"/>
              </a:ext>
            </a:extLst>
          </p:cNvPr>
          <p:cNvSpPr/>
          <p:nvPr/>
        </p:nvSpPr>
        <p:spPr>
          <a:xfrm>
            <a:off x="4389120" y="2720340"/>
            <a:ext cx="495300" cy="495300"/>
          </a:xfrm>
          <a:prstGeom prst="ellipse">
            <a:avLst/>
          </a:pr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椭圆 2">
            <a:extLst>
              <a:ext uri="{FF2B5EF4-FFF2-40B4-BE49-F238E27FC236}">
                <a16:creationId xmlns:a16="http://schemas.microsoft.com/office/drawing/2014/main" id="{7AFD1341-048C-258F-5521-2968E3AB80EF}"/>
              </a:ext>
            </a:extLst>
          </p:cNvPr>
          <p:cNvSpPr/>
          <p:nvPr/>
        </p:nvSpPr>
        <p:spPr>
          <a:xfrm>
            <a:off x="6256020" y="3181350"/>
            <a:ext cx="412750" cy="495300"/>
          </a:xfrm>
          <a:prstGeom prst="ellipse">
            <a:avLst/>
          </a:pr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内容占位符 2">
            <a:extLst>
              <a:ext uri="{FF2B5EF4-FFF2-40B4-BE49-F238E27FC236}">
                <a16:creationId xmlns:a16="http://schemas.microsoft.com/office/drawing/2014/main" id="{262C55A4-AADF-C23A-348C-2AB8BD8F31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557" y="1371600"/>
            <a:ext cx="8412480" cy="326898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CN" sz="2400" b="1" dirty="0">
                <a:ea typeface="宋体" pitchFamily="2" charset="-122"/>
              </a:rPr>
              <a:t>Global error repair : </a:t>
            </a:r>
            <a:r>
              <a:rPr lang="en-US" altLang="zh-CN" sz="2400" dirty="0">
                <a:solidFill>
                  <a:srgbClr val="FF0000"/>
                </a:solidFill>
                <a:ea typeface="宋体" pitchFamily="2" charset="-122"/>
              </a:rPr>
              <a:t>finds the smallest set of</a:t>
            </a:r>
            <a:r>
              <a:rPr lang="en-US" altLang="zh-CN" sz="2400" dirty="0">
                <a:ea typeface="宋体" pitchFamily="2" charset="-122"/>
              </a:rPr>
              <a:t> insertions and deletions that would turn the source string into a syntactically correct string, </a:t>
            </a:r>
            <a:r>
              <a:rPr lang="en-US" altLang="zh-CN" sz="2400" i="1" dirty="0">
                <a:ea typeface="宋体" pitchFamily="2" charset="-122"/>
              </a:rPr>
              <a:t>even if the insertions and deletions are not at a point where an LL or LR parser would first report an error</a:t>
            </a:r>
            <a:r>
              <a:rPr lang="en-US" altLang="zh-CN" sz="2400" dirty="0">
                <a:ea typeface="宋体" pitchFamily="2" charset="-122"/>
              </a:rPr>
              <a:t>.</a:t>
            </a:r>
          </a:p>
          <a:p>
            <a:pPr marL="0" indent="0" eaLnBrk="1" hangingPunct="1">
              <a:buFontTx/>
              <a:buNone/>
              <a:defRPr/>
            </a:pPr>
            <a:endParaRPr lang="en-US" altLang="zh-CN" sz="2400" b="1" dirty="0">
              <a:ea typeface="宋体" pitchFamily="2" charset="-122"/>
            </a:endParaRPr>
          </a:p>
          <a:p>
            <a:pPr>
              <a:defRPr/>
            </a:pPr>
            <a:r>
              <a:rPr lang="en-US" altLang="zh-CN" sz="2400" b="1" dirty="0">
                <a:ea typeface="宋体" pitchFamily="2" charset="-122"/>
              </a:rPr>
              <a:t>Burke-Fisher error repair :</a:t>
            </a:r>
            <a:r>
              <a:rPr lang="en-US" altLang="zh-CN" sz="2400" dirty="0">
                <a:ea typeface="宋体" pitchFamily="2" charset="-122"/>
              </a:rPr>
              <a:t> single-token insertion, deletion, or replacement at every point that </a:t>
            </a:r>
            <a:r>
              <a:rPr lang="en-US" altLang="zh-CN" sz="2400" dirty="0">
                <a:solidFill>
                  <a:srgbClr val="FF0000"/>
                </a:solidFill>
                <a:ea typeface="宋体" pitchFamily="2" charset="-122"/>
              </a:rPr>
              <a:t>occurs no earlier than </a:t>
            </a:r>
            <a:r>
              <a:rPr lang="en-US" altLang="zh-CN" sz="2400" i="1" dirty="0">
                <a:solidFill>
                  <a:srgbClr val="FF0000"/>
                </a:solidFill>
                <a:ea typeface="宋体" pitchFamily="2" charset="-122"/>
              </a:rPr>
              <a:t>K</a:t>
            </a:r>
            <a:r>
              <a:rPr lang="en-US" altLang="zh-CN" sz="2400" dirty="0">
                <a:solidFill>
                  <a:srgbClr val="FF0000"/>
                </a:solidFill>
                <a:ea typeface="宋体" pitchFamily="2" charset="-122"/>
              </a:rPr>
              <a:t> tokens before the point</a:t>
            </a:r>
            <a:r>
              <a:rPr lang="en-US" altLang="zh-CN" sz="2400" dirty="0">
                <a:ea typeface="宋体" pitchFamily="2" charset="-122"/>
              </a:rPr>
              <a:t> where the parser reported the error. </a:t>
            </a:r>
            <a:endParaRPr lang="zh-CN" altLang="en-US" sz="2400" dirty="0">
              <a:ea typeface="宋体" pitchFamily="2" charset="-122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9FB1507-C0AF-F2F8-A740-4533B38BFEF6}"/>
              </a:ext>
            </a:extLst>
          </p:cNvPr>
          <p:cNvSpPr/>
          <p:nvPr/>
        </p:nvSpPr>
        <p:spPr>
          <a:xfrm>
            <a:off x="175260" y="447808"/>
            <a:ext cx="49530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altLang="zh-CN" sz="2800" b="1" u="sng" kern="0" dirty="0">
                <a:solidFill>
                  <a:srgbClr val="000000"/>
                </a:solidFill>
                <a:latin typeface="Arial"/>
                <a:ea typeface="宋体" pitchFamily="2" charset="-122"/>
              </a:rPr>
              <a:t>GLOBAL ERROR REPAIR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 descr="mk:@MSITStore:D:\编译原理\2017年春夏\Modern%20Compiler%20Implementation%20in%20Java\Modern.Compiler.Implementation.in.Java.Second.Edition-fly.chm::/7113/images/fig3-39_0.jpg">
            <a:extLst>
              <a:ext uri="{FF2B5EF4-FFF2-40B4-BE49-F238E27FC236}">
                <a16:creationId xmlns:a16="http://schemas.microsoft.com/office/drawing/2014/main" id="{08840D92-87CC-4A9A-7CD7-A8938A123BE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CN" altLang="en-US">
              <a:ea typeface="宋体" panose="02010600030101010101" pitchFamily="2" charset="-122"/>
            </a:endParaRPr>
          </a:p>
        </p:txBody>
      </p:sp>
      <p:pic>
        <p:nvPicPr>
          <p:cNvPr id="22531" name="Picture 6">
            <a:extLst>
              <a:ext uri="{FF2B5EF4-FFF2-40B4-BE49-F238E27FC236}">
                <a16:creationId xmlns:a16="http://schemas.microsoft.com/office/drawing/2014/main" id="{287C0212-1821-2959-BDB7-D7DBB17321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990600"/>
            <a:ext cx="7829550" cy="317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2" name="矩形 4">
            <a:extLst>
              <a:ext uri="{FF2B5EF4-FFF2-40B4-BE49-F238E27FC236}">
                <a16:creationId xmlns:a16="http://schemas.microsoft.com/office/drawing/2014/main" id="{EB1B0CE5-1D6C-D258-5189-A2C7D02FAF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300" y="4179888"/>
            <a:ext cx="84709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>
                <a:ea typeface="宋体" panose="02010600030101010101" pitchFamily="2" charset="-122"/>
              </a:rPr>
              <a:t>The advantage of this technique: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altLang="zh-CN" sz="2400" dirty="0">
                <a:ea typeface="宋体" panose="02010600030101010101" pitchFamily="2" charset="-122"/>
              </a:rPr>
              <a:t>The LL(</a:t>
            </a:r>
            <a:r>
              <a:rPr lang="en-US" altLang="zh-CN" sz="2400" i="1" dirty="0">
                <a:ea typeface="宋体" panose="02010600030101010101" pitchFamily="2" charset="-122"/>
              </a:rPr>
              <a:t>k</a:t>
            </a:r>
            <a:r>
              <a:rPr lang="en-US" altLang="zh-CN" sz="2400" dirty="0">
                <a:ea typeface="宋体" panose="02010600030101010101" pitchFamily="2" charset="-122"/>
              </a:rPr>
              <a:t>) or LR(</a:t>
            </a:r>
            <a:r>
              <a:rPr lang="en-US" altLang="zh-CN" sz="2400" i="1" dirty="0">
                <a:ea typeface="宋体" panose="02010600030101010101" pitchFamily="2" charset="-122"/>
              </a:rPr>
              <a:t>k</a:t>
            </a:r>
            <a:r>
              <a:rPr lang="en-US" altLang="zh-CN" sz="2400" dirty="0">
                <a:ea typeface="宋体" panose="02010600030101010101" pitchFamily="2" charset="-122"/>
              </a:rPr>
              <a:t>) (or LALR, etc.)</a:t>
            </a:r>
            <a:r>
              <a:rPr lang="zh-CN" altLang="en-US" sz="2400" dirty="0">
                <a:ea typeface="宋体" panose="02010600030101010101" pitchFamily="2" charset="-122"/>
              </a:rPr>
              <a:t> </a:t>
            </a:r>
            <a:r>
              <a:rPr lang="en-US" altLang="zh-CN" sz="2400" dirty="0">
                <a:ea typeface="宋体" panose="02010600030101010101" pitchFamily="2" charset="-122"/>
              </a:rPr>
              <a:t>grammar is not modified at all (no </a:t>
            </a:r>
            <a:r>
              <a:rPr lang="en-US" altLang="zh-CN" sz="2400" i="1" dirty="0">
                <a:ea typeface="宋体" panose="02010600030101010101" pitchFamily="2" charset="-122"/>
              </a:rPr>
              <a:t>error</a:t>
            </a:r>
            <a:r>
              <a:rPr lang="en-US" altLang="zh-CN" sz="2400" dirty="0">
                <a:ea typeface="宋体" panose="02010600030101010101" pitchFamily="2" charset="-122"/>
              </a:rPr>
              <a:t> productions)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altLang="zh-CN" sz="2400" dirty="0">
                <a:ea typeface="宋体" panose="02010600030101010101" pitchFamily="2" charset="-122"/>
              </a:rPr>
              <a:t> Nor are the parsing tables modified.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>
                <a:ea typeface="宋体" panose="02010600030101010101" pitchFamily="2" charset="-122"/>
              </a:rPr>
              <a:t>The parsing engine, which interprets the parsing tables, is modified.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93330BBD-68C3-1DCF-6CC1-D888681B9EAB}"/>
              </a:ext>
            </a:extLst>
          </p:cNvPr>
          <p:cNvSpPr/>
          <p:nvPr/>
        </p:nvSpPr>
        <p:spPr>
          <a:xfrm>
            <a:off x="175260" y="439099"/>
            <a:ext cx="49530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altLang="zh-CN" sz="2800" b="1" u="sng" kern="0" dirty="0">
                <a:solidFill>
                  <a:srgbClr val="000000"/>
                </a:solidFill>
                <a:latin typeface="Arial"/>
                <a:ea typeface="宋体" pitchFamily="2" charset="-122"/>
              </a:rPr>
              <a:t>GLOBAL ERROR REPAIR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标题 35843">
            <a:extLst>
              <a:ext uri="{FF2B5EF4-FFF2-40B4-BE49-F238E27FC236}">
                <a16:creationId xmlns:a16="http://schemas.microsoft.com/office/drawing/2014/main" id="{DA421328-C7BB-1BEB-5169-5B4F1149741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zh-CN" sz="4400" b="1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The end of Chapter 3(4)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5123">
            <a:extLst>
              <a:ext uri="{FF2B5EF4-FFF2-40B4-BE49-F238E27FC236}">
                <a16:creationId xmlns:a16="http://schemas.microsoft.com/office/drawing/2014/main" id="{E60C91DC-7F7F-DCE3-6D57-BBEC933FA34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CN" sz="4800" b="1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3 Parsing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8193">
            <a:extLst>
              <a:ext uri="{FF2B5EF4-FFF2-40B4-BE49-F238E27FC236}">
                <a16:creationId xmlns:a16="http://schemas.microsoft.com/office/drawing/2014/main" id="{1E7C53D9-CD73-741E-B2D7-D0FA23E8FB7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83771" y="1122363"/>
            <a:ext cx="7217229" cy="2387600"/>
          </a:xfrm>
        </p:spPr>
        <p:txBody>
          <a:bodyPr/>
          <a:lstStyle/>
          <a:p>
            <a:pPr eaLnBrk="1" hangingPunct="1"/>
            <a:r>
              <a:rPr lang="en-US" altLang="zh-CN" sz="3200" b="1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3.4 USING PARSER GENERATORS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id="{E7BEF0C3-5F6C-3E1A-E655-FE7DD429C5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87681" y="1272423"/>
            <a:ext cx="8456022" cy="1723326"/>
          </a:xfrm>
        </p:spPr>
        <p:txBody>
          <a:bodyPr/>
          <a:lstStyle/>
          <a:p>
            <a:pPr marL="258763" indent="0" algn="ctr" eaLnBrk="1" hangingPunct="1">
              <a:lnSpc>
                <a:spcPct val="90000"/>
              </a:lnSpc>
              <a:buClr>
                <a:srgbClr val="0000CC"/>
              </a:buClr>
              <a:buNone/>
              <a:defRPr/>
            </a:pPr>
            <a:r>
              <a:rPr lang="en-US" altLang="zh-CN" sz="2400" b="1" dirty="0" err="1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Yacc</a:t>
            </a:r>
            <a:r>
              <a:rPr lang="en-US" altLang="zh-CN" sz="2400" b="1" dirty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 (“Yet another compiler-compiler”)</a:t>
            </a:r>
          </a:p>
          <a:p>
            <a:pPr marL="258763" indent="0" algn="ctr" eaLnBrk="1" hangingPunct="1">
              <a:lnSpc>
                <a:spcPct val="90000"/>
              </a:lnSpc>
              <a:buClr>
                <a:srgbClr val="0000CC"/>
              </a:buClr>
              <a:buNone/>
              <a:defRPr/>
            </a:pPr>
            <a:endParaRPr lang="en-US" altLang="zh-CN" sz="2400" b="1" dirty="0">
              <a:latin typeface="Arial" panose="020B0604020202020204" pitchFamily="34" charset="0"/>
              <a:ea typeface="宋体" pitchFamily="2" charset="-122"/>
              <a:cs typeface="Arial" panose="020B0604020202020204" pitchFamily="34" charset="0"/>
            </a:endParaRPr>
          </a:p>
          <a:p>
            <a:pPr marL="601663" indent="-342900">
              <a:buClr>
                <a:srgbClr val="0000CC"/>
              </a:buClr>
              <a:defRPr/>
            </a:pPr>
            <a:r>
              <a:rPr lang="en-US" altLang="zh-CN" sz="2400" b="1" dirty="0">
                <a:ea typeface="宋体" pitchFamily="2" charset="-122"/>
              </a:rPr>
              <a:t>A classic and widely used parser generator</a:t>
            </a:r>
          </a:p>
          <a:p>
            <a:pPr marL="601663" indent="-342900">
              <a:buClr>
                <a:srgbClr val="0000CC"/>
              </a:buClr>
              <a:defRPr/>
            </a:pPr>
            <a:r>
              <a:rPr lang="en-US" altLang="zh-CN" sz="2400" b="1" dirty="0">
                <a:ea typeface="宋体" pitchFamily="2" charset="-122"/>
              </a:rPr>
              <a:t>The task of constructing LR(1) or LALR(1) is automatic</a:t>
            </a:r>
          </a:p>
        </p:txBody>
      </p:sp>
    </p:spTree>
    <p:extLst>
      <p:ext uri="{BB962C8B-B14F-4D97-AF65-F5344CB8AC3E}">
        <p14:creationId xmlns:p14="http://schemas.microsoft.com/office/powerpoint/2010/main" val="641821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id="{E7BEF0C3-5F6C-3E1A-E655-FE7DD429C5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8021" y="1629744"/>
            <a:ext cx="4598124" cy="2015147"/>
          </a:xfrm>
          <a:ln w="15875">
            <a:solidFill>
              <a:schemeClr val="accent1"/>
            </a:solidFill>
          </a:ln>
        </p:spPr>
        <p:txBody>
          <a:bodyPr/>
          <a:lstStyle/>
          <a:p>
            <a:pPr marL="1131888" lvl="1" indent="-455613" algn="just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zh-CN" sz="2400" b="1" dirty="0">
                <a:solidFill>
                  <a:srgbClr val="0000CC"/>
                </a:solidFill>
                <a:ea typeface="宋体" pitchFamily="2" charset="-122"/>
              </a:rPr>
              <a:t>parser declaration</a:t>
            </a:r>
            <a:endParaRPr lang="en-US" altLang="zh-CN" sz="2400" dirty="0">
              <a:solidFill>
                <a:srgbClr val="0000CC"/>
              </a:solidFill>
              <a:ea typeface="宋体" pitchFamily="2" charset="-122"/>
            </a:endParaRPr>
          </a:p>
          <a:p>
            <a:pPr marL="1131888" lvl="1" indent="-455613" algn="just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zh-CN" sz="2400" b="1" dirty="0">
                <a:solidFill>
                  <a:srgbClr val="0000CC"/>
                </a:solidFill>
                <a:ea typeface="宋体" pitchFamily="2" charset="-122"/>
              </a:rPr>
              <a:t>%%</a:t>
            </a:r>
            <a:endParaRPr lang="en-US" altLang="zh-CN" sz="2400" dirty="0">
              <a:solidFill>
                <a:srgbClr val="0000CC"/>
              </a:solidFill>
              <a:ea typeface="宋体" pitchFamily="2" charset="-122"/>
            </a:endParaRPr>
          </a:p>
          <a:p>
            <a:pPr marL="1131888" lvl="1" indent="-455613" algn="just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zh-CN" sz="2400" b="1" dirty="0">
                <a:solidFill>
                  <a:srgbClr val="0000CC"/>
                </a:solidFill>
                <a:ea typeface="宋体" pitchFamily="2" charset="-122"/>
              </a:rPr>
              <a:t>grammar rules</a:t>
            </a:r>
            <a:endParaRPr lang="en-US" altLang="zh-CN" sz="2400" dirty="0">
              <a:solidFill>
                <a:srgbClr val="0000CC"/>
              </a:solidFill>
              <a:ea typeface="宋体" pitchFamily="2" charset="-122"/>
            </a:endParaRPr>
          </a:p>
          <a:p>
            <a:pPr marL="1131888" lvl="1" indent="-455613" algn="just">
              <a:buNone/>
              <a:defRPr/>
            </a:pPr>
            <a:r>
              <a:rPr lang="en-US" altLang="zh-CN" sz="2400" b="1" dirty="0">
                <a:solidFill>
                  <a:srgbClr val="0000CC"/>
                </a:solidFill>
                <a:ea typeface="宋体" pitchFamily="2" charset="-122"/>
              </a:rPr>
              <a:t>%%</a:t>
            </a:r>
          </a:p>
          <a:p>
            <a:pPr marL="1131888" lvl="1" indent="-455613" algn="just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zh-CN" sz="2400" b="1" dirty="0">
                <a:solidFill>
                  <a:srgbClr val="0000CC"/>
                </a:solidFill>
                <a:ea typeface="宋体" pitchFamily="2" charset="-122"/>
              </a:rPr>
              <a:t>programs</a:t>
            </a:r>
          </a:p>
          <a:p>
            <a:pPr marL="1131888" lvl="1" indent="-455613" eaLnBrk="1" hangingPunct="1">
              <a:lnSpc>
                <a:spcPct val="90000"/>
              </a:lnSpc>
              <a:buFontTx/>
              <a:buNone/>
              <a:defRPr/>
            </a:pPr>
            <a:endParaRPr lang="en-US" altLang="zh-CN" sz="2400" dirty="0">
              <a:solidFill>
                <a:srgbClr val="0000CC"/>
              </a:solidFill>
              <a:ea typeface="宋体" pitchFamily="2" charset="-122"/>
            </a:endParaRPr>
          </a:p>
          <a:p>
            <a:pPr marL="731838" indent="-455613" eaLnBrk="1" hangingPunct="1">
              <a:lnSpc>
                <a:spcPct val="90000"/>
              </a:lnSpc>
              <a:defRPr/>
            </a:pPr>
            <a:endParaRPr lang="zh-CN" altLang="en-US" sz="2000" b="1" dirty="0">
              <a:ea typeface="宋体" pitchFamily="2" charset="-122"/>
              <a:cs typeface="+mn-cs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6D585945-5D11-A7CC-A0AE-CB63BA510138}"/>
              </a:ext>
            </a:extLst>
          </p:cNvPr>
          <p:cNvSpPr txBox="1"/>
          <p:nvPr/>
        </p:nvSpPr>
        <p:spPr>
          <a:xfrm>
            <a:off x="408929" y="489324"/>
            <a:ext cx="7984006" cy="4801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247650">
              <a:lnSpc>
                <a:spcPct val="90000"/>
              </a:lnSpc>
              <a:buClr>
                <a:srgbClr val="0000CC"/>
              </a:buClr>
              <a:defRPr/>
            </a:pPr>
            <a:r>
              <a:rPr lang="en-US" altLang="zh-CN" sz="2800" b="1" u="sng" dirty="0">
                <a:latin typeface="Arial" panose="020B0604020202020204" pitchFamily="34" charset="0"/>
                <a:ea typeface="宋体" panose="02010600030101010101" pitchFamily="2" charset="-122"/>
              </a:rPr>
              <a:t>The </a:t>
            </a:r>
            <a:r>
              <a:rPr lang="en-US" altLang="zh-CN" sz="2800" b="1" u="sng" dirty="0" err="1">
                <a:latin typeface="Arial" panose="020B0604020202020204" pitchFamily="34" charset="0"/>
                <a:ea typeface="宋体" panose="02010600030101010101" pitchFamily="2" charset="-122"/>
              </a:rPr>
              <a:t>Yacc</a:t>
            </a:r>
            <a:r>
              <a:rPr lang="en-US" altLang="zh-CN" sz="2800" b="1" u="sng" dirty="0">
                <a:latin typeface="Arial" panose="020B0604020202020204" pitchFamily="34" charset="0"/>
                <a:ea typeface="宋体" panose="02010600030101010101" pitchFamily="2" charset="-122"/>
              </a:rPr>
              <a:t> Specification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8C2E1B89-BC93-0554-286B-FEAA599075A2}"/>
              </a:ext>
            </a:extLst>
          </p:cNvPr>
          <p:cNvSpPr txBox="1"/>
          <p:nvPr/>
        </p:nvSpPr>
        <p:spPr>
          <a:xfrm>
            <a:off x="346981" y="3859888"/>
            <a:ext cx="8107901" cy="18928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31838" indent="-455613"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zh-CN" sz="2400" b="1" dirty="0">
                <a:ea typeface="宋体" pitchFamily="2" charset="-122"/>
              </a:rPr>
              <a:t>Parser declaration: </a:t>
            </a:r>
            <a:r>
              <a:rPr lang="en-US" altLang="zh-CN" sz="2000" b="1" dirty="0">
                <a:ea typeface="宋体" pitchFamily="2" charset="-122"/>
              </a:rPr>
              <a:t>a list of N, T and so on</a:t>
            </a:r>
          </a:p>
          <a:p>
            <a:pPr marL="731838" indent="-455613"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en-US" altLang="zh-CN" sz="2000" b="1" dirty="0">
              <a:ea typeface="宋体" pitchFamily="2" charset="-122"/>
            </a:endParaRPr>
          </a:p>
          <a:p>
            <a:pPr marL="731838" indent="-455613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zh-CN" sz="2400" b="1" dirty="0">
                <a:ea typeface="宋体" pitchFamily="2" charset="-122"/>
              </a:rPr>
              <a:t>Grammar rules: </a:t>
            </a:r>
            <a:r>
              <a:rPr lang="en-US" altLang="zh-CN" sz="2000" b="1" dirty="0">
                <a:ea typeface="宋体" pitchFamily="2" charset="-122"/>
              </a:rPr>
              <a:t>production of the form</a:t>
            </a:r>
          </a:p>
          <a:p>
            <a:pPr marL="1131888" lvl="1" indent="-455613"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en-US" altLang="zh-CN" sz="2000" b="1" dirty="0">
                <a:ea typeface="宋体" pitchFamily="2" charset="-122"/>
              </a:rPr>
              <a:t>exp : exp PLUS exp { semantic action }</a:t>
            </a:r>
          </a:p>
          <a:p>
            <a:pPr marL="1131888" lvl="1" indent="-455613"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endParaRPr lang="zh-CN" altLang="en-US" dirty="0"/>
          </a:p>
          <a:p>
            <a:pPr marL="731838" indent="-455613"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zh-CN" sz="2400" b="1" dirty="0">
                <a:ea typeface="宋体" pitchFamily="2" charset="-122"/>
              </a:rPr>
              <a:t>Programs: </a:t>
            </a:r>
            <a:r>
              <a:rPr lang="en-US" altLang="zh-CN" sz="2000" b="1" dirty="0">
                <a:ea typeface="宋体" pitchFamily="2" charset="-122"/>
              </a:rPr>
              <a:t>ordinary C code usable from the semantic action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B68B8245-A2EE-13FC-1040-EBF74CF4E7C5}"/>
              </a:ext>
            </a:extLst>
          </p:cNvPr>
          <p:cNvSpPr txBox="1"/>
          <p:nvPr/>
        </p:nvSpPr>
        <p:spPr>
          <a:xfrm>
            <a:off x="522557" y="1044521"/>
            <a:ext cx="45981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000" b="1" dirty="0">
                <a:ea typeface="宋体" pitchFamily="2" charset="-122"/>
              </a:rPr>
              <a:t>Three sections separated by %% marks</a:t>
            </a:r>
            <a:endParaRPr lang="zh-CN" alt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>
            <a:extLst>
              <a:ext uri="{FF2B5EF4-FFF2-40B4-BE49-F238E27FC236}">
                <a16:creationId xmlns:a16="http://schemas.microsoft.com/office/drawing/2014/main" id="{2305F980-A097-4FEC-099C-4DABB57B4A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235" y="1194577"/>
            <a:ext cx="5181600" cy="3602038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zh-CN" dirty="0">
              <a:ea typeface="宋体" panose="02010600030101010101" pitchFamily="2" charset="-122"/>
            </a:endParaRPr>
          </a:p>
          <a:p>
            <a:pPr>
              <a:buFontTx/>
              <a:buAutoNum type="arabicPeriod"/>
            </a:pPr>
            <a:r>
              <a:rPr lang="en-US" altLang="zh-CN" sz="2400" i="1" dirty="0">
                <a:ea typeface="宋体" panose="02010600030101010101" pitchFamily="2" charset="-122"/>
              </a:rPr>
              <a:t> P</a:t>
            </a:r>
            <a:r>
              <a:rPr lang="en-US" altLang="zh-CN" sz="2400" dirty="0">
                <a:ea typeface="宋体" panose="02010600030101010101" pitchFamily="2" charset="-122"/>
              </a:rPr>
              <a:t> → </a:t>
            </a:r>
            <a:r>
              <a:rPr lang="en-US" altLang="zh-CN" sz="2400" i="1" dirty="0">
                <a:ea typeface="宋体" panose="02010600030101010101" pitchFamily="2" charset="-122"/>
              </a:rPr>
              <a:t>L</a:t>
            </a:r>
            <a:r>
              <a:rPr lang="en-US" altLang="zh-CN" sz="2400" dirty="0">
                <a:ea typeface="宋体" panose="02010600030101010101" pitchFamily="2" charset="-122"/>
              </a:rPr>
              <a:t> </a:t>
            </a:r>
          </a:p>
          <a:p>
            <a:pPr>
              <a:buFontTx/>
              <a:buAutoNum type="arabicPeriod" startAt="2"/>
            </a:pPr>
            <a:r>
              <a:rPr lang="en-US" altLang="zh-CN" sz="2400" i="1" dirty="0">
                <a:ea typeface="宋体" panose="02010600030101010101" pitchFamily="2" charset="-122"/>
              </a:rPr>
              <a:t> S</a:t>
            </a:r>
            <a:r>
              <a:rPr lang="en-US" altLang="zh-CN" sz="2400" dirty="0">
                <a:ea typeface="宋体" panose="02010600030101010101" pitchFamily="2" charset="-122"/>
              </a:rPr>
              <a:t> → id </a:t>
            </a:r>
            <a:r>
              <a:rPr lang="en-US" altLang="zh-CN" sz="2400" dirty="0">
                <a:latin typeface="Arial Unicode MS" pitchFamily="34" charset="-122"/>
                <a:ea typeface="Arial Unicode MS" pitchFamily="34" charset="-122"/>
              </a:rPr>
              <a:t>:=</a:t>
            </a:r>
            <a:r>
              <a:rPr lang="en-US" altLang="zh-CN" sz="2400" dirty="0">
                <a:ea typeface="宋体" panose="02010600030101010101" pitchFamily="2" charset="-122"/>
              </a:rPr>
              <a:t> id</a:t>
            </a:r>
          </a:p>
          <a:p>
            <a:pPr>
              <a:buFontTx/>
              <a:buAutoNum type="arabicPeriod" startAt="3"/>
            </a:pPr>
            <a:r>
              <a:rPr lang="en-US" altLang="zh-CN" sz="2400" i="1" dirty="0">
                <a:ea typeface="宋体" panose="02010600030101010101" pitchFamily="2" charset="-122"/>
              </a:rPr>
              <a:t> S</a:t>
            </a:r>
            <a:r>
              <a:rPr lang="en-US" altLang="zh-CN" sz="2400" dirty="0">
                <a:ea typeface="宋体" panose="02010600030101010101" pitchFamily="2" charset="-122"/>
              </a:rPr>
              <a:t> → while id do </a:t>
            </a:r>
            <a:r>
              <a:rPr lang="en-US" altLang="zh-CN" sz="2400" i="1" dirty="0">
                <a:ea typeface="宋体" panose="02010600030101010101" pitchFamily="2" charset="-122"/>
              </a:rPr>
              <a:t>S</a:t>
            </a:r>
            <a:r>
              <a:rPr lang="en-US" altLang="zh-CN" sz="2400" dirty="0">
                <a:ea typeface="宋体" panose="02010600030101010101" pitchFamily="2" charset="-122"/>
              </a:rPr>
              <a:t> </a:t>
            </a:r>
          </a:p>
          <a:p>
            <a:pPr>
              <a:buFontTx/>
              <a:buAutoNum type="arabicPeriod" startAt="4"/>
            </a:pPr>
            <a:r>
              <a:rPr lang="en-US" altLang="zh-CN" sz="2400" i="1" dirty="0">
                <a:ea typeface="宋体" panose="02010600030101010101" pitchFamily="2" charset="-122"/>
              </a:rPr>
              <a:t> S</a:t>
            </a:r>
            <a:r>
              <a:rPr lang="en-US" altLang="zh-CN" sz="2400" dirty="0">
                <a:ea typeface="宋体" panose="02010600030101010101" pitchFamily="2" charset="-122"/>
              </a:rPr>
              <a:t> → begin </a:t>
            </a:r>
            <a:r>
              <a:rPr lang="en-US" altLang="zh-CN" sz="2400" i="1" dirty="0">
                <a:ea typeface="宋体" panose="02010600030101010101" pitchFamily="2" charset="-122"/>
              </a:rPr>
              <a:t>L</a:t>
            </a:r>
            <a:r>
              <a:rPr lang="en-US" altLang="zh-CN" sz="2400" dirty="0">
                <a:ea typeface="宋体" panose="02010600030101010101" pitchFamily="2" charset="-122"/>
              </a:rPr>
              <a:t> end</a:t>
            </a:r>
          </a:p>
          <a:p>
            <a:pPr>
              <a:buFontTx/>
              <a:buAutoNum type="arabicPeriod" startAt="5"/>
            </a:pPr>
            <a:r>
              <a:rPr lang="en-US" altLang="zh-CN" sz="2400" i="1" dirty="0">
                <a:ea typeface="宋体" panose="02010600030101010101" pitchFamily="2" charset="-122"/>
              </a:rPr>
              <a:t> S</a:t>
            </a:r>
            <a:r>
              <a:rPr lang="en-US" altLang="zh-CN" sz="2400" dirty="0">
                <a:ea typeface="宋体" panose="02010600030101010101" pitchFamily="2" charset="-122"/>
              </a:rPr>
              <a:t> → if id then </a:t>
            </a:r>
            <a:r>
              <a:rPr lang="en-US" altLang="zh-CN" sz="2400" i="1" dirty="0">
                <a:ea typeface="宋体" panose="02010600030101010101" pitchFamily="2" charset="-122"/>
              </a:rPr>
              <a:t>S</a:t>
            </a:r>
            <a:r>
              <a:rPr lang="en-US" altLang="zh-CN" sz="2400" dirty="0">
                <a:ea typeface="宋体" panose="02010600030101010101" pitchFamily="2" charset="-122"/>
              </a:rPr>
              <a:t> </a:t>
            </a:r>
          </a:p>
          <a:p>
            <a:pPr>
              <a:buFontTx/>
              <a:buAutoNum type="arabicPeriod" startAt="6"/>
            </a:pPr>
            <a:r>
              <a:rPr lang="en-US" altLang="zh-CN" sz="2400" i="1" dirty="0">
                <a:ea typeface="宋体" panose="02010600030101010101" pitchFamily="2" charset="-122"/>
              </a:rPr>
              <a:t> S</a:t>
            </a:r>
            <a:r>
              <a:rPr lang="en-US" altLang="zh-CN" sz="2400" dirty="0">
                <a:ea typeface="宋体" panose="02010600030101010101" pitchFamily="2" charset="-122"/>
              </a:rPr>
              <a:t> → if id then </a:t>
            </a:r>
            <a:r>
              <a:rPr lang="en-US" altLang="zh-CN" sz="2400" i="1" dirty="0">
                <a:ea typeface="宋体" panose="02010600030101010101" pitchFamily="2" charset="-122"/>
              </a:rPr>
              <a:t>S</a:t>
            </a:r>
            <a:r>
              <a:rPr lang="en-US" altLang="zh-CN" sz="2400" dirty="0">
                <a:ea typeface="宋体" panose="02010600030101010101" pitchFamily="2" charset="-122"/>
              </a:rPr>
              <a:t> else </a:t>
            </a:r>
            <a:r>
              <a:rPr lang="en-US" altLang="zh-CN" sz="2400" i="1" dirty="0">
                <a:ea typeface="宋体" panose="02010600030101010101" pitchFamily="2" charset="-122"/>
              </a:rPr>
              <a:t>S</a:t>
            </a:r>
            <a:r>
              <a:rPr lang="en-US" altLang="zh-CN" sz="2400" dirty="0">
                <a:ea typeface="宋体" panose="02010600030101010101" pitchFamily="2" charset="-122"/>
              </a:rPr>
              <a:t> </a:t>
            </a:r>
          </a:p>
          <a:p>
            <a:pPr>
              <a:buFontTx/>
              <a:buAutoNum type="arabicPeriod" startAt="7"/>
            </a:pPr>
            <a:r>
              <a:rPr lang="en-US" altLang="zh-CN" sz="2400" i="1" dirty="0">
                <a:ea typeface="宋体" panose="02010600030101010101" pitchFamily="2" charset="-122"/>
              </a:rPr>
              <a:t> L</a:t>
            </a:r>
            <a:r>
              <a:rPr lang="en-US" altLang="zh-CN" sz="2400" dirty="0">
                <a:ea typeface="宋体" panose="02010600030101010101" pitchFamily="2" charset="-122"/>
              </a:rPr>
              <a:t> → </a:t>
            </a:r>
            <a:r>
              <a:rPr lang="en-US" altLang="zh-CN" sz="2400" i="1" dirty="0">
                <a:ea typeface="宋体" panose="02010600030101010101" pitchFamily="2" charset="-122"/>
              </a:rPr>
              <a:t>S</a:t>
            </a:r>
            <a:r>
              <a:rPr lang="en-US" altLang="zh-CN" sz="2400" dirty="0">
                <a:ea typeface="宋体" panose="02010600030101010101" pitchFamily="2" charset="-122"/>
              </a:rPr>
              <a:t> </a:t>
            </a:r>
          </a:p>
          <a:p>
            <a:pPr>
              <a:buFontTx/>
              <a:buAutoNum type="arabicPeriod" startAt="8"/>
            </a:pPr>
            <a:r>
              <a:rPr lang="en-US" altLang="zh-CN" sz="2400" i="1" dirty="0">
                <a:ea typeface="宋体" panose="02010600030101010101" pitchFamily="2" charset="-122"/>
              </a:rPr>
              <a:t> L</a:t>
            </a:r>
            <a:r>
              <a:rPr lang="en-US" altLang="zh-CN" sz="2400" dirty="0">
                <a:ea typeface="宋体" panose="02010600030101010101" pitchFamily="2" charset="-122"/>
              </a:rPr>
              <a:t> → </a:t>
            </a:r>
            <a:r>
              <a:rPr lang="en-US" altLang="zh-CN" sz="2400" i="1" dirty="0">
                <a:ea typeface="宋体" panose="02010600030101010101" pitchFamily="2" charset="-122"/>
              </a:rPr>
              <a:t>L</a:t>
            </a:r>
            <a:r>
              <a:rPr lang="en-US" altLang="zh-CN" sz="2400" dirty="0">
                <a:ea typeface="宋体" panose="02010600030101010101" pitchFamily="2" charset="-122"/>
              </a:rPr>
              <a:t> ; </a:t>
            </a:r>
            <a:r>
              <a:rPr lang="en-US" altLang="zh-CN" sz="2400" i="1" dirty="0">
                <a:ea typeface="宋体" panose="02010600030101010101" pitchFamily="2" charset="-122"/>
              </a:rPr>
              <a:t>S</a:t>
            </a:r>
            <a:r>
              <a:rPr lang="en-US" altLang="zh-CN" sz="2400" dirty="0">
                <a:ea typeface="宋体" panose="02010600030101010101" pitchFamily="2" charset="-122"/>
              </a:rPr>
              <a:t> </a:t>
            </a:r>
          </a:p>
          <a:p>
            <a:endParaRPr lang="en-US" altLang="zh-CN" dirty="0">
              <a:ea typeface="宋体" panose="02010600030101010101" pitchFamily="2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25D4C28F-18FA-A7E9-51EC-14FB66DD17C3}"/>
              </a:ext>
            </a:extLst>
          </p:cNvPr>
          <p:cNvSpPr txBox="1"/>
          <p:nvPr/>
        </p:nvSpPr>
        <p:spPr>
          <a:xfrm>
            <a:off x="5803828" y="2810930"/>
            <a:ext cx="20600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b="1" dirty="0">
                <a:ea typeface="宋体" panose="02010600030101010101" pitchFamily="2" charset="-122"/>
              </a:rPr>
              <a:t>GRAMMAR 3.30</a:t>
            </a:r>
            <a:endParaRPr lang="zh-CN" altLang="en-US" sz="1800" b="1" dirty="0">
              <a:ea typeface="宋体" panose="02010600030101010101" pitchFamily="2" charset="-122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120774CF-A4CE-953D-C0E4-7FECCA80C30B}"/>
              </a:ext>
            </a:extLst>
          </p:cNvPr>
          <p:cNvSpPr txBox="1"/>
          <p:nvPr/>
        </p:nvSpPr>
        <p:spPr>
          <a:xfrm>
            <a:off x="408929" y="489324"/>
            <a:ext cx="7984006" cy="4801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247650">
              <a:lnSpc>
                <a:spcPct val="90000"/>
              </a:lnSpc>
              <a:buClr>
                <a:srgbClr val="0000CC"/>
              </a:buClr>
              <a:defRPr/>
            </a:pPr>
            <a:r>
              <a:rPr lang="en-US" altLang="zh-CN" sz="2800" b="1" u="sng" dirty="0">
                <a:latin typeface="Arial" panose="020B0604020202020204" pitchFamily="34" charset="0"/>
                <a:ea typeface="宋体" panose="02010600030101010101" pitchFamily="2" charset="-122"/>
              </a:rPr>
              <a:t>An Example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内容占位符 2">
            <a:extLst>
              <a:ext uri="{FF2B5EF4-FFF2-40B4-BE49-F238E27FC236}">
                <a16:creationId xmlns:a16="http://schemas.microsoft.com/office/drawing/2014/main" id="{AC53AD22-2522-89B7-0466-FE48344D2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340" y="1066800"/>
            <a:ext cx="7739508" cy="5379720"/>
          </a:xfrm>
          <a:ln w="15875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FontTx/>
              <a:buNone/>
            </a:pPr>
            <a:r>
              <a:rPr lang="en-US" altLang="zh-CN" sz="2000" dirty="0">
                <a:ea typeface="宋体" panose="02010600030101010101" pitchFamily="2" charset="-122"/>
              </a:rPr>
              <a:t>%{</a:t>
            </a:r>
          </a:p>
          <a:p>
            <a:pPr marL="0" indent="0">
              <a:buFontTx/>
              <a:buNone/>
            </a:pPr>
            <a:r>
              <a:rPr lang="en-US" altLang="zh-CN" sz="2000" dirty="0">
                <a:ea typeface="宋体" panose="02010600030101010101" pitchFamily="2" charset="-122"/>
              </a:rPr>
              <a:t>Int </a:t>
            </a:r>
            <a:r>
              <a:rPr lang="en-US" altLang="zh-CN" sz="2000" dirty="0" err="1">
                <a:ea typeface="宋体" panose="02010600030101010101" pitchFamily="2" charset="-122"/>
              </a:rPr>
              <a:t>yylex</a:t>
            </a:r>
            <a:r>
              <a:rPr lang="en-US" altLang="zh-CN" sz="2000" dirty="0">
                <a:ea typeface="宋体" panose="02010600030101010101" pitchFamily="2" charset="-122"/>
              </a:rPr>
              <a:t>(void)</a:t>
            </a:r>
          </a:p>
          <a:p>
            <a:pPr marL="0" indent="0">
              <a:buFontTx/>
              <a:buNone/>
            </a:pPr>
            <a:r>
              <a:rPr lang="en-US" altLang="zh-CN" sz="2000" dirty="0">
                <a:ea typeface="宋体" panose="02010600030101010101" pitchFamily="2" charset="-122"/>
              </a:rPr>
              <a:t>Void </a:t>
            </a:r>
            <a:r>
              <a:rPr lang="en-US" altLang="zh-CN" sz="2000" dirty="0" err="1">
                <a:ea typeface="宋体" panose="02010600030101010101" pitchFamily="2" charset="-122"/>
              </a:rPr>
              <a:t>yyerror</a:t>
            </a:r>
            <a:r>
              <a:rPr lang="en-US" altLang="zh-CN" sz="2000" dirty="0">
                <a:ea typeface="宋体" panose="02010600030101010101" pitchFamily="2" charset="-122"/>
              </a:rPr>
              <a:t>(char *s) { </a:t>
            </a:r>
            <a:r>
              <a:rPr lang="en-US" altLang="zh-CN" sz="2000" dirty="0" err="1">
                <a:ea typeface="宋体" panose="02010600030101010101" pitchFamily="2" charset="-122"/>
              </a:rPr>
              <a:t>EM_error</a:t>
            </a:r>
            <a:r>
              <a:rPr lang="en-US" altLang="zh-CN" sz="2000" dirty="0">
                <a:ea typeface="宋体" panose="02010600030101010101" pitchFamily="2" charset="-122"/>
              </a:rPr>
              <a:t>(</a:t>
            </a:r>
            <a:r>
              <a:rPr lang="en-US" altLang="zh-CN" sz="2000" dirty="0" err="1">
                <a:ea typeface="宋体" panose="02010600030101010101" pitchFamily="2" charset="-122"/>
              </a:rPr>
              <a:t>EM_tokPos</a:t>
            </a:r>
            <a:r>
              <a:rPr lang="en-US" altLang="zh-CN" sz="2000" dirty="0">
                <a:ea typeface="宋体" panose="02010600030101010101" pitchFamily="2" charset="-122"/>
              </a:rPr>
              <a:t>, </a:t>
            </a:r>
            <a:r>
              <a:rPr lang="zh-CN" altLang="en-US" sz="2000" dirty="0">
                <a:ea typeface="宋体" panose="02010600030101010101" pitchFamily="2" charset="-122"/>
              </a:rPr>
              <a:t>“</a:t>
            </a:r>
            <a:r>
              <a:rPr lang="en-US" altLang="zh-CN" sz="2000" dirty="0">
                <a:ea typeface="宋体" panose="02010600030101010101" pitchFamily="2" charset="-122"/>
              </a:rPr>
              <a:t>%s</a:t>
            </a:r>
            <a:r>
              <a:rPr lang="zh-CN" altLang="en-US" sz="2000" dirty="0">
                <a:ea typeface="宋体" panose="02010600030101010101" pitchFamily="2" charset="-122"/>
              </a:rPr>
              <a:t>”</a:t>
            </a:r>
            <a:r>
              <a:rPr lang="en-US" altLang="zh-CN" sz="2000" dirty="0">
                <a:ea typeface="宋体" panose="02010600030101010101" pitchFamily="2" charset="-122"/>
              </a:rPr>
              <a:t>,s)}</a:t>
            </a:r>
          </a:p>
          <a:p>
            <a:pPr marL="0" indent="0">
              <a:buFontTx/>
              <a:buNone/>
            </a:pPr>
            <a:r>
              <a:rPr lang="en-US" altLang="zh-CN" sz="2000" dirty="0">
                <a:ea typeface="宋体" panose="02010600030101010101" pitchFamily="2" charset="-122"/>
              </a:rPr>
              <a:t>%}</a:t>
            </a:r>
          </a:p>
          <a:p>
            <a:pPr marL="0" indent="0">
              <a:buFontTx/>
              <a:buNone/>
            </a:pPr>
            <a:r>
              <a:rPr lang="en-US" altLang="zh-CN" sz="2000" dirty="0">
                <a:ea typeface="宋体" panose="02010600030101010101" pitchFamily="2" charset="-122"/>
              </a:rPr>
              <a:t>% token ID WHILE BEGIN END DO IF THEN ELSE SEMI ASSIGN</a:t>
            </a:r>
          </a:p>
          <a:p>
            <a:pPr marL="0" indent="0">
              <a:buFontTx/>
              <a:buNone/>
            </a:pPr>
            <a:r>
              <a:rPr lang="en-US" altLang="zh-CN" sz="2000" dirty="0">
                <a:ea typeface="宋体" panose="02010600030101010101" pitchFamily="2" charset="-122"/>
              </a:rPr>
              <a:t>% start prog</a:t>
            </a:r>
          </a:p>
          <a:p>
            <a:pPr marL="0" indent="0">
              <a:buFontTx/>
              <a:buNone/>
            </a:pPr>
            <a:r>
              <a:rPr lang="en-US" altLang="zh-CN" sz="2000" b="1" dirty="0">
                <a:ea typeface="宋体" panose="02010600030101010101" pitchFamily="2" charset="-122"/>
              </a:rPr>
              <a:t>%%</a:t>
            </a:r>
          </a:p>
          <a:p>
            <a:pPr marL="0" indent="0">
              <a:buFontTx/>
              <a:buNone/>
            </a:pPr>
            <a:r>
              <a:rPr lang="en-US" altLang="zh-CN" sz="2000" dirty="0">
                <a:ea typeface="宋体" panose="02010600030101010101" pitchFamily="2" charset="-122"/>
              </a:rPr>
              <a:t>prog: </a:t>
            </a:r>
            <a:r>
              <a:rPr lang="en-US" altLang="zh-CN" sz="2000" dirty="0" err="1">
                <a:ea typeface="宋体" panose="02010600030101010101" pitchFamily="2" charset="-122"/>
              </a:rPr>
              <a:t>stmlist</a:t>
            </a:r>
            <a:endParaRPr lang="en-US" altLang="zh-CN" sz="2000" dirty="0">
              <a:ea typeface="宋体" panose="02010600030101010101" pitchFamily="2" charset="-122"/>
            </a:endParaRPr>
          </a:p>
          <a:p>
            <a:pPr marL="0" indent="0">
              <a:buFontTx/>
              <a:buNone/>
            </a:pPr>
            <a:r>
              <a:rPr lang="en-US" altLang="zh-CN" sz="2000" dirty="0" err="1">
                <a:ea typeface="宋体" panose="02010600030101010101" pitchFamily="2" charset="-122"/>
              </a:rPr>
              <a:t>stm</a:t>
            </a:r>
            <a:r>
              <a:rPr lang="en-US" altLang="zh-CN" sz="2000" dirty="0">
                <a:ea typeface="宋体" panose="02010600030101010101" pitchFamily="2" charset="-122"/>
              </a:rPr>
              <a:t>: ID ASSIGN ID</a:t>
            </a:r>
          </a:p>
          <a:p>
            <a:pPr marL="0" indent="0">
              <a:buFontTx/>
              <a:buNone/>
            </a:pPr>
            <a:r>
              <a:rPr lang="en-US" altLang="zh-CN" sz="2000" dirty="0">
                <a:ea typeface="宋体" panose="02010600030101010101" pitchFamily="2" charset="-122"/>
              </a:rPr>
              <a:t>      | WHILE ID DO </a:t>
            </a:r>
            <a:r>
              <a:rPr lang="en-US" altLang="zh-CN" sz="2000" dirty="0" err="1">
                <a:ea typeface="宋体" panose="02010600030101010101" pitchFamily="2" charset="-122"/>
              </a:rPr>
              <a:t>stm</a:t>
            </a:r>
            <a:endParaRPr lang="en-US" altLang="zh-CN" sz="2000" dirty="0">
              <a:ea typeface="宋体" panose="02010600030101010101" pitchFamily="2" charset="-122"/>
            </a:endParaRPr>
          </a:p>
          <a:p>
            <a:pPr marL="0" indent="0">
              <a:buFontTx/>
              <a:buNone/>
            </a:pPr>
            <a:r>
              <a:rPr lang="en-US" altLang="zh-CN" sz="2000" dirty="0">
                <a:ea typeface="宋体" panose="02010600030101010101" pitchFamily="2" charset="-122"/>
              </a:rPr>
              <a:t>      | BEGIN </a:t>
            </a:r>
            <a:r>
              <a:rPr lang="en-US" altLang="zh-CN" sz="2000" dirty="0" err="1">
                <a:ea typeface="宋体" panose="02010600030101010101" pitchFamily="2" charset="-122"/>
              </a:rPr>
              <a:t>stmlist</a:t>
            </a:r>
            <a:r>
              <a:rPr lang="en-US" altLang="zh-CN" sz="2000" dirty="0">
                <a:ea typeface="宋体" panose="02010600030101010101" pitchFamily="2" charset="-122"/>
              </a:rPr>
              <a:t> END</a:t>
            </a:r>
          </a:p>
          <a:p>
            <a:pPr marL="0" indent="0">
              <a:buFontTx/>
              <a:buNone/>
            </a:pPr>
            <a:r>
              <a:rPr lang="en-US" altLang="zh-CN" sz="2000" dirty="0">
                <a:ea typeface="宋体" panose="02010600030101010101" pitchFamily="2" charset="-122"/>
              </a:rPr>
              <a:t>      | IF ID THEN </a:t>
            </a:r>
            <a:r>
              <a:rPr lang="en-US" altLang="zh-CN" sz="2000" dirty="0" err="1">
                <a:ea typeface="宋体" panose="02010600030101010101" pitchFamily="2" charset="-122"/>
              </a:rPr>
              <a:t>stm</a:t>
            </a:r>
            <a:endParaRPr lang="en-US" altLang="zh-CN" sz="2000" dirty="0">
              <a:ea typeface="宋体" panose="02010600030101010101" pitchFamily="2" charset="-122"/>
            </a:endParaRPr>
          </a:p>
          <a:p>
            <a:pPr marL="0" indent="0">
              <a:buFontTx/>
              <a:buNone/>
            </a:pPr>
            <a:r>
              <a:rPr lang="en-US" altLang="zh-CN" sz="2000" dirty="0">
                <a:ea typeface="宋体" panose="02010600030101010101" pitchFamily="2" charset="-122"/>
              </a:rPr>
              <a:t>      | IF ID THEN </a:t>
            </a:r>
            <a:r>
              <a:rPr lang="en-US" altLang="zh-CN" sz="2000" dirty="0" err="1">
                <a:ea typeface="宋体" panose="02010600030101010101" pitchFamily="2" charset="-122"/>
              </a:rPr>
              <a:t>stm</a:t>
            </a:r>
            <a:r>
              <a:rPr lang="en-US" altLang="zh-CN" sz="2000" dirty="0">
                <a:ea typeface="宋体" panose="02010600030101010101" pitchFamily="2" charset="-122"/>
              </a:rPr>
              <a:t> ELSE </a:t>
            </a:r>
            <a:r>
              <a:rPr lang="en-US" altLang="zh-CN" sz="2000" dirty="0" err="1">
                <a:ea typeface="宋体" panose="02010600030101010101" pitchFamily="2" charset="-122"/>
              </a:rPr>
              <a:t>stm</a:t>
            </a:r>
            <a:endParaRPr lang="en-US" altLang="zh-CN" sz="2000" dirty="0">
              <a:ea typeface="宋体" panose="02010600030101010101" pitchFamily="2" charset="-122"/>
            </a:endParaRPr>
          </a:p>
          <a:p>
            <a:pPr marL="0" indent="0">
              <a:buFontTx/>
              <a:buNone/>
            </a:pPr>
            <a:r>
              <a:rPr lang="en-US" altLang="zh-CN" sz="2000" dirty="0" err="1">
                <a:ea typeface="宋体" panose="02010600030101010101" pitchFamily="2" charset="-122"/>
              </a:rPr>
              <a:t>stmlist</a:t>
            </a:r>
            <a:r>
              <a:rPr lang="en-US" altLang="zh-CN" sz="2000" dirty="0">
                <a:ea typeface="宋体" panose="02010600030101010101" pitchFamily="2" charset="-122"/>
              </a:rPr>
              <a:t>: </a:t>
            </a:r>
            <a:r>
              <a:rPr lang="en-US" altLang="zh-CN" sz="2000" dirty="0" err="1">
                <a:ea typeface="宋体" panose="02010600030101010101" pitchFamily="2" charset="-122"/>
              </a:rPr>
              <a:t>stm</a:t>
            </a:r>
            <a:endParaRPr lang="en-US" altLang="zh-CN" sz="2000" dirty="0"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000" dirty="0">
                <a:ea typeface="宋体" panose="02010600030101010101" pitchFamily="2" charset="-122"/>
              </a:rPr>
              <a:t>          | </a:t>
            </a:r>
            <a:r>
              <a:rPr lang="en-US" altLang="zh-CN" sz="2000" dirty="0" err="1">
                <a:ea typeface="宋体" panose="02010600030101010101" pitchFamily="2" charset="-122"/>
              </a:rPr>
              <a:t>stmlist</a:t>
            </a:r>
            <a:r>
              <a:rPr lang="en-US" altLang="zh-CN" sz="2000" dirty="0">
                <a:ea typeface="宋体" panose="02010600030101010101" pitchFamily="2" charset="-122"/>
              </a:rPr>
              <a:t> SEMI </a:t>
            </a:r>
            <a:r>
              <a:rPr lang="en-US" altLang="zh-CN" sz="2000" dirty="0" err="1">
                <a:ea typeface="宋体" panose="02010600030101010101" pitchFamily="2" charset="-122"/>
              </a:rPr>
              <a:t>stm</a:t>
            </a:r>
            <a:endParaRPr lang="zh-CN" altLang="en-US" sz="2000" dirty="0">
              <a:ea typeface="宋体" panose="02010600030101010101" pitchFamily="2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11769801-9614-4BAC-9FD2-7F321F453F1D}"/>
              </a:ext>
            </a:extLst>
          </p:cNvPr>
          <p:cNvSpPr txBox="1"/>
          <p:nvPr/>
        </p:nvSpPr>
        <p:spPr>
          <a:xfrm>
            <a:off x="4156165" y="4377928"/>
            <a:ext cx="3459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Semantic Actions are omitted</a:t>
            </a:r>
            <a:endParaRPr lang="zh-CN" alt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DA48EA95-F487-E1E7-BD3A-D4DD3D9A7046}"/>
              </a:ext>
            </a:extLst>
          </p:cNvPr>
          <p:cNvSpPr txBox="1"/>
          <p:nvPr/>
        </p:nvSpPr>
        <p:spPr>
          <a:xfrm>
            <a:off x="2690949" y="6455313"/>
            <a:ext cx="45981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altLang="zh-CN" sz="1800" b="1" u="sng" dirty="0" err="1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Yacc</a:t>
            </a:r>
            <a:r>
              <a:rPr lang="en-US" altLang="zh-CN" sz="1800" b="1" u="sng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version of Grammar 3.0</a:t>
            </a:r>
            <a:endParaRPr lang="zh-CN" altLang="en-US" sz="1800" b="1" u="sng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9B7EF4C6-4F88-7B8D-0211-75F9DD27FFEB}"/>
              </a:ext>
            </a:extLst>
          </p:cNvPr>
          <p:cNvSpPr txBox="1"/>
          <p:nvPr/>
        </p:nvSpPr>
        <p:spPr>
          <a:xfrm>
            <a:off x="408929" y="489324"/>
            <a:ext cx="7984006" cy="4801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247650">
              <a:lnSpc>
                <a:spcPct val="90000"/>
              </a:lnSpc>
              <a:buClr>
                <a:srgbClr val="0000CC"/>
              </a:buClr>
              <a:defRPr/>
            </a:pPr>
            <a:r>
              <a:rPr lang="en-US" altLang="zh-CN" sz="2800" b="1" u="sng" dirty="0">
                <a:latin typeface="Arial" panose="020B0604020202020204" pitchFamily="34" charset="0"/>
                <a:ea typeface="宋体" panose="02010600030101010101" pitchFamily="2" charset="-122"/>
              </a:rPr>
              <a:t>An Example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1">
            <a:extLst>
              <a:ext uri="{FF2B5EF4-FFF2-40B4-BE49-F238E27FC236}">
                <a16:creationId xmlns:a16="http://schemas.microsoft.com/office/drawing/2014/main" id="{9355B388-B2EE-63CB-0F8B-031E68C5D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89875"/>
            <a:ext cx="8229600" cy="869794"/>
          </a:xfrm>
        </p:spPr>
        <p:txBody>
          <a:bodyPr>
            <a:normAutofit/>
          </a:bodyPr>
          <a:lstStyle/>
          <a:p>
            <a:r>
              <a:rPr lang="en-US" altLang="zh-CN" sz="2800" b="1" u="sng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CONFLICTS</a:t>
            </a:r>
            <a:endParaRPr lang="zh-CN" altLang="en-US" sz="2800" b="1" u="sng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9219" name="内容占位符 2">
            <a:extLst>
              <a:ext uri="{FF2B5EF4-FFF2-40B4-BE49-F238E27FC236}">
                <a16:creationId xmlns:a16="http://schemas.microsoft.com/office/drawing/2014/main" id="{5659004A-FF03-5250-062E-55D433110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322" y="1306215"/>
            <a:ext cx="8114478" cy="1937344"/>
          </a:xfrm>
        </p:spPr>
        <p:txBody>
          <a:bodyPr/>
          <a:lstStyle/>
          <a:p>
            <a:r>
              <a:rPr lang="en-US" altLang="zh-CN" sz="2400" b="1" dirty="0">
                <a:ea typeface="宋体" panose="02010600030101010101" pitchFamily="2" charset="-122"/>
              </a:rPr>
              <a:t>shift-reduce conflict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sz="2400" dirty="0">
                <a:ea typeface="宋体" panose="02010600030101010101" pitchFamily="2" charset="-122"/>
              </a:rPr>
              <a:t>Resolved </a:t>
            </a:r>
            <a:r>
              <a:rPr lang="en-US" altLang="zh-CN" sz="2400" dirty="0">
                <a:solidFill>
                  <a:srgbClr val="FF0000"/>
                </a:solidFill>
                <a:ea typeface="宋体" panose="02010600030101010101" pitchFamily="2" charset="-122"/>
              </a:rPr>
              <a:t>using shift by default </a:t>
            </a:r>
            <a:r>
              <a:rPr lang="en-US" altLang="zh-CN" sz="2400" dirty="0">
                <a:ea typeface="宋体" panose="02010600030101010101" pitchFamily="2" charset="-122"/>
              </a:rPr>
              <a:t>in </a:t>
            </a:r>
            <a:r>
              <a:rPr lang="en-US" altLang="zh-CN" sz="2400" dirty="0" err="1">
                <a:ea typeface="宋体" panose="02010600030101010101" pitchFamily="2" charset="-122"/>
              </a:rPr>
              <a:t>Yacc</a:t>
            </a:r>
            <a:endParaRPr lang="en-US" altLang="zh-CN" sz="2400" dirty="0">
              <a:ea typeface="宋体" panose="02010600030101010101" pitchFamily="2" charset="-122"/>
            </a:endParaRPr>
          </a:p>
          <a:p>
            <a:r>
              <a:rPr lang="en-US" altLang="zh-CN" sz="2400" b="1" dirty="0">
                <a:ea typeface="宋体" panose="02010600030101010101" pitchFamily="2" charset="-122"/>
              </a:rPr>
              <a:t>reduce-reduce conflict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sz="2400" dirty="0">
                <a:ea typeface="宋体" panose="02010600030101010101" pitchFamily="2" charset="-122"/>
              </a:rPr>
              <a:t>Resolved </a:t>
            </a:r>
            <a:r>
              <a:rPr lang="en-US" altLang="zh-CN" sz="2400" dirty="0">
                <a:solidFill>
                  <a:srgbClr val="FF0000"/>
                </a:solidFill>
                <a:ea typeface="宋体" panose="02010600030101010101" pitchFamily="2" charset="-122"/>
              </a:rPr>
              <a:t>using the rule appears early </a:t>
            </a:r>
            <a:r>
              <a:rPr lang="en-US" altLang="zh-CN" sz="2400" dirty="0">
                <a:ea typeface="宋体" panose="02010600030101010101" pitchFamily="2" charset="-122"/>
              </a:rPr>
              <a:t>in the grammar</a:t>
            </a:r>
          </a:p>
          <a:p>
            <a:pPr lvl="1"/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9220" name="TextBox 3">
            <a:extLst>
              <a:ext uri="{FF2B5EF4-FFF2-40B4-BE49-F238E27FC236}">
                <a16:creationId xmlns:a16="http://schemas.microsoft.com/office/drawing/2014/main" id="{93BD9153-C2B0-2DF0-9415-54324B7A16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0667" y="3883183"/>
            <a:ext cx="4114800" cy="17541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b="1" dirty="0">
                <a:ea typeface="宋体" panose="02010600030101010101" pitchFamily="2" charset="-122"/>
              </a:rPr>
              <a:t>state 17: </a:t>
            </a:r>
            <a:r>
              <a:rPr lang="en-US" altLang="zh-CN" b="1" dirty="0">
                <a:solidFill>
                  <a:srgbClr val="C00000"/>
                </a:solidFill>
                <a:ea typeface="宋体" panose="02010600030101010101" pitchFamily="2" charset="-122"/>
              </a:rPr>
              <a:t>shift/reduce conflict</a:t>
            </a:r>
          </a:p>
          <a:p>
            <a:r>
              <a:rPr lang="en-US" altLang="zh-CN" b="1" dirty="0">
                <a:ea typeface="宋体" panose="02010600030101010101" pitchFamily="2" charset="-122"/>
              </a:rPr>
              <a:t>                (shift ELSE, reduce 4)</a:t>
            </a:r>
          </a:p>
          <a:p>
            <a:r>
              <a:rPr lang="en-US" altLang="zh-CN" b="1" dirty="0">
                <a:ea typeface="宋体" panose="02010600030101010101" pitchFamily="2" charset="-122"/>
              </a:rPr>
              <a:t>   </a:t>
            </a:r>
            <a:r>
              <a:rPr lang="en-US" altLang="zh-CN" b="1" dirty="0" err="1">
                <a:ea typeface="宋体" panose="02010600030101010101" pitchFamily="2" charset="-122"/>
              </a:rPr>
              <a:t>stm</a:t>
            </a:r>
            <a:r>
              <a:rPr lang="en-US" altLang="zh-CN" b="1" dirty="0">
                <a:ea typeface="宋体" panose="02010600030101010101" pitchFamily="2" charset="-122"/>
              </a:rPr>
              <a:t> : IF ID THEN </a:t>
            </a:r>
            <a:r>
              <a:rPr lang="en-US" altLang="zh-CN" b="1" dirty="0" err="1">
                <a:ea typeface="宋体" panose="02010600030101010101" pitchFamily="2" charset="-122"/>
              </a:rPr>
              <a:t>stm</a:t>
            </a:r>
            <a:r>
              <a:rPr lang="en-US" altLang="zh-CN" b="1" dirty="0">
                <a:solidFill>
                  <a:srgbClr val="C00000"/>
                </a:solidFill>
                <a:ea typeface="宋体" panose="02010600030101010101" pitchFamily="2" charset="-122"/>
              </a:rPr>
              <a:t>.</a:t>
            </a:r>
          </a:p>
          <a:p>
            <a:r>
              <a:rPr lang="en-US" altLang="zh-CN" b="1" dirty="0">
                <a:ea typeface="宋体" panose="02010600030101010101" pitchFamily="2" charset="-122"/>
              </a:rPr>
              <a:t>   </a:t>
            </a:r>
            <a:r>
              <a:rPr lang="en-US" altLang="zh-CN" b="1" dirty="0" err="1">
                <a:ea typeface="宋体" panose="02010600030101010101" pitchFamily="2" charset="-122"/>
              </a:rPr>
              <a:t>stm</a:t>
            </a:r>
            <a:r>
              <a:rPr lang="en-US" altLang="zh-CN" b="1" dirty="0">
                <a:ea typeface="宋体" panose="02010600030101010101" pitchFamily="2" charset="-122"/>
              </a:rPr>
              <a:t> : IF ID THEN </a:t>
            </a:r>
            <a:r>
              <a:rPr lang="en-US" altLang="zh-CN" b="1" dirty="0" err="1">
                <a:ea typeface="宋体" panose="02010600030101010101" pitchFamily="2" charset="-122"/>
              </a:rPr>
              <a:t>stm</a:t>
            </a:r>
            <a:r>
              <a:rPr lang="en-US" altLang="zh-CN" b="1" dirty="0">
                <a:ea typeface="宋体" panose="02010600030101010101" pitchFamily="2" charset="-122"/>
              </a:rPr>
              <a:t>. </a:t>
            </a:r>
            <a:r>
              <a:rPr lang="en-US" altLang="zh-CN" b="1" dirty="0">
                <a:solidFill>
                  <a:srgbClr val="C00000"/>
                </a:solidFill>
                <a:ea typeface="宋体" panose="02010600030101010101" pitchFamily="2" charset="-122"/>
              </a:rPr>
              <a:t>ELSE</a:t>
            </a:r>
            <a:r>
              <a:rPr lang="en-US" altLang="zh-CN" b="1" dirty="0">
                <a:ea typeface="宋体" panose="02010600030101010101" pitchFamily="2" charset="-122"/>
              </a:rPr>
              <a:t> </a:t>
            </a:r>
            <a:r>
              <a:rPr lang="en-US" altLang="zh-CN" b="1" dirty="0" err="1">
                <a:ea typeface="宋体" panose="02010600030101010101" pitchFamily="2" charset="-122"/>
              </a:rPr>
              <a:t>stm</a:t>
            </a:r>
            <a:endParaRPr lang="en-US" altLang="zh-CN" b="1" dirty="0">
              <a:ea typeface="宋体" panose="02010600030101010101" pitchFamily="2" charset="-122"/>
            </a:endParaRPr>
          </a:p>
          <a:p>
            <a:r>
              <a:rPr lang="en-US" altLang="zh-CN" b="1" dirty="0">
                <a:ea typeface="宋体" panose="02010600030101010101" pitchFamily="2" charset="-122"/>
              </a:rPr>
              <a:t>   </a:t>
            </a:r>
            <a:r>
              <a:rPr lang="en-US" altLang="zh-CN" b="1" dirty="0">
                <a:solidFill>
                  <a:srgbClr val="C00000"/>
                </a:solidFill>
                <a:ea typeface="宋体" panose="02010600030101010101" pitchFamily="2" charset="-122"/>
              </a:rPr>
              <a:t>ELSE</a:t>
            </a:r>
            <a:r>
              <a:rPr lang="en-US" altLang="zh-CN" b="1" dirty="0">
                <a:ea typeface="宋体" panose="02010600030101010101" pitchFamily="2" charset="-122"/>
              </a:rPr>
              <a:t>   shift 19</a:t>
            </a:r>
          </a:p>
          <a:p>
            <a:r>
              <a:rPr lang="en-US" altLang="zh-CN" b="1" dirty="0">
                <a:ea typeface="宋体" panose="02010600030101010101" pitchFamily="2" charset="-122"/>
              </a:rPr>
              <a:t>   </a:t>
            </a:r>
            <a:r>
              <a:rPr lang="en-US" altLang="zh-CN" b="1" dirty="0">
                <a:solidFill>
                  <a:srgbClr val="C00000"/>
                </a:solidFill>
                <a:ea typeface="宋体" panose="02010600030101010101" pitchFamily="2" charset="-122"/>
              </a:rPr>
              <a:t>.</a:t>
            </a:r>
            <a:r>
              <a:rPr lang="en-US" altLang="zh-CN" b="1" dirty="0">
                <a:ea typeface="宋体" panose="02010600030101010101" pitchFamily="2" charset="-122"/>
              </a:rPr>
              <a:t>            Reduce by rule 4</a:t>
            </a:r>
            <a:endParaRPr lang="zh-CN" altLang="en-US" b="1" dirty="0">
              <a:ea typeface="宋体" panose="02010600030101010101" pitchFamily="2" charset="-122"/>
            </a:endParaRPr>
          </a:p>
        </p:txBody>
      </p:sp>
      <p:sp>
        <p:nvSpPr>
          <p:cNvPr id="9221" name="矩形 4">
            <a:extLst>
              <a:ext uri="{FF2B5EF4-FFF2-40B4-BE49-F238E27FC236}">
                <a16:creationId xmlns:a16="http://schemas.microsoft.com/office/drawing/2014/main" id="{A7A47D2B-9FC5-A59E-643E-9455751E69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160" y="4376261"/>
            <a:ext cx="25177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CN" b="1" dirty="0">
                <a:solidFill>
                  <a:srgbClr val="FF0000"/>
                </a:solidFill>
                <a:ea typeface="宋体" panose="02010600030101010101" pitchFamily="2" charset="-122"/>
              </a:rPr>
              <a:t>shift-reduce</a:t>
            </a:r>
            <a:r>
              <a:rPr lang="en-US" altLang="zh-CN" b="1" dirty="0">
                <a:ea typeface="宋体" panose="02010600030101010101" pitchFamily="2" charset="-122"/>
              </a:rPr>
              <a:t> conflicts</a:t>
            </a:r>
          </a:p>
          <a:p>
            <a:pPr algn="ctr"/>
            <a:r>
              <a:rPr lang="en-US" altLang="zh-CN" b="1" dirty="0">
                <a:ea typeface="宋体" panose="02010600030101010101" pitchFamily="2" charset="-122"/>
              </a:rPr>
              <a:t>are acceptable 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1327412B-3425-799C-87C7-A7ED00E06619}"/>
              </a:ext>
            </a:extLst>
          </p:cNvPr>
          <p:cNvSpPr txBox="1"/>
          <p:nvPr/>
        </p:nvSpPr>
        <p:spPr>
          <a:xfrm>
            <a:off x="3840667" y="5791272"/>
            <a:ext cx="5007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From</a:t>
            </a:r>
            <a:r>
              <a:rPr lang="en-US" altLang="zh-CN" b="1" dirty="0"/>
              <a:t>: Figure3.32 LR states for Grammar 3.30</a:t>
            </a:r>
            <a:endParaRPr lang="zh-CN" alt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1494</Words>
  <Application>Microsoft Office PowerPoint</Application>
  <PresentationFormat>全屏显示(4:3)</PresentationFormat>
  <Paragraphs>328</Paragraphs>
  <Slides>23</Slides>
  <Notes>12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1" baseType="lpstr">
      <vt:lpstr>Arial Unicode MS</vt:lpstr>
      <vt:lpstr>等线</vt:lpstr>
      <vt:lpstr>等线 Light</vt:lpstr>
      <vt:lpstr>宋体</vt:lpstr>
      <vt:lpstr>Arial</vt:lpstr>
      <vt:lpstr>Times New Roman</vt:lpstr>
      <vt:lpstr>Wingdings</vt:lpstr>
      <vt:lpstr>Office 主题​​</vt:lpstr>
      <vt:lpstr>Compiler Principle </vt:lpstr>
      <vt:lpstr>Content</vt:lpstr>
      <vt:lpstr>3 Parsing</vt:lpstr>
      <vt:lpstr>3.4 USING PARSER GENERATORS </vt:lpstr>
      <vt:lpstr>PowerPoint 演示文稿</vt:lpstr>
      <vt:lpstr>PowerPoint 演示文稿</vt:lpstr>
      <vt:lpstr>PowerPoint 演示文稿</vt:lpstr>
      <vt:lpstr>PowerPoint 演示文稿</vt:lpstr>
      <vt:lpstr>CONFLICTS</vt:lpstr>
      <vt:lpstr>PRECEDENCE DIRECTIVES</vt:lpstr>
      <vt:lpstr>PowerPoint 演示文稿</vt:lpstr>
      <vt:lpstr>PowerPoint 演示文稿</vt:lpstr>
      <vt:lpstr>PowerPoint 演示文稿</vt:lpstr>
      <vt:lpstr>Syntax Versus Semantics </vt:lpstr>
      <vt:lpstr>3.5 ERROR RECOVERY</vt:lpstr>
      <vt:lpstr>RECOVERY USING THE ERROR SYMBOL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The end of Chapter 3(4)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Lu Dongming</dc:creator>
  <cp:lastModifiedBy>Dongming Lu</cp:lastModifiedBy>
  <cp:revision>21</cp:revision>
  <dcterms:created xsi:type="dcterms:W3CDTF">2023-01-15T08:32:13Z</dcterms:created>
  <dcterms:modified xsi:type="dcterms:W3CDTF">2025-02-22T09:16:19Z</dcterms:modified>
</cp:coreProperties>
</file>