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8" r:id="rId2"/>
    <p:sldId id="300" r:id="rId3"/>
    <p:sldId id="391" r:id="rId4"/>
    <p:sldId id="417" r:id="rId5"/>
    <p:sldId id="333" r:id="rId6"/>
    <p:sldId id="330" r:id="rId7"/>
    <p:sldId id="338" r:id="rId8"/>
    <p:sldId id="399" r:id="rId9"/>
    <p:sldId id="400" r:id="rId10"/>
    <p:sldId id="401" r:id="rId11"/>
    <p:sldId id="402" r:id="rId12"/>
    <p:sldId id="403" r:id="rId13"/>
    <p:sldId id="404" r:id="rId14"/>
    <p:sldId id="405" r:id="rId15"/>
    <p:sldId id="406" r:id="rId16"/>
    <p:sldId id="407" r:id="rId17"/>
    <p:sldId id="408" r:id="rId18"/>
    <p:sldId id="409" r:id="rId19"/>
    <p:sldId id="410" r:id="rId20"/>
    <p:sldId id="411" r:id="rId21"/>
    <p:sldId id="412" r:id="rId22"/>
    <p:sldId id="364" r:id="rId23"/>
    <p:sldId id="413" r:id="rId24"/>
    <p:sldId id="418" r:id="rId25"/>
    <p:sldId id="380" r:id="rId26"/>
    <p:sldId id="419" r:id="rId27"/>
    <p:sldId id="421" r:id="rId28"/>
    <p:sldId id="422" r:id="rId29"/>
    <p:sldId id="423" r:id="rId30"/>
    <p:sldId id="420" r:id="rId31"/>
    <p:sldId id="424" r:id="rId32"/>
    <p:sldId id="425" r:id="rId33"/>
    <p:sldId id="426" r:id="rId34"/>
    <p:sldId id="427" r:id="rId35"/>
    <p:sldId id="428" r:id="rId36"/>
    <p:sldId id="429" r:id="rId37"/>
    <p:sldId id="389" r:id="rId38"/>
    <p:sldId id="430" r:id="rId39"/>
    <p:sldId id="390" r:id="rId40"/>
    <p:sldId id="437" r:id="rId41"/>
    <p:sldId id="431" r:id="rId42"/>
    <p:sldId id="432" r:id="rId43"/>
    <p:sldId id="433" r:id="rId44"/>
    <p:sldId id="434" r:id="rId45"/>
    <p:sldId id="435" r:id="rId46"/>
    <p:sldId id="398" r:id="rId47"/>
    <p:sldId id="436" r:id="rId4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D3D5A-9E50-4D22-8A9B-CAFC85D33A9A}" type="datetimeFigureOut">
              <a:rPr lang="zh-CN" altLang="en-US" smtClean="0"/>
              <a:t>2024/2/6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2D013-E491-47EA-B664-C2E4EC6FA0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489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BA8EAAD3-B3E6-2E93-D4BF-F995ED8486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7A8F099-2E36-4019-A939-A87DF3AF29C1}" type="slidenum">
              <a:rPr lang="zh-CN" altLang="en-US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5</a:t>
            </a:fld>
            <a:endParaRPr lang="en-US" altLang="zh-CN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C9BAE731-332B-B710-8B51-34FBBE8893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A0BFB07-A07E-42A0-EB19-D5EE922A90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AA374485-AC83-BC23-41FA-991AB419E8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20FDF2D-5943-47F5-A7A7-6621F2EB37FC}" type="slidenum">
              <a:rPr lang="zh-CN" altLang="en-US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14</a:t>
            </a:fld>
            <a:endParaRPr lang="en-US" altLang="zh-CN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402294F2-95C1-6991-BAA3-B882833EDB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4D88618E-4035-0927-72F6-373A607B8B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5F3E2C8F-77C2-6BF2-8659-4911FA7191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0F76CB7-B9D7-4115-BA8E-1E499C14B451}" type="slidenum">
              <a:rPr lang="zh-CN" altLang="en-US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15</a:t>
            </a:fld>
            <a:endParaRPr lang="en-US" altLang="zh-CN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C0E2A96F-C0AB-9549-A19C-03EA1F053B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184E765D-97E6-9F66-2263-CB034678B4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DAA22C06-49B5-D359-C9B4-D4BF912943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34F8787-FB33-412F-878E-FA08A5AFC911}" type="slidenum">
              <a:rPr lang="zh-CN" altLang="en-US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16</a:t>
            </a:fld>
            <a:endParaRPr lang="en-US" altLang="zh-CN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8D3DF154-A754-6D5C-0C77-31813DC2D3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E72DD0F7-72B8-161D-DCDF-213F2AE77D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DA0EB9C8-AABC-E672-5A02-23EFED23FF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C011BD3-A252-4E42-BDB4-026D147881AC}" type="slidenum">
              <a:rPr lang="zh-CN" altLang="en-US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17</a:t>
            </a:fld>
            <a:endParaRPr lang="en-US" altLang="zh-CN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4E114901-B88F-8332-F019-AC1EDD3703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A7F76A4E-F2F5-2E82-7829-9450D7C6F1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1EEDA699-6152-C2BB-4569-3BF0AF5372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C576F67-6ED8-4035-B744-02A17EEB6F0A}" type="slidenum">
              <a:rPr lang="zh-CN" altLang="en-US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18</a:t>
            </a:fld>
            <a:endParaRPr lang="en-US" altLang="zh-CN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DCFC88BB-1049-52B2-DB29-E767B93C52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2ED538DD-D414-9600-EA1F-E186D80AF9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8357C1F5-EC16-ED4E-2F9A-200538705E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03ADA62-6154-4364-992F-6CEBD78FBDB9}" type="slidenum">
              <a:rPr lang="zh-CN" altLang="en-US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19</a:t>
            </a:fld>
            <a:endParaRPr lang="en-US" altLang="zh-CN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DAFC3CAA-BD11-C104-4A58-0DC7AAAFB6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9FC9BE82-E475-CEF8-A96E-0DA3388413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AB09B20C-21FE-7525-92EE-84565128C1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576510F-AB44-4FEE-989D-16B2D08A8C50}" type="slidenum">
              <a:rPr lang="zh-CN" altLang="en-US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20</a:t>
            </a:fld>
            <a:endParaRPr lang="en-US" altLang="zh-CN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038F13C1-452A-BE48-9422-0729264C4D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78B18BCC-C2AF-A9A5-DC2A-61729518EE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023353D9-C8CB-AAF1-A34F-EBC180CCE2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67F238F-2980-4313-B9E2-41960AF053B4}" type="slidenum">
              <a:rPr lang="zh-CN" altLang="en-US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21</a:t>
            </a:fld>
            <a:endParaRPr lang="en-US" altLang="zh-CN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DE995F5E-96E3-31A5-C3D8-2B32AA7D66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C9B44E99-0D74-63B0-CBB4-76DB0D7322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54E9E69E-1516-B31E-1632-DB200A89D1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B2E46E6-A2FD-4A5F-AE70-4FB98BC6AE73}" type="slidenum">
              <a:rPr lang="zh-CN" altLang="en-US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22</a:t>
            </a:fld>
            <a:endParaRPr lang="en-US" altLang="zh-CN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855BACF7-BA0C-D9E5-9A44-A76CD313A7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8EC2312B-1519-B9EA-BCA9-97371D3376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A8F295C4-E4A7-B1B6-EAFD-5C8600F0B7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0E72B31-D14D-4684-8F44-6466EFD033FD}" type="slidenum">
              <a:rPr lang="zh-CN" altLang="en-US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24</a:t>
            </a:fld>
            <a:endParaRPr lang="en-US" altLang="zh-CN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F3EE6E20-2320-94BF-EDF4-DD948105C9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4DE3A921-F3FA-F3BF-5CA1-1329DCF098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DD46E6C5-9FC7-5450-0DF9-E6AA4685BE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FEF6359-DFE7-4244-8816-57F2DFB8D6D6}" type="slidenum">
              <a:rPr lang="zh-CN" altLang="en-US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6</a:t>
            </a:fld>
            <a:endParaRPr lang="en-US" altLang="zh-CN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A7B10785-3827-0675-2907-A9B60E7BA7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98A6F95E-F4A0-1407-A790-7881526914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95CE896C-EA08-8DD2-828D-727678B620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973ABBB-0BFE-4A14-97C7-04946632B95C}" type="slidenum">
              <a:rPr lang="zh-CN" altLang="en-US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26</a:t>
            </a:fld>
            <a:endParaRPr lang="en-US" altLang="zh-CN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D8D7128F-578E-14F7-8059-01AEF23612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32C4EB59-A275-9DC0-5673-531401C920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65A3045B-4C2C-00BD-0B29-3EFA485699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A9539FE-DA3B-434E-BF06-9093F6D2E0ED}" type="slidenum">
              <a:rPr lang="zh-CN" altLang="en-US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7</a:t>
            </a:fld>
            <a:endParaRPr lang="en-US" altLang="zh-CN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6DBEA997-ABC8-12C3-2039-B9E9F9412F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4D355A4D-A49F-FBF0-47F3-A6F141D240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C0A06056-383F-C8DB-66B5-7258F0CC57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C879ADC-4992-47B4-A10C-6C7F399B9361}" type="slidenum">
              <a:rPr lang="zh-CN" altLang="en-US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8</a:t>
            </a:fld>
            <a:endParaRPr lang="en-US" altLang="zh-CN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948E8444-432E-5B54-CEDA-358F57743B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B0507F67-B291-FB0E-1ADE-B15866241A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6D92422A-0CD4-E6CA-8E7F-7E44F18970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EBC734B-504F-436B-8C0E-BA1F0E97765D}" type="slidenum">
              <a:rPr lang="zh-CN" altLang="en-US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9</a:t>
            </a:fld>
            <a:endParaRPr lang="en-US" altLang="zh-CN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080CCD96-2A2B-1A34-A59C-A88E4BA100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F4D0DA18-8F9E-BC17-146E-7CE107BDD1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02C39ECF-CEDA-149E-8520-1E18D1381A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31A0D9F-C3A4-4B4C-BAA6-6AC56934D2DE}" type="slidenum">
              <a:rPr lang="zh-CN" altLang="en-US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10</a:t>
            </a:fld>
            <a:endParaRPr lang="en-US" altLang="zh-CN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6108DE58-9895-3D0D-2727-EF90D904E7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24A12F00-94CC-C4B5-075B-C8FA5AB15A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EB381404-C25A-8858-27C7-D0E250BEAE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787AF32-5E0D-46BB-A986-232CBBCD0531}" type="slidenum">
              <a:rPr lang="zh-CN" altLang="en-US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11</a:t>
            </a:fld>
            <a:endParaRPr lang="en-US" altLang="zh-CN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4BEDAA92-9DA8-421C-66D4-D1019C3740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5675415A-16D5-EDD8-6197-13F401727A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0D8E1563-D40B-31E9-CE17-3C29B963A9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7A0B200-F308-4053-A615-84F2061E2E66}" type="slidenum">
              <a:rPr lang="zh-CN" altLang="en-US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12</a:t>
            </a:fld>
            <a:endParaRPr lang="en-US" altLang="zh-CN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06B7C343-16D9-6F5F-5948-1D8C57A903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ACFBD44A-3209-6FA9-C8E9-F54A457512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111FDF86-F940-B551-A75C-16CC12C65A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AF41696-8DE3-4815-B911-195C150BCCEE}" type="slidenum">
              <a:rPr lang="zh-CN" altLang="en-US" sz="1200" b="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13</a:t>
            </a:fld>
            <a:endParaRPr lang="en-US" altLang="zh-CN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8DCDE63C-FB9D-FAB6-2543-76A39CC958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F486372F-BAC3-AF7E-9EA2-B3EE83ECC6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BA13F6-7A5A-C16C-AD4D-A7D3BED75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55D9327-F894-1051-6CF9-990DD0E09C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0FB1E1-A1CB-1FCA-1FD4-0E704944F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1317-88E4-4CF0-A8F9-E714EBF2CC0A}" type="datetimeFigureOut">
              <a:rPr lang="zh-CN" altLang="en-US" smtClean="0"/>
              <a:t>2024/2/6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D54894-9C91-30BF-FFBB-1454D9BD2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07919E-B5D7-3AEE-F386-8C1812FFA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383BD-FC80-43D7-A9CA-0FAD235E6B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E1B3216-44A1-FD89-B8EE-52170D6E2CA5}"/>
              </a:ext>
            </a:extLst>
          </p:cNvPr>
          <p:cNvSpPr/>
          <p:nvPr userDrawn="1"/>
        </p:nvSpPr>
        <p:spPr>
          <a:xfrm>
            <a:off x="0" y="7141"/>
            <a:ext cx="9144000" cy="3502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06029ECE-E8E4-270D-3960-58EAA4ADF0FE}"/>
              </a:ext>
            </a:extLst>
          </p:cNvPr>
          <p:cNvCxnSpPr/>
          <p:nvPr userDrawn="1"/>
        </p:nvCxnSpPr>
        <p:spPr>
          <a:xfrm>
            <a:off x="0" y="3543295"/>
            <a:ext cx="9144000" cy="0"/>
          </a:xfrm>
          <a:prstGeom prst="line">
            <a:avLst/>
          </a:prstGeom>
          <a:ln w="95250">
            <a:solidFill>
              <a:srgbClr val="9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EA632087-F3BF-4F8F-CE35-DCD04212DA1C}"/>
              </a:ext>
            </a:extLst>
          </p:cNvPr>
          <p:cNvSpPr/>
          <p:nvPr userDrawn="1"/>
        </p:nvSpPr>
        <p:spPr>
          <a:xfrm flipV="1">
            <a:off x="5410200" y="3567908"/>
            <a:ext cx="3733800" cy="144462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zh-CN" noProof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1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4F8255-6E42-19B0-297F-608870582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6F0E8F1-15BB-1246-52B1-5FCC15B3D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23D294-E4FA-E256-7C62-8B5D2EF0B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1317-88E4-4CF0-A8F9-E714EBF2CC0A}" type="datetimeFigureOut">
              <a:rPr lang="zh-CN" altLang="en-US" smtClean="0"/>
              <a:t>2024/2/6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F98A1F-3E69-73E5-0E47-C9964E8BD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571AF6-127F-B71A-F3CE-6074BCCCC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383BD-FC80-43D7-A9CA-0FAD235E6BD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0295540F-D3F3-ED01-A390-6C8D584AF949}"/>
              </a:ext>
            </a:extLst>
          </p:cNvPr>
          <p:cNvCxnSpPr/>
          <p:nvPr userDrawn="1"/>
        </p:nvCxnSpPr>
        <p:spPr>
          <a:xfrm>
            <a:off x="0" y="400840"/>
            <a:ext cx="9144000" cy="0"/>
          </a:xfrm>
          <a:prstGeom prst="line">
            <a:avLst/>
          </a:prstGeom>
          <a:ln w="95250">
            <a:solidFill>
              <a:srgbClr val="9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25776818-6ADC-8247-74D9-B29A53996484}"/>
              </a:ext>
            </a:extLst>
          </p:cNvPr>
          <p:cNvSpPr/>
          <p:nvPr userDrawn="1"/>
        </p:nvSpPr>
        <p:spPr>
          <a:xfrm flipV="1">
            <a:off x="5410200" y="407198"/>
            <a:ext cx="3733800" cy="144462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zh-CN" noProof="1">
              <a:solidFill>
                <a:srgbClr val="FFFFFF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9451B74-B859-5E97-C5FA-F13D4D43ED42}"/>
              </a:ext>
            </a:extLst>
          </p:cNvPr>
          <p:cNvSpPr/>
          <p:nvPr userDrawn="1"/>
        </p:nvSpPr>
        <p:spPr>
          <a:xfrm>
            <a:off x="0" y="7142"/>
            <a:ext cx="9144000" cy="357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601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98CD061-6B0A-3489-050F-5CEF03A23C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1C04D09-5A30-DBA0-5FAE-61F3D6E82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584120-6993-29C6-104F-772C5E6A6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1317-88E4-4CF0-A8F9-E714EBF2CC0A}" type="datetimeFigureOut">
              <a:rPr lang="zh-CN" altLang="en-US" smtClean="0"/>
              <a:t>2024/2/6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651E93-35E3-145B-3427-D96B8A3FA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D22C14-03DD-1237-C53B-8B4A15468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383BD-FC80-43D7-A9CA-0FAD235E6BD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7A4F1039-36BC-0DA5-1C80-FB05B829A262}"/>
              </a:ext>
            </a:extLst>
          </p:cNvPr>
          <p:cNvCxnSpPr/>
          <p:nvPr userDrawn="1"/>
        </p:nvCxnSpPr>
        <p:spPr>
          <a:xfrm>
            <a:off x="0" y="400840"/>
            <a:ext cx="9144000" cy="0"/>
          </a:xfrm>
          <a:prstGeom prst="line">
            <a:avLst/>
          </a:prstGeom>
          <a:ln w="95250">
            <a:solidFill>
              <a:srgbClr val="9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5E097946-5A2A-3221-F4C2-C8D1C868A4B6}"/>
              </a:ext>
            </a:extLst>
          </p:cNvPr>
          <p:cNvSpPr/>
          <p:nvPr userDrawn="1"/>
        </p:nvSpPr>
        <p:spPr>
          <a:xfrm flipV="1">
            <a:off x="5410200" y="407198"/>
            <a:ext cx="3733800" cy="144462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zh-CN" noProof="1">
              <a:solidFill>
                <a:srgbClr val="FFFFFF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2008FF2-333C-52B1-C69D-A1F65B285263}"/>
              </a:ext>
            </a:extLst>
          </p:cNvPr>
          <p:cNvSpPr/>
          <p:nvPr userDrawn="1"/>
        </p:nvSpPr>
        <p:spPr>
          <a:xfrm>
            <a:off x="0" y="7142"/>
            <a:ext cx="9144000" cy="357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695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A617DC-334B-1162-F0E9-B6017B16DC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82BA4F-7BFE-1010-CF48-B13CB66F13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A881DA-E5B1-E2D7-ECF5-BBE5E54ABE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8CEA27-658B-40E0-930F-97EF7BD9F908}" type="slidenum">
              <a:rPr lang="zh-CN" altLang="en-US"/>
              <a:pPr/>
              <a:t>‹#›</a:t>
            </a:fld>
            <a:endParaRPr lang="en-US" altLang="zh-CN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D8B08E0-8A59-BF9D-8C50-A4E576E45815}"/>
              </a:ext>
            </a:extLst>
          </p:cNvPr>
          <p:cNvCxnSpPr/>
          <p:nvPr userDrawn="1"/>
        </p:nvCxnSpPr>
        <p:spPr>
          <a:xfrm>
            <a:off x="0" y="400840"/>
            <a:ext cx="9144000" cy="0"/>
          </a:xfrm>
          <a:prstGeom prst="line">
            <a:avLst/>
          </a:prstGeom>
          <a:ln w="95250">
            <a:solidFill>
              <a:srgbClr val="9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BFD1F235-9E1D-7476-8368-2F174CAC9249}"/>
              </a:ext>
            </a:extLst>
          </p:cNvPr>
          <p:cNvSpPr/>
          <p:nvPr userDrawn="1"/>
        </p:nvSpPr>
        <p:spPr>
          <a:xfrm flipV="1">
            <a:off x="5410200" y="407198"/>
            <a:ext cx="3733800" cy="144462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zh-CN" noProof="1">
              <a:solidFill>
                <a:srgbClr val="FFFFFF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6491BD1-A061-5E7C-0B96-55449188EEBB}"/>
              </a:ext>
            </a:extLst>
          </p:cNvPr>
          <p:cNvSpPr/>
          <p:nvPr userDrawn="1"/>
        </p:nvSpPr>
        <p:spPr>
          <a:xfrm>
            <a:off x="0" y="7142"/>
            <a:ext cx="9144000" cy="357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04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CBC95C-2716-192C-65B7-8C7922100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1D7A9D-8495-B754-2B36-DD6E4BD3B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FF7DB4-C1ED-16E1-D58B-4BA75CAC8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1317-88E4-4CF0-A8F9-E714EBF2CC0A}" type="datetimeFigureOut">
              <a:rPr lang="zh-CN" altLang="en-US" smtClean="0"/>
              <a:t>2024/2/6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494E23-6576-309E-3FC0-FA5DB0771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AA6135-CC31-2C7D-7CCD-93B89BDB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383BD-FC80-43D7-A9CA-0FAD235E6BD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2A6F2AFF-C565-D242-BC3D-AFFB649FBA96}"/>
              </a:ext>
            </a:extLst>
          </p:cNvPr>
          <p:cNvCxnSpPr/>
          <p:nvPr userDrawn="1"/>
        </p:nvCxnSpPr>
        <p:spPr>
          <a:xfrm>
            <a:off x="0" y="400840"/>
            <a:ext cx="9144000" cy="0"/>
          </a:xfrm>
          <a:prstGeom prst="line">
            <a:avLst/>
          </a:prstGeom>
          <a:ln w="95250">
            <a:solidFill>
              <a:srgbClr val="9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38A67F79-C54B-5DA5-6D5F-EDC1DBB9DCE8}"/>
              </a:ext>
            </a:extLst>
          </p:cNvPr>
          <p:cNvSpPr/>
          <p:nvPr userDrawn="1"/>
        </p:nvSpPr>
        <p:spPr>
          <a:xfrm flipV="1">
            <a:off x="5410200" y="407198"/>
            <a:ext cx="3733800" cy="144462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zh-CN" noProof="1">
              <a:solidFill>
                <a:srgbClr val="FFFFFF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16761FF-0F91-44B3-35F7-049EF1C7030E}"/>
              </a:ext>
            </a:extLst>
          </p:cNvPr>
          <p:cNvSpPr/>
          <p:nvPr userDrawn="1"/>
        </p:nvSpPr>
        <p:spPr>
          <a:xfrm>
            <a:off x="0" y="7142"/>
            <a:ext cx="9144000" cy="357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272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55BE92-2CAD-B8F1-CFD1-9133DB90C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292157-387D-A337-4CA8-491FFAF27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EE043A-474D-07BF-7701-A144F36D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1317-88E4-4CF0-A8F9-E714EBF2CC0A}" type="datetimeFigureOut">
              <a:rPr lang="zh-CN" altLang="en-US" smtClean="0"/>
              <a:t>2024/2/6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C08D88-F302-72C2-2DE5-8C9D679CA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58CD68-E1BF-C9C7-F745-5033988F9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383BD-FC80-43D7-A9CA-0FAD235E6BD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A6223C8-E7E1-0528-5328-1D009E9FC246}"/>
              </a:ext>
            </a:extLst>
          </p:cNvPr>
          <p:cNvCxnSpPr/>
          <p:nvPr userDrawn="1"/>
        </p:nvCxnSpPr>
        <p:spPr>
          <a:xfrm>
            <a:off x="0" y="400840"/>
            <a:ext cx="9144000" cy="0"/>
          </a:xfrm>
          <a:prstGeom prst="line">
            <a:avLst/>
          </a:prstGeom>
          <a:ln w="95250">
            <a:solidFill>
              <a:srgbClr val="9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3B719C5C-E9A6-F138-5EB0-512F9B3EC64A}"/>
              </a:ext>
            </a:extLst>
          </p:cNvPr>
          <p:cNvSpPr/>
          <p:nvPr userDrawn="1"/>
        </p:nvSpPr>
        <p:spPr>
          <a:xfrm flipV="1">
            <a:off x="5410200" y="407198"/>
            <a:ext cx="3733800" cy="144462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zh-CN" noProof="1">
              <a:solidFill>
                <a:srgbClr val="FFFFFF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41DFCB6-258C-817D-5D4F-B4525727A704}"/>
              </a:ext>
            </a:extLst>
          </p:cNvPr>
          <p:cNvSpPr/>
          <p:nvPr userDrawn="1"/>
        </p:nvSpPr>
        <p:spPr>
          <a:xfrm>
            <a:off x="0" y="7142"/>
            <a:ext cx="9144000" cy="357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456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181F37-8A25-1B1B-D1F1-ECAF2FEDA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99FDD0-E6C2-62C9-74EE-7189BB8E3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485F7ED-5DD8-389F-6046-BFAE226E8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47A9A6-65B4-700E-7A1A-55221B2CF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1317-88E4-4CF0-A8F9-E714EBF2CC0A}" type="datetimeFigureOut">
              <a:rPr lang="zh-CN" altLang="en-US" smtClean="0"/>
              <a:t>2024/2/6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89C8769-1056-3246-D4A1-6573C4666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ED182FE-63D6-1D73-4289-E3F8B538A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383BD-FC80-43D7-A9CA-0FAD235E6BD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FD706918-23ED-1ED8-A9D3-8566C45AA4BE}"/>
              </a:ext>
            </a:extLst>
          </p:cNvPr>
          <p:cNvCxnSpPr/>
          <p:nvPr userDrawn="1"/>
        </p:nvCxnSpPr>
        <p:spPr>
          <a:xfrm>
            <a:off x="0" y="400840"/>
            <a:ext cx="9144000" cy="0"/>
          </a:xfrm>
          <a:prstGeom prst="line">
            <a:avLst/>
          </a:prstGeom>
          <a:ln w="95250">
            <a:solidFill>
              <a:srgbClr val="9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0E033DD9-A5B2-489F-57AB-B53D063C7C04}"/>
              </a:ext>
            </a:extLst>
          </p:cNvPr>
          <p:cNvSpPr/>
          <p:nvPr userDrawn="1"/>
        </p:nvSpPr>
        <p:spPr>
          <a:xfrm flipV="1">
            <a:off x="5410200" y="407198"/>
            <a:ext cx="3733800" cy="144462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zh-CN" noProof="1">
              <a:solidFill>
                <a:srgbClr val="FFFFFF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9C63BBB-A1D2-661F-54DA-808647FDC76A}"/>
              </a:ext>
            </a:extLst>
          </p:cNvPr>
          <p:cNvSpPr/>
          <p:nvPr userDrawn="1"/>
        </p:nvSpPr>
        <p:spPr>
          <a:xfrm>
            <a:off x="0" y="7142"/>
            <a:ext cx="9144000" cy="357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902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190B32-A09A-763D-B3B6-21ED317A7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45FC2A9-9B9C-490F-16E2-841C4BE66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AAE958C-5559-FC49-2807-5B882C516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A13A3FE-AD12-9D32-61EE-C2729D3963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6794BA7-14E0-1912-99EC-B69C52D4A9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8DA7E1A-2A5C-DAFC-A8A4-F79099E7F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1317-88E4-4CF0-A8F9-E714EBF2CC0A}" type="datetimeFigureOut">
              <a:rPr lang="zh-CN" altLang="en-US" smtClean="0"/>
              <a:t>2024/2/6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314EAD2-FC00-7159-F586-46CFBE459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9A65A23-5E57-AA27-0157-3A560CA27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383BD-FC80-43D7-A9CA-0FAD235E6BD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1B688B6-13B7-028E-C048-03AAD81DF840}"/>
              </a:ext>
            </a:extLst>
          </p:cNvPr>
          <p:cNvCxnSpPr/>
          <p:nvPr userDrawn="1"/>
        </p:nvCxnSpPr>
        <p:spPr>
          <a:xfrm>
            <a:off x="0" y="400840"/>
            <a:ext cx="9144000" cy="0"/>
          </a:xfrm>
          <a:prstGeom prst="line">
            <a:avLst/>
          </a:prstGeom>
          <a:ln w="95250">
            <a:solidFill>
              <a:srgbClr val="9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DA06AD24-CDEF-16FC-C20D-D38BEC1B198A}"/>
              </a:ext>
            </a:extLst>
          </p:cNvPr>
          <p:cNvSpPr/>
          <p:nvPr userDrawn="1"/>
        </p:nvSpPr>
        <p:spPr>
          <a:xfrm flipV="1">
            <a:off x="5410200" y="407198"/>
            <a:ext cx="3733800" cy="144462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zh-CN" noProof="1">
              <a:solidFill>
                <a:srgbClr val="FFFFFF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7E79E11-BFBE-4A5E-EEEB-F2AA7706EDD8}"/>
              </a:ext>
            </a:extLst>
          </p:cNvPr>
          <p:cNvSpPr/>
          <p:nvPr userDrawn="1"/>
        </p:nvSpPr>
        <p:spPr>
          <a:xfrm>
            <a:off x="0" y="7142"/>
            <a:ext cx="9144000" cy="357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994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AAB664-8FBA-2AF3-3D96-3204E4F56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4BFEB52-5A07-8199-ED54-FBBE6BA7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1317-88E4-4CF0-A8F9-E714EBF2CC0A}" type="datetimeFigureOut">
              <a:rPr lang="zh-CN" altLang="en-US" smtClean="0"/>
              <a:t>2024/2/6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1CEB59E-39D0-ADF7-39ED-BF9346437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F9A429E-B0ED-AD00-565A-2BCCCF69C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383BD-FC80-43D7-A9CA-0FAD235E6BD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560C4A11-1989-919D-3C20-531F6B37E1DF}"/>
              </a:ext>
            </a:extLst>
          </p:cNvPr>
          <p:cNvCxnSpPr/>
          <p:nvPr userDrawn="1"/>
        </p:nvCxnSpPr>
        <p:spPr>
          <a:xfrm>
            <a:off x="0" y="400840"/>
            <a:ext cx="9144000" cy="0"/>
          </a:xfrm>
          <a:prstGeom prst="line">
            <a:avLst/>
          </a:prstGeom>
          <a:ln w="95250">
            <a:solidFill>
              <a:srgbClr val="9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9CEF3145-553F-E17D-7927-644CD307D0CE}"/>
              </a:ext>
            </a:extLst>
          </p:cNvPr>
          <p:cNvSpPr/>
          <p:nvPr userDrawn="1"/>
        </p:nvSpPr>
        <p:spPr>
          <a:xfrm flipV="1">
            <a:off x="5410200" y="407198"/>
            <a:ext cx="3733800" cy="144462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zh-CN" noProof="1">
              <a:solidFill>
                <a:srgbClr val="FFFFFF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13D2F56-DC52-31F8-05C4-A1E0A3F8FB83}"/>
              </a:ext>
            </a:extLst>
          </p:cNvPr>
          <p:cNvSpPr/>
          <p:nvPr userDrawn="1"/>
        </p:nvSpPr>
        <p:spPr>
          <a:xfrm>
            <a:off x="0" y="7142"/>
            <a:ext cx="9144000" cy="357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427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F239647-79CB-9B89-8316-9FC0FDF8F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1317-88E4-4CF0-A8F9-E714EBF2CC0A}" type="datetimeFigureOut">
              <a:rPr lang="zh-CN" altLang="en-US" smtClean="0"/>
              <a:t>2024/2/6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AAEA6A8-3F9D-6A8C-EBEC-89BE25796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4BF20D7-3923-740D-779F-59E32581C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383BD-FC80-43D7-A9CA-0FAD235E6BD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752ADC1B-0015-428B-8386-98E83D86D9AB}"/>
              </a:ext>
            </a:extLst>
          </p:cNvPr>
          <p:cNvCxnSpPr/>
          <p:nvPr userDrawn="1"/>
        </p:nvCxnSpPr>
        <p:spPr>
          <a:xfrm>
            <a:off x="0" y="400840"/>
            <a:ext cx="9144000" cy="0"/>
          </a:xfrm>
          <a:prstGeom prst="line">
            <a:avLst/>
          </a:prstGeom>
          <a:ln w="95250">
            <a:solidFill>
              <a:srgbClr val="9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66DC23D6-396E-1537-72E8-98DA9BC8D6C3}"/>
              </a:ext>
            </a:extLst>
          </p:cNvPr>
          <p:cNvSpPr/>
          <p:nvPr userDrawn="1"/>
        </p:nvSpPr>
        <p:spPr>
          <a:xfrm flipV="1">
            <a:off x="5410200" y="407198"/>
            <a:ext cx="3733800" cy="144462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zh-CN" noProof="1">
              <a:solidFill>
                <a:srgbClr val="FFFFFF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9644252-C3D9-C334-EB6C-B91D82C0B7B0}"/>
              </a:ext>
            </a:extLst>
          </p:cNvPr>
          <p:cNvSpPr/>
          <p:nvPr userDrawn="1"/>
        </p:nvSpPr>
        <p:spPr>
          <a:xfrm>
            <a:off x="0" y="7142"/>
            <a:ext cx="9144000" cy="357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175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3382E5-F79C-44F9-04F3-7D84F06F9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31A8D7-F2F2-8948-C250-79243BE1C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8236F6C-A3A8-D9A5-F9E8-DF8CE2B01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76AB2F3-31ED-6D88-0BB2-CCCFD0B52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1317-88E4-4CF0-A8F9-E714EBF2CC0A}" type="datetimeFigureOut">
              <a:rPr lang="zh-CN" altLang="en-US" smtClean="0"/>
              <a:t>2024/2/6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1DE4620-A387-761F-EE57-5738FF91E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B4A1768-8F59-76DF-B88C-D2BB5658E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383BD-FC80-43D7-A9CA-0FAD235E6BD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4BB926A6-890C-0E40-9559-407E95AC343C}"/>
              </a:ext>
            </a:extLst>
          </p:cNvPr>
          <p:cNvCxnSpPr/>
          <p:nvPr userDrawn="1"/>
        </p:nvCxnSpPr>
        <p:spPr>
          <a:xfrm>
            <a:off x="0" y="400840"/>
            <a:ext cx="9144000" cy="0"/>
          </a:xfrm>
          <a:prstGeom prst="line">
            <a:avLst/>
          </a:prstGeom>
          <a:ln w="95250">
            <a:solidFill>
              <a:srgbClr val="9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C6FF3BBA-67E9-5B16-9C8F-E9C4DDFB3906}"/>
              </a:ext>
            </a:extLst>
          </p:cNvPr>
          <p:cNvSpPr/>
          <p:nvPr userDrawn="1"/>
        </p:nvSpPr>
        <p:spPr>
          <a:xfrm flipV="1">
            <a:off x="5410200" y="407198"/>
            <a:ext cx="3733800" cy="144462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zh-CN" noProof="1">
              <a:solidFill>
                <a:srgbClr val="FFFFFF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12F3C72-EF32-317B-18F6-8A740D3F7916}"/>
              </a:ext>
            </a:extLst>
          </p:cNvPr>
          <p:cNvSpPr/>
          <p:nvPr userDrawn="1"/>
        </p:nvSpPr>
        <p:spPr>
          <a:xfrm>
            <a:off x="0" y="7142"/>
            <a:ext cx="9144000" cy="357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3241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35A6F7-D8D4-0749-CDF6-6C8776B02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61AEFE6-BC99-C9D4-1FC7-8116218626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DDC46E3-2028-7FCB-1287-52A8FC0F9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602FAD-82E0-A293-0908-755381127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1317-88E4-4CF0-A8F9-E714EBF2CC0A}" type="datetimeFigureOut">
              <a:rPr lang="zh-CN" altLang="en-US" smtClean="0"/>
              <a:t>2024/2/6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C077EA0-5C66-F134-0381-D8412401F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141001-3761-6402-CB28-6B1029778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383BD-FC80-43D7-A9CA-0FAD235E6BD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58B1A7F4-8CFA-8D2A-5538-C9B03692D2C5}"/>
              </a:ext>
            </a:extLst>
          </p:cNvPr>
          <p:cNvCxnSpPr/>
          <p:nvPr userDrawn="1"/>
        </p:nvCxnSpPr>
        <p:spPr>
          <a:xfrm>
            <a:off x="0" y="400840"/>
            <a:ext cx="9144000" cy="0"/>
          </a:xfrm>
          <a:prstGeom prst="line">
            <a:avLst/>
          </a:prstGeom>
          <a:ln w="95250">
            <a:solidFill>
              <a:srgbClr val="9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23F6ABD2-71CA-A68A-3F4A-569F950D7536}"/>
              </a:ext>
            </a:extLst>
          </p:cNvPr>
          <p:cNvSpPr/>
          <p:nvPr userDrawn="1"/>
        </p:nvSpPr>
        <p:spPr>
          <a:xfrm flipV="1">
            <a:off x="5410200" y="407198"/>
            <a:ext cx="3733800" cy="144462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zh-CN" noProof="1">
              <a:solidFill>
                <a:srgbClr val="FFFFFF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A62FF8B-E85B-90E8-5025-AD60308F8545}"/>
              </a:ext>
            </a:extLst>
          </p:cNvPr>
          <p:cNvSpPr/>
          <p:nvPr userDrawn="1"/>
        </p:nvSpPr>
        <p:spPr>
          <a:xfrm>
            <a:off x="0" y="7142"/>
            <a:ext cx="9144000" cy="357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005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512D616-7798-3831-289D-8BFDEC976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2919CE-80FD-9CD4-55E2-D354A42CB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F2ED22-A24F-5DB3-604E-1A9E810C29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A1317-88E4-4CF0-A8F9-E714EBF2CC0A}" type="datetimeFigureOut">
              <a:rPr lang="zh-CN" altLang="en-US" smtClean="0"/>
              <a:t>2024/2/6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B47F8F-01F0-E41B-A762-776433CB07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095B91-EA99-9D1B-D638-E7B55BBE3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383BD-FC80-43D7-A9CA-0FAD235E6B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21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441ABD63-9C50-B5B2-CD25-3CA536644C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4463" y="2060576"/>
            <a:ext cx="8964612" cy="14398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CN" sz="4800" b="1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Compiler Principle </a:t>
            </a:r>
            <a:endParaRPr lang="zh-CN" altLang="zh-CN" sz="4000" b="1" noProof="1">
              <a:solidFill>
                <a:schemeClr val="bg1"/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DA7CFB2-BAA8-62C5-9B35-D8790C03130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19850" y="4043364"/>
            <a:ext cx="7488237" cy="1546225"/>
          </a:xfrm>
        </p:spPr>
        <p:txBody>
          <a:bodyPr/>
          <a:lstStyle/>
          <a:p>
            <a:pPr marL="63500"/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Dongming LU</a:t>
            </a:r>
          </a:p>
          <a:p>
            <a:pPr marL="63500"/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Mar. 11th,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>
            <a:extLst>
              <a:ext uri="{FF2B5EF4-FFF2-40B4-BE49-F238E27FC236}">
                <a16:creationId xmlns:a16="http://schemas.microsoft.com/office/drawing/2014/main" id="{CBBDABC1-2C6E-CB06-F0A8-3CBE0113B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756" y="1924050"/>
            <a:ext cx="1397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 EOF</a:t>
            </a:r>
          </a:p>
        </p:txBody>
      </p:sp>
      <p:sp>
        <p:nvSpPr>
          <p:cNvPr id="12291" name="Text Box 7">
            <a:extLst>
              <a:ext uri="{FF2B5EF4-FFF2-40B4-BE49-F238E27FC236}">
                <a16:creationId xmlns:a16="http://schemas.microsoft.com/office/drawing/2014/main" id="{2FB9ED6B-576D-2FF9-E535-F6E92DF64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2506" y="1924050"/>
            <a:ext cx="12811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 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L ; S</a:t>
            </a:r>
          </a:p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 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S</a:t>
            </a:r>
          </a:p>
        </p:txBody>
      </p:sp>
      <p:sp>
        <p:nvSpPr>
          <p:cNvPr id="12292" name="Text Box 8">
            <a:extLst>
              <a:ext uri="{FF2B5EF4-FFF2-40B4-BE49-F238E27FC236}">
                <a16:creationId xmlns:a16="http://schemas.microsoft.com/office/drawing/2014/main" id="{BD35B7CE-8942-21A9-FE96-EF7A7011B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544" y="1462088"/>
            <a:ext cx="1643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Grammar:</a:t>
            </a:r>
          </a:p>
        </p:txBody>
      </p:sp>
      <p:sp>
        <p:nvSpPr>
          <p:cNvPr id="12293" name="Text Box 9">
            <a:extLst>
              <a:ext uri="{FF2B5EF4-FFF2-40B4-BE49-F238E27FC236}">
                <a16:creationId xmlns:a16="http://schemas.microsoft.com/office/drawing/2014/main" id="{2967C2CC-1FFE-6ED3-956F-0FF615CAB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256" y="1924050"/>
            <a:ext cx="18589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 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 L )</a:t>
            </a:r>
          </a:p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 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id = num</a:t>
            </a:r>
          </a:p>
        </p:txBody>
      </p:sp>
      <p:graphicFrame>
        <p:nvGraphicFramePr>
          <p:cNvPr id="103440" name="Group 16">
            <a:extLst>
              <a:ext uri="{FF2B5EF4-FFF2-40B4-BE49-F238E27FC236}">
                <a16:creationId xmlns:a16="http://schemas.microsoft.com/office/drawing/2014/main" id="{16031669-E2BA-32C3-6A41-4E08C6AC2C61}"/>
              </a:ext>
            </a:extLst>
          </p:cNvPr>
          <p:cNvGraphicFramePr>
            <a:graphicFrameLocks noGrp="1"/>
          </p:cNvGraphicFramePr>
          <p:nvPr/>
        </p:nvGraphicFramePr>
        <p:xfrm>
          <a:off x="6019800" y="1874838"/>
          <a:ext cx="2865438" cy="930276"/>
        </p:xfrm>
        <a:graphic>
          <a:graphicData uri="http://schemas.openxmlformats.org/drawingml/2006/table">
            <a:tbl>
              <a:tblPr/>
              <a:tblGrid>
                <a:gridCol w="715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5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5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311" name="Text Box 33">
            <a:extLst>
              <a:ext uri="{FF2B5EF4-FFF2-40B4-BE49-F238E27FC236}">
                <a16:creationId xmlns:a16="http://schemas.microsoft.com/office/drawing/2014/main" id="{6CD15BCA-E775-F096-84ED-A89CEA258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268413"/>
            <a:ext cx="2181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Parsing Table</a:t>
            </a:r>
          </a:p>
        </p:txBody>
      </p:sp>
      <p:sp>
        <p:nvSpPr>
          <p:cNvPr id="12312" name="AutoShape 35">
            <a:extLst>
              <a:ext uri="{FF2B5EF4-FFF2-40B4-BE49-F238E27FC236}">
                <a16:creationId xmlns:a16="http://schemas.microsoft.com/office/drawing/2014/main" id="{B8EA32F8-0A35-7114-E98C-09CE3327E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3616" y="2254250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12313" name="组合 21">
            <a:extLst>
              <a:ext uri="{FF2B5EF4-FFF2-40B4-BE49-F238E27FC236}">
                <a16:creationId xmlns:a16="http://schemas.microsoft.com/office/drawing/2014/main" id="{A577438B-0636-7052-0125-95AB77B8439B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3703638"/>
            <a:ext cx="8067675" cy="1600200"/>
            <a:chOff x="76200" y="3657600"/>
            <a:chExt cx="8067675" cy="1600200"/>
          </a:xfrm>
        </p:grpSpPr>
        <p:sp>
          <p:nvSpPr>
            <p:cNvPr id="12317" name="Text Box 2">
              <a:extLst>
                <a:ext uri="{FF2B5EF4-FFF2-40B4-BE49-F238E27FC236}">
                  <a16:creationId xmlns:a16="http://schemas.microsoft.com/office/drawing/2014/main" id="{45CFD9B2-111D-AAD9-96B4-1EEF85D920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4752975"/>
              <a:ext cx="32162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400">
                  <a:solidFill>
                    <a:srgbClr val="0000CC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State of parse so far:</a:t>
              </a:r>
            </a:p>
          </p:txBody>
        </p:sp>
        <p:sp>
          <p:nvSpPr>
            <p:cNvPr id="12318" name="Text Box 3">
              <a:extLst>
                <a:ext uri="{FF2B5EF4-FFF2-40B4-BE49-F238E27FC236}">
                  <a16:creationId xmlns:a16="http://schemas.microsoft.com/office/drawing/2014/main" id="{F70A91DC-AFB3-FF50-47D0-FB0781681F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4089400"/>
              <a:ext cx="34067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( id = num ; id = num ) EOF</a:t>
              </a:r>
            </a:p>
          </p:txBody>
        </p:sp>
        <p:sp>
          <p:nvSpPr>
            <p:cNvPr id="12319" name="Text Box 10">
              <a:extLst>
                <a:ext uri="{FF2B5EF4-FFF2-40B4-BE49-F238E27FC236}">
                  <a16:creationId xmlns:a16="http://schemas.microsoft.com/office/drawing/2014/main" id="{44822782-02F0-B1C0-FB4D-5682896316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3990975"/>
              <a:ext cx="25876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400">
                  <a:solidFill>
                    <a:srgbClr val="0000CC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Input from lexer:</a:t>
              </a:r>
            </a:p>
          </p:txBody>
        </p:sp>
        <p:sp>
          <p:nvSpPr>
            <p:cNvPr id="12320" name="Text Box 11">
              <a:extLst>
                <a:ext uri="{FF2B5EF4-FFF2-40B4-BE49-F238E27FC236}">
                  <a16:creationId xmlns:a16="http://schemas.microsoft.com/office/drawing/2014/main" id="{D06CC4BB-D2F7-D2D5-0AFB-409F40B066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2800" y="4727575"/>
              <a:ext cx="63976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400">
                  <a:solidFill>
                    <a:schemeClr val="hlink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( id</a:t>
              </a:r>
            </a:p>
          </p:txBody>
        </p:sp>
        <p:sp>
          <p:nvSpPr>
            <p:cNvPr id="12321" name="AutoShape 12">
              <a:extLst>
                <a:ext uri="{FF2B5EF4-FFF2-40B4-BE49-F238E27FC236}">
                  <a16:creationId xmlns:a16="http://schemas.microsoft.com/office/drawing/2014/main" id="{FE5C791D-F6BE-3462-E9A4-5F8EC33FEF6C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5272087" y="2881313"/>
              <a:ext cx="123825" cy="2438400"/>
            </a:xfrm>
            <a:prstGeom prst="rightBrace">
              <a:avLst>
                <a:gd name="adj1" fmla="val 164103"/>
                <a:gd name="adj2" fmla="val 50000"/>
              </a:avLst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2322" name="Text Box 13">
              <a:extLst>
                <a:ext uri="{FF2B5EF4-FFF2-40B4-BE49-F238E27FC236}">
                  <a16:creationId xmlns:a16="http://schemas.microsoft.com/office/drawing/2014/main" id="{FF2234E4-D0E7-9869-EE5D-11EA61E77C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5800" y="3657600"/>
              <a:ext cx="14668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000">
                  <a:solidFill>
                    <a:srgbClr val="0099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yet to read</a:t>
              </a:r>
            </a:p>
          </p:txBody>
        </p:sp>
        <p:sp>
          <p:nvSpPr>
            <p:cNvPr id="12323" name="AutoShape 14">
              <a:extLst>
                <a:ext uri="{FF2B5EF4-FFF2-40B4-BE49-F238E27FC236}">
                  <a16:creationId xmlns:a16="http://schemas.microsoft.com/office/drawing/2014/main" id="{D466B3F4-C9CC-AAE6-6B11-24477097B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1800" y="3962400"/>
              <a:ext cx="228600" cy="1295400"/>
            </a:xfrm>
            <a:prstGeom prst="rightBrace">
              <a:avLst>
                <a:gd name="adj1" fmla="val 47222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</a:pPr>
              <a:endPara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24" name="Text Box 36">
              <a:extLst>
                <a:ext uri="{FF2B5EF4-FFF2-40B4-BE49-F238E27FC236}">
                  <a16:creationId xmlns:a16="http://schemas.microsoft.com/office/drawing/2014/main" id="{D2E7DB6B-2338-ACBA-452A-32A8B265F0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0250" y="4230688"/>
              <a:ext cx="10636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400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SHIFT</a:t>
              </a:r>
            </a:p>
          </p:txBody>
        </p:sp>
      </p:grpSp>
      <p:sp>
        <p:nvSpPr>
          <p:cNvPr id="12314" name="AutoShape 33">
            <a:extLst>
              <a:ext uri="{FF2B5EF4-FFF2-40B4-BE49-F238E27FC236}">
                <a16:creationId xmlns:a16="http://schemas.microsoft.com/office/drawing/2014/main" id="{9AB103F1-0556-08AA-831C-19FC8CB05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971800"/>
            <a:ext cx="304800" cy="9144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2315" name="Line 35">
            <a:extLst>
              <a:ext uri="{FF2B5EF4-FFF2-40B4-BE49-F238E27FC236}">
                <a16:creationId xmlns:a16="http://schemas.microsoft.com/office/drawing/2014/main" id="{0BB77C3D-C40E-D43D-5424-1A52428A643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352800"/>
            <a:ext cx="9144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FADDB20-5595-4998-66B6-B44CCA43CF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2250" y="415926"/>
            <a:ext cx="8229600" cy="6477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800" b="1" u="sng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Example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>
            <a:extLst>
              <a:ext uri="{FF2B5EF4-FFF2-40B4-BE49-F238E27FC236}">
                <a16:creationId xmlns:a16="http://schemas.microsoft.com/office/drawing/2014/main" id="{9BDCC25E-3D16-926E-4FD2-F81F3A319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756" y="1924050"/>
            <a:ext cx="1397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 EOF</a:t>
            </a:r>
          </a:p>
        </p:txBody>
      </p:sp>
      <p:sp>
        <p:nvSpPr>
          <p:cNvPr id="13315" name="Text Box 7">
            <a:extLst>
              <a:ext uri="{FF2B5EF4-FFF2-40B4-BE49-F238E27FC236}">
                <a16:creationId xmlns:a16="http://schemas.microsoft.com/office/drawing/2014/main" id="{6A80ABF0-8431-11E8-166D-F0E6B9947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2506" y="1924050"/>
            <a:ext cx="12811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 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L ; S</a:t>
            </a:r>
          </a:p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 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S</a:t>
            </a:r>
          </a:p>
        </p:txBody>
      </p:sp>
      <p:sp>
        <p:nvSpPr>
          <p:cNvPr id="13316" name="Text Box 8">
            <a:extLst>
              <a:ext uri="{FF2B5EF4-FFF2-40B4-BE49-F238E27FC236}">
                <a16:creationId xmlns:a16="http://schemas.microsoft.com/office/drawing/2014/main" id="{D4880A06-6693-7B55-8B33-97106D794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54" y="1462088"/>
            <a:ext cx="1643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Grammar:</a:t>
            </a:r>
          </a:p>
        </p:txBody>
      </p:sp>
      <p:sp>
        <p:nvSpPr>
          <p:cNvPr id="13317" name="Text Box 9">
            <a:extLst>
              <a:ext uri="{FF2B5EF4-FFF2-40B4-BE49-F238E27FC236}">
                <a16:creationId xmlns:a16="http://schemas.microsoft.com/office/drawing/2014/main" id="{A2F0C71F-D908-B458-3519-AD82BBD6A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256" y="1924050"/>
            <a:ext cx="18589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 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 L )</a:t>
            </a:r>
          </a:p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 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id = num</a:t>
            </a:r>
          </a:p>
        </p:txBody>
      </p:sp>
      <p:graphicFrame>
        <p:nvGraphicFramePr>
          <p:cNvPr id="103440" name="Group 16">
            <a:extLst>
              <a:ext uri="{FF2B5EF4-FFF2-40B4-BE49-F238E27FC236}">
                <a16:creationId xmlns:a16="http://schemas.microsoft.com/office/drawing/2014/main" id="{1D8949E5-D3DB-C326-E90B-034BD0A9B463}"/>
              </a:ext>
            </a:extLst>
          </p:cNvPr>
          <p:cNvGraphicFramePr>
            <a:graphicFrameLocks noGrp="1"/>
          </p:cNvGraphicFramePr>
          <p:nvPr/>
        </p:nvGraphicFramePr>
        <p:xfrm>
          <a:off x="6019800" y="1874838"/>
          <a:ext cx="2865438" cy="930276"/>
        </p:xfrm>
        <a:graphic>
          <a:graphicData uri="http://schemas.openxmlformats.org/drawingml/2006/table">
            <a:tbl>
              <a:tblPr/>
              <a:tblGrid>
                <a:gridCol w="715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5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5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335" name="Text Box 33">
            <a:extLst>
              <a:ext uri="{FF2B5EF4-FFF2-40B4-BE49-F238E27FC236}">
                <a16:creationId xmlns:a16="http://schemas.microsoft.com/office/drawing/2014/main" id="{0DC265B9-4791-6331-D322-9E2B95B77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268413"/>
            <a:ext cx="2181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Parsing Table</a:t>
            </a:r>
          </a:p>
        </p:txBody>
      </p:sp>
      <p:sp>
        <p:nvSpPr>
          <p:cNvPr id="13336" name="AutoShape 35">
            <a:extLst>
              <a:ext uri="{FF2B5EF4-FFF2-40B4-BE49-F238E27FC236}">
                <a16:creationId xmlns:a16="http://schemas.microsoft.com/office/drawing/2014/main" id="{BF1579D9-F0CD-A9C5-F84B-8A6D89D87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730" y="2254250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13337" name="组合 26">
            <a:extLst>
              <a:ext uri="{FF2B5EF4-FFF2-40B4-BE49-F238E27FC236}">
                <a16:creationId xmlns:a16="http://schemas.microsoft.com/office/drawing/2014/main" id="{FD1425B3-4E0C-EC00-3D16-14C31A9925E0}"/>
              </a:ext>
            </a:extLst>
          </p:cNvPr>
          <p:cNvGrpSpPr>
            <a:grpSpLocks/>
          </p:cNvGrpSpPr>
          <p:nvPr/>
        </p:nvGrpSpPr>
        <p:grpSpPr bwMode="auto">
          <a:xfrm>
            <a:off x="0" y="2932113"/>
            <a:ext cx="9144000" cy="2212975"/>
            <a:chOff x="0" y="2971800"/>
            <a:chExt cx="9144000" cy="2212975"/>
          </a:xfrm>
        </p:grpSpPr>
        <p:sp>
          <p:nvSpPr>
            <p:cNvPr id="13339" name="Text Box 2">
              <a:extLst>
                <a:ext uri="{FF2B5EF4-FFF2-40B4-BE49-F238E27FC236}">
                  <a16:creationId xmlns:a16="http://schemas.microsoft.com/office/drawing/2014/main" id="{87EF1A0E-3D74-AF1F-C33B-D80886BC12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4724400"/>
              <a:ext cx="32162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400">
                  <a:solidFill>
                    <a:srgbClr val="0000CC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State of parse so far:</a:t>
              </a:r>
            </a:p>
          </p:txBody>
        </p:sp>
        <p:sp>
          <p:nvSpPr>
            <p:cNvPr id="13340" name="Text Box 3">
              <a:extLst>
                <a:ext uri="{FF2B5EF4-FFF2-40B4-BE49-F238E27FC236}">
                  <a16:creationId xmlns:a16="http://schemas.microsoft.com/office/drawing/2014/main" id="{DC4DBBFB-D2E4-F0F8-63AA-47B6A14B16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600" y="4114800"/>
              <a:ext cx="34067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( id = num ; id = num ) EOF</a:t>
              </a:r>
            </a:p>
          </p:txBody>
        </p:sp>
        <p:sp>
          <p:nvSpPr>
            <p:cNvPr id="13341" name="Text Box 10">
              <a:extLst>
                <a:ext uri="{FF2B5EF4-FFF2-40B4-BE49-F238E27FC236}">
                  <a16:creationId xmlns:a16="http://schemas.microsoft.com/office/drawing/2014/main" id="{771C6A0C-F9D0-5F9D-633F-D5BA00436B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" y="4038600"/>
              <a:ext cx="25876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400">
                  <a:solidFill>
                    <a:srgbClr val="0000CC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Input from lexer:</a:t>
              </a:r>
            </a:p>
          </p:txBody>
        </p:sp>
        <p:sp>
          <p:nvSpPr>
            <p:cNvPr id="13342" name="Text Box 11">
              <a:extLst>
                <a:ext uri="{FF2B5EF4-FFF2-40B4-BE49-F238E27FC236}">
                  <a16:creationId xmlns:a16="http://schemas.microsoft.com/office/drawing/2014/main" id="{79BF33BF-F32F-E6C6-6BFF-C23FEF83EF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1400" y="4727575"/>
              <a:ext cx="965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400">
                  <a:solidFill>
                    <a:schemeClr val="hlink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( id =</a:t>
              </a:r>
              <a:r>
                <a:rPr lang="en-US" altLang="zh-CN" sz="1800" b="0">
                  <a:solidFill>
                    <a:schemeClr val="hlink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</a:p>
          </p:txBody>
        </p:sp>
        <p:sp>
          <p:nvSpPr>
            <p:cNvPr id="13343" name="AutoShape 12">
              <a:extLst>
                <a:ext uri="{FF2B5EF4-FFF2-40B4-BE49-F238E27FC236}">
                  <a16:creationId xmlns:a16="http://schemas.microsoft.com/office/drawing/2014/main" id="{202EB8C3-4E2A-B778-E091-B616C1E3AF2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5181600" y="3124200"/>
              <a:ext cx="152400" cy="1981200"/>
            </a:xfrm>
            <a:prstGeom prst="rightBrace">
              <a:avLst>
                <a:gd name="adj1" fmla="val 108333"/>
                <a:gd name="adj2" fmla="val 50000"/>
              </a:avLst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3344" name="Text Box 13">
              <a:extLst>
                <a:ext uri="{FF2B5EF4-FFF2-40B4-BE49-F238E27FC236}">
                  <a16:creationId xmlns:a16="http://schemas.microsoft.com/office/drawing/2014/main" id="{A504BF3E-A1BA-E26E-5AA6-977D38CFBB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5800" y="3657600"/>
              <a:ext cx="14668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000">
                  <a:solidFill>
                    <a:srgbClr val="0099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yet to read</a:t>
              </a:r>
            </a:p>
          </p:txBody>
        </p:sp>
        <p:sp>
          <p:nvSpPr>
            <p:cNvPr id="13345" name="AutoShape 14">
              <a:extLst>
                <a:ext uri="{FF2B5EF4-FFF2-40B4-BE49-F238E27FC236}">
                  <a16:creationId xmlns:a16="http://schemas.microsoft.com/office/drawing/2014/main" id="{B264089D-7881-C837-0238-D03993EB7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5600" y="3886200"/>
              <a:ext cx="228600" cy="1295400"/>
            </a:xfrm>
            <a:prstGeom prst="rightBrace">
              <a:avLst>
                <a:gd name="adj1" fmla="val 47222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3346" name="AutoShape 33">
              <a:extLst>
                <a:ext uri="{FF2B5EF4-FFF2-40B4-BE49-F238E27FC236}">
                  <a16:creationId xmlns:a16="http://schemas.microsoft.com/office/drawing/2014/main" id="{E41058AB-4CC7-365A-B279-ED83ABC06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0" y="2971800"/>
              <a:ext cx="304800" cy="9144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3347" name="Line 35">
              <a:extLst>
                <a:ext uri="{FF2B5EF4-FFF2-40B4-BE49-F238E27FC236}">
                  <a16:creationId xmlns:a16="http://schemas.microsoft.com/office/drawing/2014/main" id="{8D0EB4D3-1823-0D9B-1C13-C95768A517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52800"/>
              <a:ext cx="914400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8" name="Text Box 36">
              <a:extLst>
                <a:ext uri="{FF2B5EF4-FFF2-40B4-BE49-F238E27FC236}">
                  <a16:creationId xmlns:a16="http://schemas.microsoft.com/office/drawing/2014/main" id="{875B7EF0-E3CD-50E1-AD5F-281AE8AD00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0250" y="4230688"/>
              <a:ext cx="10636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400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SHIFT</a:t>
              </a:r>
            </a:p>
          </p:txBody>
        </p:sp>
      </p:grpSp>
      <p:sp>
        <p:nvSpPr>
          <p:cNvPr id="4" name="Rectangle 5">
            <a:extLst>
              <a:ext uri="{FF2B5EF4-FFF2-40B4-BE49-F238E27FC236}">
                <a16:creationId xmlns:a16="http://schemas.microsoft.com/office/drawing/2014/main" id="{39B655D2-2F1E-27F3-A161-7A45C25653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2250" y="415926"/>
            <a:ext cx="8229600" cy="6477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800" b="1" u="sng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Example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>
            <a:extLst>
              <a:ext uri="{FF2B5EF4-FFF2-40B4-BE49-F238E27FC236}">
                <a16:creationId xmlns:a16="http://schemas.microsoft.com/office/drawing/2014/main" id="{87FC1C33-8879-5A48-F993-3BF61E9D8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27" y="1924050"/>
            <a:ext cx="1397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 EOF</a:t>
            </a:r>
          </a:p>
        </p:txBody>
      </p:sp>
      <p:sp>
        <p:nvSpPr>
          <p:cNvPr id="14339" name="Text Box 7">
            <a:extLst>
              <a:ext uri="{FF2B5EF4-FFF2-40B4-BE49-F238E27FC236}">
                <a16:creationId xmlns:a16="http://schemas.microsoft.com/office/drawing/2014/main" id="{00CCF762-9EAE-139E-B645-BE3042F8B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977" y="1924050"/>
            <a:ext cx="12811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 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L ; S</a:t>
            </a:r>
          </a:p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 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S</a:t>
            </a:r>
          </a:p>
        </p:txBody>
      </p:sp>
      <p:sp>
        <p:nvSpPr>
          <p:cNvPr id="14340" name="Text Box 8">
            <a:extLst>
              <a:ext uri="{FF2B5EF4-FFF2-40B4-BE49-F238E27FC236}">
                <a16:creationId xmlns:a16="http://schemas.microsoft.com/office/drawing/2014/main" id="{BD4283F8-35F2-C9DA-FABB-235655539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703" y="1462088"/>
            <a:ext cx="1643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Grammar:</a:t>
            </a:r>
          </a:p>
        </p:txBody>
      </p:sp>
      <p:sp>
        <p:nvSpPr>
          <p:cNvPr id="14341" name="Text Box 9">
            <a:extLst>
              <a:ext uri="{FF2B5EF4-FFF2-40B4-BE49-F238E27FC236}">
                <a16:creationId xmlns:a16="http://schemas.microsoft.com/office/drawing/2014/main" id="{93A2D34D-6870-BDED-13CB-F636B775F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727" y="1924050"/>
            <a:ext cx="18589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 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 L )</a:t>
            </a:r>
          </a:p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 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id = num</a:t>
            </a:r>
          </a:p>
        </p:txBody>
      </p:sp>
      <p:graphicFrame>
        <p:nvGraphicFramePr>
          <p:cNvPr id="103440" name="Group 16">
            <a:extLst>
              <a:ext uri="{FF2B5EF4-FFF2-40B4-BE49-F238E27FC236}">
                <a16:creationId xmlns:a16="http://schemas.microsoft.com/office/drawing/2014/main" id="{FA7DAE33-E8EC-F720-A142-2CF50C4F5E6C}"/>
              </a:ext>
            </a:extLst>
          </p:cNvPr>
          <p:cNvGraphicFramePr>
            <a:graphicFrameLocks noGrp="1"/>
          </p:cNvGraphicFramePr>
          <p:nvPr/>
        </p:nvGraphicFramePr>
        <p:xfrm>
          <a:off x="6019800" y="1874838"/>
          <a:ext cx="2865438" cy="930276"/>
        </p:xfrm>
        <a:graphic>
          <a:graphicData uri="http://schemas.openxmlformats.org/drawingml/2006/table">
            <a:tbl>
              <a:tblPr/>
              <a:tblGrid>
                <a:gridCol w="715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5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5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359" name="Text Box 33">
            <a:extLst>
              <a:ext uri="{FF2B5EF4-FFF2-40B4-BE49-F238E27FC236}">
                <a16:creationId xmlns:a16="http://schemas.microsoft.com/office/drawing/2014/main" id="{3CC5AD3F-C0BA-7004-F04C-E5F72BDEE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268413"/>
            <a:ext cx="2181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Parsing Table</a:t>
            </a:r>
          </a:p>
        </p:txBody>
      </p:sp>
      <p:sp>
        <p:nvSpPr>
          <p:cNvPr id="14360" name="AutoShape 35">
            <a:extLst>
              <a:ext uri="{FF2B5EF4-FFF2-40B4-BE49-F238E27FC236}">
                <a16:creationId xmlns:a16="http://schemas.microsoft.com/office/drawing/2014/main" id="{F8887FB5-E9DE-A66D-8F90-0FAAF37CB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0202" y="2254250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14361" name="组合 21">
            <a:extLst>
              <a:ext uri="{FF2B5EF4-FFF2-40B4-BE49-F238E27FC236}">
                <a16:creationId xmlns:a16="http://schemas.microsoft.com/office/drawing/2014/main" id="{4DC32D3E-4365-C0C1-373D-31867D282DC2}"/>
              </a:ext>
            </a:extLst>
          </p:cNvPr>
          <p:cNvGrpSpPr>
            <a:grpSpLocks/>
          </p:cNvGrpSpPr>
          <p:nvPr/>
        </p:nvGrpSpPr>
        <p:grpSpPr bwMode="auto">
          <a:xfrm>
            <a:off x="58738" y="3103563"/>
            <a:ext cx="9144000" cy="2289175"/>
            <a:chOff x="0" y="2971800"/>
            <a:chExt cx="9144000" cy="2289175"/>
          </a:xfrm>
        </p:grpSpPr>
        <p:sp>
          <p:nvSpPr>
            <p:cNvPr id="14363" name="Text Box 2">
              <a:extLst>
                <a:ext uri="{FF2B5EF4-FFF2-40B4-BE49-F238E27FC236}">
                  <a16:creationId xmlns:a16="http://schemas.microsoft.com/office/drawing/2014/main" id="{F6336EC5-61BD-F86C-D91A-E2142C3921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800600"/>
              <a:ext cx="32162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400">
                  <a:solidFill>
                    <a:srgbClr val="0000CC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State of parse so far:</a:t>
              </a:r>
            </a:p>
          </p:txBody>
        </p:sp>
        <p:sp>
          <p:nvSpPr>
            <p:cNvPr id="14364" name="Text Box 3">
              <a:extLst>
                <a:ext uri="{FF2B5EF4-FFF2-40B4-BE49-F238E27FC236}">
                  <a16:creationId xmlns:a16="http://schemas.microsoft.com/office/drawing/2014/main" id="{1E9826B8-474C-014E-161B-98B67FD65A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600" y="4089400"/>
              <a:ext cx="34067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( id = num ; id = num ) EOF</a:t>
              </a:r>
            </a:p>
          </p:txBody>
        </p:sp>
        <p:sp>
          <p:nvSpPr>
            <p:cNvPr id="14365" name="Text Box 10">
              <a:extLst>
                <a:ext uri="{FF2B5EF4-FFF2-40B4-BE49-F238E27FC236}">
                  <a16:creationId xmlns:a16="http://schemas.microsoft.com/office/drawing/2014/main" id="{3F7D77FB-41E2-858F-322F-E49068DEAF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038600"/>
              <a:ext cx="25876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400">
                  <a:solidFill>
                    <a:srgbClr val="0000CC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Input from lexer:</a:t>
              </a:r>
            </a:p>
          </p:txBody>
        </p:sp>
        <p:sp>
          <p:nvSpPr>
            <p:cNvPr id="14366" name="Text Box 11">
              <a:extLst>
                <a:ext uri="{FF2B5EF4-FFF2-40B4-BE49-F238E27FC236}">
                  <a16:creationId xmlns:a16="http://schemas.microsoft.com/office/drawing/2014/main" id="{0B84227E-2B88-5582-A1BC-0D27D2FF9F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2800" y="4803775"/>
              <a:ext cx="17129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400">
                  <a:solidFill>
                    <a:schemeClr val="hlink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( id = num </a:t>
              </a:r>
            </a:p>
          </p:txBody>
        </p:sp>
        <p:sp>
          <p:nvSpPr>
            <p:cNvPr id="14367" name="AutoShape 12">
              <a:extLst>
                <a:ext uri="{FF2B5EF4-FFF2-40B4-BE49-F238E27FC236}">
                  <a16:creationId xmlns:a16="http://schemas.microsoft.com/office/drawing/2014/main" id="{6CBDB885-D5A7-4E42-B151-FB840B385151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5538787" y="3148013"/>
              <a:ext cx="123825" cy="1752600"/>
            </a:xfrm>
            <a:prstGeom prst="rightBrace">
              <a:avLst>
                <a:gd name="adj1" fmla="val 117949"/>
                <a:gd name="adj2" fmla="val 50000"/>
              </a:avLst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4368" name="Text Box 13">
              <a:extLst>
                <a:ext uri="{FF2B5EF4-FFF2-40B4-BE49-F238E27FC236}">
                  <a16:creationId xmlns:a16="http://schemas.microsoft.com/office/drawing/2014/main" id="{090B4EC2-32B2-AAB4-323F-0BC8EB0F25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3505200"/>
              <a:ext cx="14668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000">
                  <a:solidFill>
                    <a:srgbClr val="0099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yet to read</a:t>
              </a:r>
            </a:p>
          </p:txBody>
        </p:sp>
        <p:sp>
          <p:nvSpPr>
            <p:cNvPr id="14369" name="AutoShape 14">
              <a:extLst>
                <a:ext uri="{FF2B5EF4-FFF2-40B4-BE49-F238E27FC236}">
                  <a16:creationId xmlns:a16="http://schemas.microsoft.com/office/drawing/2014/main" id="{E0A45A07-073E-DDC1-1C37-FEAB46379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0" y="3886200"/>
              <a:ext cx="228600" cy="1295400"/>
            </a:xfrm>
            <a:prstGeom prst="rightBrace">
              <a:avLst>
                <a:gd name="adj1" fmla="val 47222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4370" name="AutoShape 33">
              <a:extLst>
                <a:ext uri="{FF2B5EF4-FFF2-40B4-BE49-F238E27FC236}">
                  <a16:creationId xmlns:a16="http://schemas.microsoft.com/office/drawing/2014/main" id="{B0ED6A1F-A4A2-3FAC-2A46-57B30E079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0" y="2971800"/>
              <a:ext cx="304800" cy="9144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4371" name="Line 35">
              <a:extLst>
                <a:ext uri="{FF2B5EF4-FFF2-40B4-BE49-F238E27FC236}">
                  <a16:creationId xmlns:a16="http://schemas.microsoft.com/office/drawing/2014/main" id="{ECBB1370-1285-C7A7-5069-9E31939D17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52800"/>
              <a:ext cx="914400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2" name="Text Box 36">
              <a:extLst>
                <a:ext uri="{FF2B5EF4-FFF2-40B4-BE49-F238E27FC236}">
                  <a16:creationId xmlns:a16="http://schemas.microsoft.com/office/drawing/2014/main" id="{19F90065-9C1E-8EF0-5B13-EA7B2E8D67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0250" y="4230688"/>
              <a:ext cx="10636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400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SHIFT</a:t>
              </a:r>
            </a:p>
          </p:txBody>
        </p:sp>
      </p:grpSp>
      <p:sp>
        <p:nvSpPr>
          <p:cNvPr id="4" name="Rectangle 5">
            <a:extLst>
              <a:ext uri="{FF2B5EF4-FFF2-40B4-BE49-F238E27FC236}">
                <a16:creationId xmlns:a16="http://schemas.microsoft.com/office/drawing/2014/main" id="{FCEA35CF-485A-FE36-728A-7B2DDF3655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2250" y="415926"/>
            <a:ext cx="8229600" cy="6477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800" b="1" u="sng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Example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>
            <a:extLst>
              <a:ext uri="{FF2B5EF4-FFF2-40B4-BE49-F238E27FC236}">
                <a16:creationId xmlns:a16="http://schemas.microsoft.com/office/drawing/2014/main" id="{360ABA9C-E72B-9FFB-0719-A076BBDAF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281" y="1924050"/>
            <a:ext cx="1397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 EOF</a:t>
            </a:r>
          </a:p>
        </p:txBody>
      </p:sp>
      <p:sp>
        <p:nvSpPr>
          <p:cNvPr id="15363" name="Text Box 7">
            <a:extLst>
              <a:ext uri="{FF2B5EF4-FFF2-40B4-BE49-F238E27FC236}">
                <a16:creationId xmlns:a16="http://schemas.microsoft.com/office/drawing/2014/main" id="{B4312C3A-262B-1E06-B2DC-326EDEF10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3031" y="1924050"/>
            <a:ext cx="12811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 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L ; S</a:t>
            </a:r>
          </a:p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 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S</a:t>
            </a:r>
          </a:p>
        </p:txBody>
      </p:sp>
      <p:sp>
        <p:nvSpPr>
          <p:cNvPr id="15364" name="Text Box 8">
            <a:extLst>
              <a:ext uri="{FF2B5EF4-FFF2-40B4-BE49-F238E27FC236}">
                <a16:creationId xmlns:a16="http://schemas.microsoft.com/office/drawing/2014/main" id="{7837BB10-0146-338A-EF73-78BB97224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41" y="1462088"/>
            <a:ext cx="1643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Grammar:</a:t>
            </a:r>
          </a:p>
        </p:txBody>
      </p:sp>
      <p:sp>
        <p:nvSpPr>
          <p:cNvPr id="15365" name="Text Box 9">
            <a:extLst>
              <a:ext uri="{FF2B5EF4-FFF2-40B4-BE49-F238E27FC236}">
                <a16:creationId xmlns:a16="http://schemas.microsoft.com/office/drawing/2014/main" id="{BF02940D-4496-996E-0DC3-E9F450A07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4781" y="1924050"/>
            <a:ext cx="18589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 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 L )</a:t>
            </a:r>
          </a:p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 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id = num</a:t>
            </a:r>
          </a:p>
        </p:txBody>
      </p:sp>
      <p:graphicFrame>
        <p:nvGraphicFramePr>
          <p:cNvPr id="103440" name="Group 16">
            <a:extLst>
              <a:ext uri="{FF2B5EF4-FFF2-40B4-BE49-F238E27FC236}">
                <a16:creationId xmlns:a16="http://schemas.microsoft.com/office/drawing/2014/main" id="{42CA0158-15AE-8F86-C1FE-3614935BCC0F}"/>
              </a:ext>
            </a:extLst>
          </p:cNvPr>
          <p:cNvGraphicFramePr>
            <a:graphicFrameLocks noGrp="1"/>
          </p:cNvGraphicFramePr>
          <p:nvPr/>
        </p:nvGraphicFramePr>
        <p:xfrm>
          <a:off x="6019800" y="1874838"/>
          <a:ext cx="2865438" cy="930276"/>
        </p:xfrm>
        <a:graphic>
          <a:graphicData uri="http://schemas.openxmlformats.org/drawingml/2006/table">
            <a:tbl>
              <a:tblPr/>
              <a:tblGrid>
                <a:gridCol w="715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5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5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383" name="Text Box 33">
            <a:extLst>
              <a:ext uri="{FF2B5EF4-FFF2-40B4-BE49-F238E27FC236}">
                <a16:creationId xmlns:a16="http://schemas.microsoft.com/office/drawing/2014/main" id="{07B66278-7D04-9A3C-CE78-5060188F2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268413"/>
            <a:ext cx="2181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Parsing Table</a:t>
            </a:r>
          </a:p>
        </p:txBody>
      </p:sp>
      <p:sp>
        <p:nvSpPr>
          <p:cNvPr id="15384" name="AutoShape 35">
            <a:extLst>
              <a:ext uri="{FF2B5EF4-FFF2-40B4-BE49-F238E27FC236}">
                <a16:creationId xmlns:a16="http://schemas.microsoft.com/office/drawing/2014/main" id="{CB214096-43D9-2B23-20B5-5ED64ECE0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3618" y="2254250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15385" name="组合 44">
            <a:extLst>
              <a:ext uri="{FF2B5EF4-FFF2-40B4-BE49-F238E27FC236}">
                <a16:creationId xmlns:a16="http://schemas.microsoft.com/office/drawing/2014/main" id="{F10F2D39-6413-5561-168F-7DAE7A5A3767}"/>
              </a:ext>
            </a:extLst>
          </p:cNvPr>
          <p:cNvGrpSpPr>
            <a:grpSpLocks/>
          </p:cNvGrpSpPr>
          <p:nvPr/>
        </p:nvGrpSpPr>
        <p:grpSpPr bwMode="auto">
          <a:xfrm>
            <a:off x="-9318" y="2952750"/>
            <a:ext cx="9169392" cy="2459038"/>
            <a:chOff x="46046" y="2971800"/>
            <a:chExt cx="9169725" cy="2459217"/>
          </a:xfrm>
        </p:grpSpPr>
        <p:sp>
          <p:nvSpPr>
            <p:cNvPr id="15387" name="Text Box 2">
              <a:extLst>
                <a:ext uri="{FF2B5EF4-FFF2-40B4-BE49-F238E27FC236}">
                  <a16:creationId xmlns:a16="http://schemas.microsoft.com/office/drawing/2014/main" id="{EB3662B0-4F1C-7348-2AC2-F6975D8FD6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800600"/>
              <a:ext cx="32162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400" dirty="0">
                  <a:solidFill>
                    <a:srgbClr val="0000CC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State of parse so far:</a:t>
              </a:r>
            </a:p>
          </p:txBody>
        </p:sp>
        <p:sp>
          <p:nvSpPr>
            <p:cNvPr id="15388" name="Text Box 3">
              <a:extLst>
                <a:ext uri="{FF2B5EF4-FFF2-40B4-BE49-F238E27FC236}">
                  <a16:creationId xmlns:a16="http://schemas.microsoft.com/office/drawing/2014/main" id="{9E97F3F4-F018-37BF-9A51-8A075EC352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4191000"/>
              <a:ext cx="34067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( id = num ; id = num ) EOF</a:t>
              </a:r>
            </a:p>
          </p:txBody>
        </p:sp>
        <p:sp>
          <p:nvSpPr>
            <p:cNvPr id="15389" name="Text Box 10">
              <a:extLst>
                <a:ext uri="{FF2B5EF4-FFF2-40B4-BE49-F238E27FC236}">
                  <a16:creationId xmlns:a16="http://schemas.microsoft.com/office/drawing/2014/main" id="{DEC14686-6772-9BC7-E374-BB4A875804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" y="4114800"/>
              <a:ext cx="25876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400">
                  <a:solidFill>
                    <a:srgbClr val="0000CC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Input from lexer:</a:t>
              </a:r>
            </a:p>
          </p:txBody>
        </p:sp>
        <p:sp>
          <p:nvSpPr>
            <p:cNvPr id="15390" name="Text Box 11">
              <a:extLst>
                <a:ext uri="{FF2B5EF4-FFF2-40B4-BE49-F238E27FC236}">
                  <a16:creationId xmlns:a16="http://schemas.microsoft.com/office/drawing/2014/main" id="{4960CC90-013B-3307-24D9-C43717EDA9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6200" y="4775200"/>
              <a:ext cx="5635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000">
                  <a:solidFill>
                    <a:schemeClr val="hlink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( L </a:t>
              </a:r>
            </a:p>
          </p:txBody>
        </p:sp>
        <p:sp>
          <p:nvSpPr>
            <p:cNvPr id="15391" name="AutoShape 12">
              <a:extLst>
                <a:ext uri="{FF2B5EF4-FFF2-40B4-BE49-F238E27FC236}">
                  <a16:creationId xmlns:a16="http://schemas.microsoft.com/office/drawing/2014/main" id="{4C39BB6E-3A3C-EC31-11C4-934E178A4B31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5767387" y="3300413"/>
              <a:ext cx="123825" cy="1752600"/>
            </a:xfrm>
            <a:prstGeom prst="rightBrace">
              <a:avLst>
                <a:gd name="adj1" fmla="val 117949"/>
                <a:gd name="adj2" fmla="val 50000"/>
              </a:avLst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5392" name="Text Box 13">
              <a:extLst>
                <a:ext uri="{FF2B5EF4-FFF2-40B4-BE49-F238E27FC236}">
                  <a16:creationId xmlns:a16="http://schemas.microsoft.com/office/drawing/2014/main" id="{B98AAB11-F86E-F650-A0CF-5401C9076D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3581400"/>
              <a:ext cx="14668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000">
                  <a:solidFill>
                    <a:srgbClr val="0099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yet to read</a:t>
              </a:r>
            </a:p>
          </p:txBody>
        </p:sp>
        <p:sp>
          <p:nvSpPr>
            <p:cNvPr id="15393" name="AutoShape 14">
              <a:extLst>
                <a:ext uri="{FF2B5EF4-FFF2-40B4-BE49-F238E27FC236}">
                  <a16:creationId xmlns:a16="http://schemas.microsoft.com/office/drawing/2014/main" id="{B21F91E0-D2D1-34C8-BD27-F1C14D729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0" y="3962400"/>
              <a:ext cx="228600" cy="1295400"/>
            </a:xfrm>
            <a:prstGeom prst="rightBrace">
              <a:avLst>
                <a:gd name="adj1" fmla="val 47222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5394" name="AutoShape 33">
              <a:extLst>
                <a:ext uri="{FF2B5EF4-FFF2-40B4-BE49-F238E27FC236}">
                  <a16:creationId xmlns:a16="http://schemas.microsoft.com/office/drawing/2014/main" id="{B1FBC1A6-026E-C12E-FF77-DB6442E584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0" y="2971800"/>
              <a:ext cx="304800" cy="9144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5395" name="Line 35">
              <a:extLst>
                <a:ext uri="{FF2B5EF4-FFF2-40B4-BE49-F238E27FC236}">
                  <a16:creationId xmlns:a16="http://schemas.microsoft.com/office/drawing/2014/main" id="{28693BB0-8BA2-0AC6-4B18-B431275F15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46" y="3352800"/>
              <a:ext cx="914400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6" name="Text Box 36">
              <a:extLst>
                <a:ext uri="{FF2B5EF4-FFF2-40B4-BE49-F238E27FC236}">
                  <a16:creationId xmlns:a16="http://schemas.microsoft.com/office/drawing/2014/main" id="{D3D83115-BE94-2B85-D33D-90076FC744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0250" y="4230688"/>
              <a:ext cx="2135521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400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REDUCE</a:t>
              </a:r>
            </a:p>
            <a:p>
              <a:pPr>
                <a:lnSpc>
                  <a:spcPct val="100000"/>
                </a:lnSpc>
              </a:pPr>
              <a:r>
                <a:rPr lang="en-US" altLang="zh-CN" sz="2400" dirty="0">
                  <a:solidFill>
                    <a:srgbClr val="0000CC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S </a:t>
              </a:r>
              <a:r>
                <a:rPr lang="en-US" altLang="zh-CN" sz="240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</a:t>
              </a:r>
              <a:r>
                <a:rPr lang="en-US" altLang="zh-CN" sz="2400" dirty="0">
                  <a:solidFill>
                    <a:srgbClr val="0000CC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id = num</a:t>
              </a:r>
              <a:endParaRPr lang="en-US" altLang="zh-CN" sz="2400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>
                <a:lnSpc>
                  <a:spcPct val="100000"/>
                </a:lnSpc>
              </a:pPr>
              <a:r>
                <a:rPr lang="en-US" altLang="zh-CN" sz="2400" dirty="0">
                  <a:solidFill>
                    <a:schemeClr val="hlink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L </a:t>
              </a:r>
              <a:r>
                <a:rPr lang="en-US" altLang="zh-CN" sz="240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</a:t>
              </a:r>
              <a:r>
                <a:rPr lang="en-US" altLang="zh-CN" sz="2400" dirty="0">
                  <a:solidFill>
                    <a:schemeClr val="hlink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S</a:t>
              </a:r>
            </a:p>
          </p:txBody>
        </p:sp>
      </p:grpSp>
      <p:sp>
        <p:nvSpPr>
          <p:cNvPr id="4" name="Rectangle 5">
            <a:extLst>
              <a:ext uri="{FF2B5EF4-FFF2-40B4-BE49-F238E27FC236}">
                <a16:creationId xmlns:a16="http://schemas.microsoft.com/office/drawing/2014/main" id="{856C5E1E-CFD1-81FE-D10F-C3E5CD5868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2250" y="415926"/>
            <a:ext cx="8229600" cy="6477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800" b="1" u="sng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Example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>
            <a:extLst>
              <a:ext uri="{FF2B5EF4-FFF2-40B4-BE49-F238E27FC236}">
                <a16:creationId xmlns:a16="http://schemas.microsoft.com/office/drawing/2014/main" id="{B3655B84-DB88-0F5C-80C7-85B684A0B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26" y="1924050"/>
            <a:ext cx="1397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 EOF</a:t>
            </a:r>
          </a:p>
        </p:txBody>
      </p:sp>
      <p:sp>
        <p:nvSpPr>
          <p:cNvPr id="16387" name="Text Box 7">
            <a:extLst>
              <a:ext uri="{FF2B5EF4-FFF2-40B4-BE49-F238E27FC236}">
                <a16:creationId xmlns:a16="http://schemas.microsoft.com/office/drawing/2014/main" id="{09F7DF95-43F6-1F8B-A1B3-FF07EF763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876" y="1924050"/>
            <a:ext cx="12811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 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L ; S</a:t>
            </a:r>
          </a:p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 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S</a:t>
            </a:r>
          </a:p>
        </p:txBody>
      </p:sp>
      <p:sp>
        <p:nvSpPr>
          <p:cNvPr id="16388" name="Text Box 8">
            <a:extLst>
              <a:ext uri="{FF2B5EF4-FFF2-40B4-BE49-F238E27FC236}">
                <a16:creationId xmlns:a16="http://schemas.microsoft.com/office/drawing/2014/main" id="{DD5A949E-B486-0D41-419F-086032333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43" y="1462088"/>
            <a:ext cx="1643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Grammar:</a:t>
            </a:r>
          </a:p>
        </p:txBody>
      </p:sp>
      <p:sp>
        <p:nvSpPr>
          <p:cNvPr id="16389" name="Text Box 9">
            <a:extLst>
              <a:ext uri="{FF2B5EF4-FFF2-40B4-BE49-F238E27FC236}">
                <a16:creationId xmlns:a16="http://schemas.microsoft.com/office/drawing/2014/main" id="{28DEC89A-777D-2B2D-965E-4CB9FBC1D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1626" y="1924050"/>
            <a:ext cx="18589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 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 L )</a:t>
            </a:r>
          </a:p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 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id = num</a:t>
            </a:r>
          </a:p>
        </p:txBody>
      </p:sp>
      <p:graphicFrame>
        <p:nvGraphicFramePr>
          <p:cNvPr id="103440" name="Group 16">
            <a:extLst>
              <a:ext uri="{FF2B5EF4-FFF2-40B4-BE49-F238E27FC236}">
                <a16:creationId xmlns:a16="http://schemas.microsoft.com/office/drawing/2014/main" id="{79154A8F-5A44-FBE7-DF66-E403396E1571}"/>
              </a:ext>
            </a:extLst>
          </p:cNvPr>
          <p:cNvGraphicFramePr>
            <a:graphicFrameLocks noGrp="1"/>
          </p:cNvGraphicFramePr>
          <p:nvPr/>
        </p:nvGraphicFramePr>
        <p:xfrm>
          <a:off x="6019800" y="1874838"/>
          <a:ext cx="2865438" cy="930276"/>
        </p:xfrm>
        <a:graphic>
          <a:graphicData uri="http://schemas.openxmlformats.org/drawingml/2006/table">
            <a:tbl>
              <a:tblPr/>
              <a:tblGrid>
                <a:gridCol w="715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5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5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407" name="Text Box 33">
            <a:extLst>
              <a:ext uri="{FF2B5EF4-FFF2-40B4-BE49-F238E27FC236}">
                <a16:creationId xmlns:a16="http://schemas.microsoft.com/office/drawing/2014/main" id="{5A151CF1-03EA-3C14-4F20-5ED74E114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268413"/>
            <a:ext cx="2181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Parsing Table</a:t>
            </a:r>
          </a:p>
        </p:txBody>
      </p:sp>
      <p:sp>
        <p:nvSpPr>
          <p:cNvPr id="16408" name="AutoShape 35">
            <a:extLst>
              <a:ext uri="{FF2B5EF4-FFF2-40B4-BE49-F238E27FC236}">
                <a16:creationId xmlns:a16="http://schemas.microsoft.com/office/drawing/2014/main" id="{89DED21D-7A3F-C42D-AE3E-6DF7BD34C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730" y="2254250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16409" name="组合 21">
            <a:extLst>
              <a:ext uri="{FF2B5EF4-FFF2-40B4-BE49-F238E27FC236}">
                <a16:creationId xmlns:a16="http://schemas.microsoft.com/office/drawing/2014/main" id="{5F202B40-14FB-92AE-DDAD-EC8757694EBC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200400"/>
            <a:ext cx="7915275" cy="2209800"/>
            <a:chOff x="228600" y="2971800"/>
            <a:chExt cx="7915275" cy="2209800"/>
          </a:xfrm>
        </p:grpSpPr>
        <p:sp>
          <p:nvSpPr>
            <p:cNvPr id="16412" name="AutoShape 14">
              <a:extLst>
                <a:ext uri="{FF2B5EF4-FFF2-40B4-BE49-F238E27FC236}">
                  <a16:creationId xmlns:a16="http://schemas.microsoft.com/office/drawing/2014/main" id="{41656B24-D08C-D863-0A74-E19F27395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200" y="3886200"/>
              <a:ext cx="228600" cy="1295400"/>
            </a:xfrm>
            <a:prstGeom prst="rightBrace">
              <a:avLst>
                <a:gd name="adj1" fmla="val 47222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grpSp>
          <p:nvGrpSpPr>
            <p:cNvPr id="16413" name="组合 23">
              <a:extLst>
                <a:ext uri="{FF2B5EF4-FFF2-40B4-BE49-F238E27FC236}">
                  <a16:creationId xmlns:a16="http://schemas.microsoft.com/office/drawing/2014/main" id="{3A223D3B-765E-607E-9F61-3CF7D602FF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2971800"/>
              <a:ext cx="7915275" cy="2209800"/>
              <a:chOff x="228600" y="2971800"/>
              <a:chExt cx="7915275" cy="2209800"/>
            </a:xfrm>
          </p:grpSpPr>
          <p:sp>
            <p:nvSpPr>
              <p:cNvPr id="16414" name="Text Box 2">
                <a:extLst>
                  <a:ext uri="{FF2B5EF4-FFF2-40B4-BE49-F238E27FC236}">
                    <a16:creationId xmlns:a16="http://schemas.microsoft.com/office/drawing/2014/main" id="{0D0C7BAE-79F1-47E6-D24C-172728F7E1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" y="4724400"/>
                <a:ext cx="3216275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altLang="zh-CN" sz="2400">
                    <a:solidFill>
                      <a:srgbClr val="0000CC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State of parse so far:</a:t>
                </a:r>
              </a:p>
            </p:txBody>
          </p:sp>
          <p:sp>
            <p:nvSpPr>
              <p:cNvPr id="16415" name="Text Box 3">
                <a:extLst>
                  <a:ext uri="{FF2B5EF4-FFF2-40B4-BE49-F238E27FC236}">
                    <a16:creationId xmlns:a16="http://schemas.microsoft.com/office/drawing/2014/main" id="{F6BA51F4-FC8B-F6CC-D224-491914AAFF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5200" y="4114800"/>
                <a:ext cx="3406775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altLang="zh-CN"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( id = num ; id = num ) EOF</a:t>
                </a:r>
              </a:p>
            </p:txBody>
          </p:sp>
          <p:sp>
            <p:nvSpPr>
              <p:cNvPr id="16416" name="Text Box 10">
                <a:extLst>
                  <a:ext uri="{FF2B5EF4-FFF2-40B4-BE49-F238E27FC236}">
                    <a16:creationId xmlns:a16="http://schemas.microsoft.com/office/drawing/2014/main" id="{00D39B3D-562C-61D2-2CBC-00ED48809D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3962400"/>
                <a:ext cx="2587625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altLang="zh-CN" sz="2400">
                    <a:solidFill>
                      <a:srgbClr val="0000CC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Input from lexer:</a:t>
                </a:r>
              </a:p>
            </p:txBody>
          </p:sp>
          <p:sp>
            <p:nvSpPr>
              <p:cNvPr id="16417" name="Text Box 11">
                <a:extLst>
                  <a:ext uri="{FF2B5EF4-FFF2-40B4-BE49-F238E27FC236}">
                    <a16:creationId xmlns:a16="http://schemas.microsoft.com/office/drawing/2014/main" id="{42AB9EB6-BC5A-DBE2-64B2-B99F3E58C3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9000" y="4775200"/>
                <a:ext cx="71755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altLang="zh-CN" sz="2000">
                    <a:solidFill>
                      <a:schemeClr val="hlink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( L ; </a:t>
                </a:r>
              </a:p>
            </p:txBody>
          </p:sp>
          <p:sp>
            <p:nvSpPr>
              <p:cNvPr id="16418" name="AutoShape 12">
                <a:extLst>
                  <a:ext uri="{FF2B5EF4-FFF2-40B4-BE49-F238E27FC236}">
                    <a16:creationId xmlns:a16="http://schemas.microsoft.com/office/drawing/2014/main" id="{116B517E-27B6-CA33-A313-77D8D46359B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5919787" y="3224213"/>
                <a:ext cx="123825" cy="1600200"/>
              </a:xfrm>
              <a:prstGeom prst="rightBrace">
                <a:avLst>
                  <a:gd name="adj1" fmla="val 107692"/>
                  <a:gd name="adj2" fmla="val 50000"/>
                </a:avLst>
              </a:pr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16419" name="Text Box 13">
                <a:extLst>
                  <a:ext uri="{FF2B5EF4-FFF2-40B4-BE49-F238E27FC236}">
                    <a16:creationId xmlns:a16="http://schemas.microsoft.com/office/drawing/2014/main" id="{609A643A-5049-EA55-5A32-244C097FC0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57800" y="3479800"/>
                <a:ext cx="146685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altLang="zh-CN" sz="2000">
                    <a:solidFill>
                      <a:srgbClr val="0099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yet to read</a:t>
                </a:r>
              </a:p>
            </p:txBody>
          </p:sp>
          <p:sp>
            <p:nvSpPr>
              <p:cNvPr id="16420" name="AutoShape 33">
                <a:extLst>
                  <a:ext uri="{FF2B5EF4-FFF2-40B4-BE49-F238E27FC236}">
                    <a16:creationId xmlns:a16="http://schemas.microsoft.com/office/drawing/2014/main" id="{A80D54D9-978B-4521-8881-7958CA7F99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5200" y="2971800"/>
                <a:ext cx="304800" cy="914400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16421" name="Text Box 36">
                <a:extLst>
                  <a:ext uri="{FF2B5EF4-FFF2-40B4-BE49-F238E27FC236}">
                    <a16:creationId xmlns:a16="http://schemas.microsoft.com/office/drawing/2014/main" id="{547E292F-4F7F-0D45-D62B-54EC07A8AE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80250" y="4230688"/>
                <a:ext cx="1063625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SHIFT</a:t>
                </a:r>
              </a:p>
            </p:txBody>
          </p:sp>
        </p:grpSp>
      </p:grpSp>
      <p:sp>
        <p:nvSpPr>
          <p:cNvPr id="16410" name="Line 35">
            <a:extLst>
              <a:ext uri="{FF2B5EF4-FFF2-40B4-BE49-F238E27FC236}">
                <a16:creationId xmlns:a16="http://schemas.microsoft.com/office/drawing/2014/main" id="{58F97541-C62B-AE1C-5730-7D3C4C19F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-44450" y="3505200"/>
            <a:ext cx="9144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E6F4436-ED53-965A-8C23-6E14273D19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2250" y="415926"/>
            <a:ext cx="8229600" cy="6477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800" b="1" u="sng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Example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6">
            <a:extLst>
              <a:ext uri="{FF2B5EF4-FFF2-40B4-BE49-F238E27FC236}">
                <a16:creationId xmlns:a16="http://schemas.microsoft.com/office/drawing/2014/main" id="{C49CBBB1-1DA9-CD31-4960-450022195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864" y="1924050"/>
            <a:ext cx="1397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 EOF</a:t>
            </a:r>
          </a:p>
        </p:txBody>
      </p:sp>
      <p:sp>
        <p:nvSpPr>
          <p:cNvPr id="17411" name="Text Box 7">
            <a:extLst>
              <a:ext uri="{FF2B5EF4-FFF2-40B4-BE49-F238E27FC236}">
                <a16:creationId xmlns:a16="http://schemas.microsoft.com/office/drawing/2014/main" id="{D1900967-F719-6E8C-F515-B1F607D31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614" y="1924050"/>
            <a:ext cx="12811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 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L ; S</a:t>
            </a:r>
          </a:p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 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S</a:t>
            </a:r>
          </a:p>
        </p:txBody>
      </p:sp>
      <p:sp>
        <p:nvSpPr>
          <p:cNvPr id="17412" name="Text Box 8">
            <a:extLst>
              <a:ext uri="{FF2B5EF4-FFF2-40B4-BE49-F238E27FC236}">
                <a16:creationId xmlns:a16="http://schemas.microsoft.com/office/drawing/2014/main" id="{5A16160A-EBF9-C71A-8B59-81BE8CED4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182" y="1462088"/>
            <a:ext cx="1643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Grammar:</a:t>
            </a:r>
          </a:p>
        </p:txBody>
      </p:sp>
      <p:sp>
        <p:nvSpPr>
          <p:cNvPr id="17413" name="Text Box 9">
            <a:extLst>
              <a:ext uri="{FF2B5EF4-FFF2-40B4-BE49-F238E27FC236}">
                <a16:creationId xmlns:a16="http://schemas.microsoft.com/office/drawing/2014/main" id="{F7219818-B451-E030-AEB8-A16D81C11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364" y="1924050"/>
            <a:ext cx="18589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 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 L )</a:t>
            </a:r>
          </a:p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 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id = num</a:t>
            </a:r>
          </a:p>
        </p:txBody>
      </p:sp>
      <p:graphicFrame>
        <p:nvGraphicFramePr>
          <p:cNvPr id="103440" name="Group 16">
            <a:extLst>
              <a:ext uri="{FF2B5EF4-FFF2-40B4-BE49-F238E27FC236}">
                <a16:creationId xmlns:a16="http://schemas.microsoft.com/office/drawing/2014/main" id="{F200FE41-9C64-1AFC-DE07-C5F9101FA990}"/>
              </a:ext>
            </a:extLst>
          </p:cNvPr>
          <p:cNvGraphicFramePr>
            <a:graphicFrameLocks noGrp="1"/>
          </p:cNvGraphicFramePr>
          <p:nvPr/>
        </p:nvGraphicFramePr>
        <p:xfrm>
          <a:off x="6019800" y="1874838"/>
          <a:ext cx="2865438" cy="930276"/>
        </p:xfrm>
        <a:graphic>
          <a:graphicData uri="http://schemas.openxmlformats.org/drawingml/2006/table">
            <a:tbl>
              <a:tblPr/>
              <a:tblGrid>
                <a:gridCol w="715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5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5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431" name="Text Box 33">
            <a:extLst>
              <a:ext uri="{FF2B5EF4-FFF2-40B4-BE49-F238E27FC236}">
                <a16:creationId xmlns:a16="http://schemas.microsoft.com/office/drawing/2014/main" id="{32874001-2795-7D5D-61F0-2587432F1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268413"/>
            <a:ext cx="2181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Parsing Table</a:t>
            </a:r>
          </a:p>
        </p:txBody>
      </p:sp>
      <p:sp>
        <p:nvSpPr>
          <p:cNvPr id="17432" name="AutoShape 35">
            <a:extLst>
              <a:ext uri="{FF2B5EF4-FFF2-40B4-BE49-F238E27FC236}">
                <a16:creationId xmlns:a16="http://schemas.microsoft.com/office/drawing/2014/main" id="{A09CF48D-B10C-F88F-D67E-4D5C86E9E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3620" y="2254250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17433" name="组合 34">
            <a:extLst>
              <a:ext uri="{FF2B5EF4-FFF2-40B4-BE49-F238E27FC236}">
                <a16:creationId xmlns:a16="http://schemas.microsoft.com/office/drawing/2014/main" id="{C7CC92B7-8224-8C11-1993-6545B99148D0}"/>
              </a:ext>
            </a:extLst>
          </p:cNvPr>
          <p:cNvGrpSpPr>
            <a:grpSpLocks/>
          </p:cNvGrpSpPr>
          <p:nvPr/>
        </p:nvGrpSpPr>
        <p:grpSpPr bwMode="auto">
          <a:xfrm>
            <a:off x="0" y="3043238"/>
            <a:ext cx="9144000" cy="2460034"/>
            <a:chOff x="0" y="2971800"/>
            <a:chExt cx="9144000" cy="2458439"/>
          </a:xfrm>
        </p:grpSpPr>
        <p:sp>
          <p:nvSpPr>
            <p:cNvPr id="17435" name="Text Box 2">
              <a:extLst>
                <a:ext uri="{FF2B5EF4-FFF2-40B4-BE49-F238E27FC236}">
                  <a16:creationId xmlns:a16="http://schemas.microsoft.com/office/drawing/2014/main" id="{5F7BB053-CB8B-DEF0-C5AD-AC0740008B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724400"/>
              <a:ext cx="32162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400">
                  <a:solidFill>
                    <a:srgbClr val="0000CC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State of parse so far:</a:t>
              </a:r>
            </a:p>
          </p:txBody>
        </p:sp>
        <p:sp>
          <p:nvSpPr>
            <p:cNvPr id="17436" name="Text Box 3">
              <a:extLst>
                <a:ext uri="{FF2B5EF4-FFF2-40B4-BE49-F238E27FC236}">
                  <a16:creationId xmlns:a16="http://schemas.microsoft.com/office/drawing/2014/main" id="{831BC1AA-7160-95D1-E3E4-818692D74F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600" y="4114800"/>
              <a:ext cx="34067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( id = num ; id = num ) EOF</a:t>
              </a:r>
            </a:p>
          </p:txBody>
        </p:sp>
        <p:sp>
          <p:nvSpPr>
            <p:cNvPr id="17437" name="Text Box 10">
              <a:extLst>
                <a:ext uri="{FF2B5EF4-FFF2-40B4-BE49-F238E27FC236}">
                  <a16:creationId xmlns:a16="http://schemas.microsoft.com/office/drawing/2014/main" id="{46694EF1-7EB2-1BFE-85A8-A524CBB36D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" y="3962400"/>
              <a:ext cx="25876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400">
                  <a:solidFill>
                    <a:srgbClr val="0000CC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Input from lexer:</a:t>
              </a:r>
            </a:p>
          </p:txBody>
        </p:sp>
        <p:sp>
          <p:nvSpPr>
            <p:cNvPr id="17438" name="Text Box 11">
              <a:extLst>
                <a:ext uri="{FF2B5EF4-FFF2-40B4-BE49-F238E27FC236}">
                  <a16:creationId xmlns:a16="http://schemas.microsoft.com/office/drawing/2014/main" id="{C27DD119-0737-3116-BA4B-D1BEAAF508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2800" y="4876800"/>
              <a:ext cx="18367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000">
                  <a:solidFill>
                    <a:schemeClr val="hlink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( L ; id = num </a:t>
              </a:r>
            </a:p>
          </p:txBody>
        </p:sp>
        <p:sp>
          <p:nvSpPr>
            <p:cNvPr id="17439" name="AutoShape 12">
              <a:extLst>
                <a:ext uri="{FF2B5EF4-FFF2-40B4-BE49-F238E27FC236}">
                  <a16:creationId xmlns:a16="http://schemas.microsoft.com/office/drawing/2014/main" id="{DA02D920-84C7-636B-C205-2FCE80AE09A3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6224587" y="3681413"/>
              <a:ext cx="123825" cy="685800"/>
            </a:xfrm>
            <a:prstGeom prst="rightBrace">
              <a:avLst>
                <a:gd name="adj1" fmla="val 46154"/>
                <a:gd name="adj2" fmla="val 50000"/>
              </a:avLst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7440" name="Text Box 13">
              <a:extLst>
                <a:ext uri="{FF2B5EF4-FFF2-40B4-BE49-F238E27FC236}">
                  <a16:creationId xmlns:a16="http://schemas.microsoft.com/office/drawing/2014/main" id="{A322F2A9-3C3C-B6EE-536B-B1AB8A76D3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3505200"/>
              <a:ext cx="14668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000">
                  <a:solidFill>
                    <a:srgbClr val="0099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yet to read</a:t>
              </a:r>
            </a:p>
          </p:txBody>
        </p:sp>
        <p:sp>
          <p:nvSpPr>
            <p:cNvPr id="17441" name="AutoShape 14">
              <a:extLst>
                <a:ext uri="{FF2B5EF4-FFF2-40B4-BE49-F238E27FC236}">
                  <a16:creationId xmlns:a16="http://schemas.microsoft.com/office/drawing/2014/main" id="{41A36ACE-8229-61AD-CE95-368DA0114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0" y="4038600"/>
              <a:ext cx="228600" cy="1295400"/>
            </a:xfrm>
            <a:prstGeom prst="rightBrace">
              <a:avLst>
                <a:gd name="adj1" fmla="val 47222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7442" name="AutoShape 33">
              <a:extLst>
                <a:ext uri="{FF2B5EF4-FFF2-40B4-BE49-F238E27FC236}">
                  <a16:creationId xmlns:a16="http://schemas.microsoft.com/office/drawing/2014/main" id="{CC95F3DF-9BC4-56D0-DFE3-8D2905295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0" y="2971800"/>
              <a:ext cx="304800" cy="9144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7443" name="Line 35">
              <a:extLst>
                <a:ext uri="{FF2B5EF4-FFF2-40B4-BE49-F238E27FC236}">
                  <a16:creationId xmlns:a16="http://schemas.microsoft.com/office/drawing/2014/main" id="{F5866465-908F-0FCA-6696-AE0FCD1D43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52800"/>
              <a:ext cx="914400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44" name="Text Box 36">
              <a:extLst>
                <a:ext uri="{FF2B5EF4-FFF2-40B4-BE49-F238E27FC236}">
                  <a16:creationId xmlns:a16="http://schemas.microsoft.com/office/drawing/2014/main" id="{11CC2C40-8A9F-D09D-9AFE-FC905F7180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0250" y="4230688"/>
              <a:ext cx="1072730" cy="1199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400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SHIFT</a:t>
              </a:r>
            </a:p>
            <a:p>
              <a:pPr>
                <a:lnSpc>
                  <a:spcPct val="100000"/>
                </a:lnSpc>
              </a:pPr>
              <a:r>
                <a:rPr lang="en-US" altLang="zh-CN" sz="2400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SHIFT</a:t>
              </a:r>
            </a:p>
            <a:p>
              <a:pPr>
                <a:lnSpc>
                  <a:spcPct val="100000"/>
                </a:lnSpc>
              </a:pPr>
              <a:r>
                <a:rPr lang="en-US" altLang="zh-CN" sz="2400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SHIFT</a:t>
              </a:r>
            </a:p>
          </p:txBody>
        </p:sp>
      </p:grpSp>
      <p:sp>
        <p:nvSpPr>
          <p:cNvPr id="4" name="Rectangle 5">
            <a:extLst>
              <a:ext uri="{FF2B5EF4-FFF2-40B4-BE49-F238E27FC236}">
                <a16:creationId xmlns:a16="http://schemas.microsoft.com/office/drawing/2014/main" id="{1DF19454-EBDE-C732-FD0F-019DD280AD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2250" y="415926"/>
            <a:ext cx="8229600" cy="6477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800" b="1" u="sng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Example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6">
            <a:extLst>
              <a:ext uri="{FF2B5EF4-FFF2-40B4-BE49-F238E27FC236}">
                <a16:creationId xmlns:a16="http://schemas.microsoft.com/office/drawing/2014/main" id="{8A5533EE-A999-7613-1EAB-6DB728E95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28" y="1924050"/>
            <a:ext cx="1397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 EOF</a:t>
            </a:r>
          </a:p>
        </p:txBody>
      </p:sp>
      <p:sp>
        <p:nvSpPr>
          <p:cNvPr id="18435" name="Text Box 7">
            <a:extLst>
              <a:ext uri="{FF2B5EF4-FFF2-40B4-BE49-F238E27FC236}">
                <a16:creationId xmlns:a16="http://schemas.microsoft.com/office/drawing/2014/main" id="{8CFD53E6-59C7-A77F-D722-9C1D89C08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878" y="1924050"/>
            <a:ext cx="12811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 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L ; S</a:t>
            </a:r>
          </a:p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 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S</a:t>
            </a:r>
          </a:p>
        </p:txBody>
      </p:sp>
      <p:sp>
        <p:nvSpPr>
          <p:cNvPr id="18436" name="Text Box 8">
            <a:extLst>
              <a:ext uri="{FF2B5EF4-FFF2-40B4-BE49-F238E27FC236}">
                <a16:creationId xmlns:a16="http://schemas.microsoft.com/office/drawing/2014/main" id="{9EB38EB9-FB28-851B-94A2-8CC194A41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47" y="1462088"/>
            <a:ext cx="1643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Grammar:</a:t>
            </a:r>
          </a:p>
        </p:txBody>
      </p:sp>
      <p:sp>
        <p:nvSpPr>
          <p:cNvPr id="18437" name="Text Box 9">
            <a:extLst>
              <a:ext uri="{FF2B5EF4-FFF2-40B4-BE49-F238E27FC236}">
                <a16:creationId xmlns:a16="http://schemas.microsoft.com/office/drawing/2014/main" id="{BC51E2E5-9015-FE32-1032-E3ECCA05A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1628" y="1924050"/>
            <a:ext cx="18589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 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 L )</a:t>
            </a:r>
          </a:p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 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id = num</a:t>
            </a:r>
          </a:p>
        </p:txBody>
      </p:sp>
      <p:graphicFrame>
        <p:nvGraphicFramePr>
          <p:cNvPr id="103440" name="Group 16">
            <a:extLst>
              <a:ext uri="{FF2B5EF4-FFF2-40B4-BE49-F238E27FC236}">
                <a16:creationId xmlns:a16="http://schemas.microsoft.com/office/drawing/2014/main" id="{89D7F749-26B4-F46C-E7BD-F0C81321E5DD}"/>
              </a:ext>
            </a:extLst>
          </p:cNvPr>
          <p:cNvGraphicFramePr>
            <a:graphicFrameLocks noGrp="1"/>
          </p:cNvGraphicFramePr>
          <p:nvPr/>
        </p:nvGraphicFramePr>
        <p:xfrm>
          <a:off x="6019800" y="1874838"/>
          <a:ext cx="2865438" cy="930276"/>
        </p:xfrm>
        <a:graphic>
          <a:graphicData uri="http://schemas.openxmlformats.org/drawingml/2006/table">
            <a:tbl>
              <a:tblPr/>
              <a:tblGrid>
                <a:gridCol w="715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5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5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455" name="Text Box 33">
            <a:extLst>
              <a:ext uri="{FF2B5EF4-FFF2-40B4-BE49-F238E27FC236}">
                <a16:creationId xmlns:a16="http://schemas.microsoft.com/office/drawing/2014/main" id="{6A107F67-ED20-6A66-747A-C807AB88C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268413"/>
            <a:ext cx="2181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Parsing Table</a:t>
            </a:r>
          </a:p>
        </p:txBody>
      </p:sp>
      <p:sp>
        <p:nvSpPr>
          <p:cNvPr id="18456" name="AutoShape 35">
            <a:extLst>
              <a:ext uri="{FF2B5EF4-FFF2-40B4-BE49-F238E27FC236}">
                <a16:creationId xmlns:a16="http://schemas.microsoft.com/office/drawing/2014/main" id="{2778BCB3-803C-A7CD-77AB-6EFFBF496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0462" y="2254250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18457" name="组合 21">
            <a:extLst>
              <a:ext uri="{FF2B5EF4-FFF2-40B4-BE49-F238E27FC236}">
                <a16:creationId xmlns:a16="http://schemas.microsoft.com/office/drawing/2014/main" id="{31BA7CD8-A978-98E5-ABCA-03B3BC6BE7C8}"/>
              </a:ext>
            </a:extLst>
          </p:cNvPr>
          <p:cNvGrpSpPr>
            <a:grpSpLocks/>
          </p:cNvGrpSpPr>
          <p:nvPr/>
        </p:nvGrpSpPr>
        <p:grpSpPr bwMode="auto">
          <a:xfrm>
            <a:off x="38100" y="3124200"/>
            <a:ext cx="9144000" cy="2495550"/>
            <a:chOff x="0" y="2971800"/>
            <a:chExt cx="9144000" cy="2495729"/>
          </a:xfrm>
        </p:grpSpPr>
        <p:sp>
          <p:nvSpPr>
            <p:cNvPr id="18459" name="Text Box 2">
              <a:extLst>
                <a:ext uri="{FF2B5EF4-FFF2-40B4-BE49-F238E27FC236}">
                  <a16:creationId xmlns:a16="http://schemas.microsoft.com/office/drawing/2014/main" id="{C082295B-489C-F1CB-DE7D-7B875EDBC6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800600"/>
              <a:ext cx="32162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400">
                  <a:solidFill>
                    <a:srgbClr val="0000CC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State of parse so far:</a:t>
              </a:r>
            </a:p>
          </p:txBody>
        </p:sp>
        <p:sp>
          <p:nvSpPr>
            <p:cNvPr id="18460" name="Text Box 3">
              <a:extLst>
                <a:ext uri="{FF2B5EF4-FFF2-40B4-BE49-F238E27FC236}">
                  <a16:creationId xmlns:a16="http://schemas.microsoft.com/office/drawing/2014/main" id="{59D1CA52-D230-58B2-13E0-82758128D3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8450" y="4056063"/>
              <a:ext cx="34067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( id = num ; id = num ) EOF</a:t>
              </a:r>
            </a:p>
          </p:txBody>
        </p:sp>
        <p:sp>
          <p:nvSpPr>
            <p:cNvPr id="18461" name="Text Box 10">
              <a:extLst>
                <a:ext uri="{FF2B5EF4-FFF2-40B4-BE49-F238E27FC236}">
                  <a16:creationId xmlns:a16="http://schemas.microsoft.com/office/drawing/2014/main" id="{5503D7C2-6C34-4A1A-05A9-8970D2CB26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4038600"/>
              <a:ext cx="25876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400">
                  <a:solidFill>
                    <a:srgbClr val="0000CC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Input from lexer:</a:t>
              </a:r>
            </a:p>
          </p:txBody>
        </p:sp>
        <p:sp>
          <p:nvSpPr>
            <p:cNvPr id="18462" name="Text Box 11">
              <a:extLst>
                <a:ext uri="{FF2B5EF4-FFF2-40B4-BE49-F238E27FC236}">
                  <a16:creationId xmlns:a16="http://schemas.microsoft.com/office/drawing/2014/main" id="{2F1B0376-7378-6776-9FC7-7BDDFC6192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4851400"/>
              <a:ext cx="9572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000">
                  <a:solidFill>
                    <a:schemeClr val="hlink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( L ; S </a:t>
              </a:r>
            </a:p>
          </p:txBody>
        </p:sp>
        <p:sp>
          <p:nvSpPr>
            <p:cNvPr id="18463" name="AutoShape 12">
              <a:extLst>
                <a:ext uri="{FF2B5EF4-FFF2-40B4-BE49-F238E27FC236}">
                  <a16:creationId xmlns:a16="http://schemas.microsoft.com/office/drawing/2014/main" id="{7D9CAE6B-7218-DAB2-819B-7CF57807B94C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5767387" y="3681413"/>
              <a:ext cx="123825" cy="685800"/>
            </a:xfrm>
            <a:prstGeom prst="rightBrace">
              <a:avLst>
                <a:gd name="adj1" fmla="val 46154"/>
                <a:gd name="adj2" fmla="val 50000"/>
              </a:avLst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8464" name="Text Box 13">
              <a:extLst>
                <a:ext uri="{FF2B5EF4-FFF2-40B4-BE49-F238E27FC236}">
                  <a16:creationId xmlns:a16="http://schemas.microsoft.com/office/drawing/2014/main" id="{BF4AECDB-E8DD-E03D-8BAA-A4923D83F8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400" y="3556000"/>
              <a:ext cx="14668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000">
                  <a:solidFill>
                    <a:srgbClr val="0099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yet to read</a:t>
              </a:r>
            </a:p>
          </p:txBody>
        </p:sp>
        <p:sp>
          <p:nvSpPr>
            <p:cNvPr id="18465" name="AutoShape 14">
              <a:extLst>
                <a:ext uri="{FF2B5EF4-FFF2-40B4-BE49-F238E27FC236}">
                  <a16:creationId xmlns:a16="http://schemas.microsoft.com/office/drawing/2014/main" id="{C38CAD26-1068-ECDE-6961-8C3ED5CCE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962400"/>
              <a:ext cx="228600" cy="1295400"/>
            </a:xfrm>
            <a:prstGeom prst="rightBrace">
              <a:avLst>
                <a:gd name="adj1" fmla="val 47222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8466" name="AutoShape 33">
              <a:extLst>
                <a:ext uri="{FF2B5EF4-FFF2-40B4-BE49-F238E27FC236}">
                  <a16:creationId xmlns:a16="http://schemas.microsoft.com/office/drawing/2014/main" id="{0F4D9760-716E-E995-BFC7-BC2E1C623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0" y="2971800"/>
              <a:ext cx="304800" cy="9144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8467" name="Line 35">
              <a:extLst>
                <a:ext uri="{FF2B5EF4-FFF2-40B4-BE49-F238E27FC236}">
                  <a16:creationId xmlns:a16="http://schemas.microsoft.com/office/drawing/2014/main" id="{FF24891B-98D5-6DC0-2509-D4EE6C4DB0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52800"/>
              <a:ext cx="914400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8" name="Text Box 36">
              <a:extLst>
                <a:ext uri="{FF2B5EF4-FFF2-40B4-BE49-F238E27FC236}">
                  <a16:creationId xmlns:a16="http://schemas.microsoft.com/office/drawing/2014/main" id="{8D4E8B31-E788-95BB-C282-B5DDA14D6C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5600" y="4267200"/>
              <a:ext cx="2135521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400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REDUCE</a:t>
              </a:r>
            </a:p>
            <a:p>
              <a:pPr>
                <a:lnSpc>
                  <a:spcPct val="100000"/>
                </a:lnSpc>
              </a:pPr>
              <a:r>
                <a:rPr lang="en-US" altLang="zh-CN" sz="2400" dirty="0">
                  <a:solidFill>
                    <a:srgbClr val="0000CC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S </a:t>
              </a:r>
              <a:r>
                <a:rPr lang="en-US" altLang="zh-CN" sz="240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</a:t>
              </a:r>
              <a:r>
                <a:rPr lang="en-US" altLang="zh-CN" sz="2400" dirty="0">
                  <a:solidFill>
                    <a:srgbClr val="0000CC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id = num</a:t>
              </a:r>
            </a:p>
            <a:p>
              <a:pPr>
                <a:lnSpc>
                  <a:spcPct val="100000"/>
                </a:lnSpc>
              </a:pPr>
              <a:endParaRPr lang="zh-CN" altLang="en-US" sz="2400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" name="Rectangle 5">
            <a:extLst>
              <a:ext uri="{FF2B5EF4-FFF2-40B4-BE49-F238E27FC236}">
                <a16:creationId xmlns:a16="http://schemas.microsoft.com/office/drawing/2014/main" id="{8FA3EB85-5D45-2C0C-FD1F-A926EB2BB1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2250" y="415926"/>
            <a:ext cx="8229600" cy="6477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800" b="1" u="sng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Example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6">
            <a:extLst>
              <a:ext uri="{FF2B5EF4-FFF2-40B4-BE49-F238E27FC236}">
                <a16:creationId xmlns:a16="http://schemas.microsoft.com/office/drawing/2014/main" id="{9CCD727F-4832-4749-89BD-AE5107304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864" y="1924050"/>
            <a:ext cx="1397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 EOF</a:t>
            </a:r>
          </a:p>
        </p:txBody>
      </p:sp>
      <p:sp>
        <p:nvSpPr>
          <p:cNvPr id="19459" name="Text Box 7">
            <a:extLst>
              <a:ext uri="{FF2B5EF4-FFF2-40B4-BE49-F238E27FC236}">
                <a16:creationId xmlns:a16="http://schemas.microsoft.com/office/drawing/2014/main" id="{2DF33E9A-7D87-3D42-A9FF-89D7FC453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614" y="1924050"/>
            <a:ext cx="12811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 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L ; S</a:t>
            </a:r>
          </a:p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 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S</a:t>
            </a:r>
          </a:p>
        </p:txBody>
      </p:sp>
      <p:sp>
        <p:nvSpPr>
          <p:cNvPr id="19460" name="Text Box 8">
            <a:extLst>
              <a:ext uri="{FF2B5EF4-FFF2-40B4-BE49-F238E27FC236}">
                <a16:creationId xmlns:a16="http://schemas.microsoft.com/office/drawing/2014/main" id="{F2D99247-C555-8EC8-4329-6D21AF517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230" y="1462088"/>
            <a:ext cx="1643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Grammar:</a:t>
            </a:r>
          </a:p>
        </p:txBody>
      </p:sp>
      <p:sp>
        <p:nvSpPr>
          <p:cNvPr id="19461" name="Text Box 9">
            <a:extLst>
              <a:ext uri="{FF2B5EF4-FFF2-40B4-BE49-F238E27FC236}">
                <a16:creationId xmlns:a16="http://schemas.microsoft.com/office/drawing/2014/main" id="{464B0301-7FC7-E53A-0E0A-9B8FD0523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364" y="1924050"/>
            <a:ext cx="18589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 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 L )</a:t>
            </a:r>
          </a:p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 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id = num</a:t>
            </a:r>
          </a:p>
        </p:txBody>
      </p:sp>
      <p:graphicFrame>
        <p:nvGraphicFramePr>
          <p:cNvPr id="103440" name="Group 16">
            <a:extLst>
              <a:ext uri="{FF2B5EF4-FFF2-40B4-BE49-F238E27FC236}">
                <a16:creationId xmlns:a16="http://schemas.microsoft.com/office/drawing/2014/main" id="{B23E8CE0-5759-98A9-7686-23A7362D8A37}"/>
              </a:ext>
            </a:extLst>
          </p:cNvPr>
          <p:cNvGraphicFramePr>
            <a:graphicFrameLocks noGrp="1"/>
          </p:cNvGraphicFramePr>
          <p:nvPr/>
        </p:nvGraphicFramePr>
        <p:xfrm>
          <a:off x="6019800" y="1874838"/>
          <a:ext cx="2865438" cy="930276"/>
        </p:xfrm>
        <a:graphic>
          <a:graphicData uri="http://schemas.openxmlformats.org/drawingml/2006/table">
            <a:tbl>
              <a:tblPr/>
              <a:tblGrid>
                <a:gridCol w="715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5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5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479" name="Text Box 33">
            <a:extLst>
              <a:ext uri="{FF2B5EF4-FFF2-40B4-BE49-F238E27FC236}">
                <a16:creationId xmlns:a16="http://schemas.microsoft.com/office/drawing/2014/main" id="{D3294EF1-F701-0DFC-C798-CDDCE8F49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268413"/>
            <a:ext cx="2181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Parsing Table</a:t>
            </a:r>
          </a:p>
        </p:txBody>
      </p:sp>
      <p:sp>
        <p:nvSpPr>
          <p:cNvPr id="19480" name="AutoShape 35">
            <a:extLst>
              <a:ext uri="{FF2B5EF4-FFF2-40B4-BE49-F238E27FC236}">
                <a16:creationId xmlns:a16="http://schemas.microsoft.com/office/drawing/2014/main" id="{CA386EE5-EA89-5FBA-9843-8DFF354C9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042" y="2254250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19481" name="组合 33">
            <a:extLst>
              <a:ext uri="{FF2B5EF4-FFF2-40B4-BE49-F238E27FC236}">
                <a16:creationId xmlns:a16="http://schemas.microsoft.com/office/drawing/2014/main" id="{152D00E2-6399-DE0E-2A28-74B7AF7700A9}"/>
              </a:ext>
            </a:extLst>
          </p:cNvPr>
          <p:cNvGrpSpPr>
            <a:grpSpLocks/>
          </p:cNvGrpSpPr>
          <p:nvPr/>
        </p:nvGrpSpPr>
        <p:grpSpPr bwMode="auto">
          <a:xfrm>
            <a:off x="10640" y="3124200"/>
            <a:ext cx="9144000" cy="2459038"/>
            <a:chOff x="0" y="2971800"/>
            <a:chExt cx="9144000" cy="2459217"/>
          </a:xfrm>
        </p:grpSpPr>
        <p:sp>
          <p:nvSpPr>
            <p:cNvPr id="19483" name="Text Box 2">
              <a:extLst>
                <a:ext uri="{FF2B5EF4-FFF2-40B4-BE49-F238E27FC236}">
                  <a16:creationId xmlns:a16="http://schemas.microsoft.com/office/drawing/2014/main" id="{74F4492D-B8CD-06C3-3C94-FF9462A2D9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724400"/>
              <a:ext cx="32162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400">
                  <a:solidFill>
                    <a:srgbClr val="0000CC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State of parse so far:</a:t>
              </a:r>
            </a:p>
          </p:txBody>
        </p:sp>
        <p:sp>
          <p:nvSpPr>
            <p:cNvPr id="19484" name="Text Box 3">
              <a:extLst>
                <a:ext uri="{FF2B5EF4-FFF2-40B4-BE49-F238E27FC236}">
                  <a16:creationId xmlns:a16="http://schemas.microsoft.com/office/drawing/2014/main" id="{720A380E-0054-1FE0-B3BC-95A025F246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4038600"/>
              <a:ext cx="34067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( id = num ; id = num ) EOF</a:t>
              </a:r>
            </a:p>
          </p:txBody>
        </p:sp>
        <p:sp>
          <p:nvSpPr>
            <p:cNvPr id="19485" name="Text Box 10">
              <a:extLst>
                <a:ext uri="{FF2B5EF4-FFF2-40B4-BE49-F238E27FC236}">
                  <a16:creationId xmlns:a16="http://schemas.microsoft.com/office/drawing/2014/main" id="{0E90DED6-5F68-984C-CCB4-00A0F033B3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3962400"/>
              <a:ext cx="25876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400">
                  <a:solidFill>
                    <a:srgbClr val="0000CC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Input from lexer:</a:t>
              </a:r>
            </a:p>
          </p:txBody>
        </p:sp>
        <p:sp>
          <p:nvSpPr>
            <p:cNvPr id="19486" name="Text Box 11">
              <a:extLst>
                <a:ext uri="{FF2B5EF4-FFF2-40B4-BE49-F238E27FC236}">
                  <a16:creationId xmlns:a16="http://schemas.microsoft.com/office/drawing/2014/main" id="{AB6F5555-61F4-DA45-10C7-F9578BD642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600" y="4775200"/>
              <a:ext cx="6334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000">
                  <a:solidFill>
                    <a:schemeClr val="hlink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( L  </a:t>
              </a:r>
            </a:p>
          </p:txBody>
        </p:sp>
        <p:sp>
          <p:nvSpPr>
            <p:cNvPr id="19487" name="AutoShape 12">
              <a:extLst>
                <a:ext uri="{FF2B5EF4-FFF2-40B4-BE49-F238E27FC236}">
                  <a16:creationId xmlns:a16="http://schemas.microsoft.com/office/drawing/2014/main" id="{09B701CD-F6DB-AE52-2F89-A6F67B52364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6148387" y="3681413"/>
              <a:ext cx="123825" cy="685800"/>
            </a:xfrm>
            <a:prstGeom prst="rightBrace">
              <a:avLst>
                <a:gd name="adj1" fmla="val 46154"/>
                <a:gd name="adj2" fmla="val 50000"/>
              </a:avLst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9488" name="Text Box 13">
              <a:extLst>
                <a:ext uri="{FF2B5EF4-FFF2-40B4-BE49-F238E27FC236}">
                  <a16:creationId xmlns:a16="http://schemas.microsoft.com/office/drawing/2014/main" id="{9C86B7AB-79B5-329F-5A74-8C67C76826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3505200"/>
              <a:ext cx="14668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000">
                  <a:solidFill>
                    <a:srgbClr val="0099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yet to read</a:t>
              </a:r>
            </a:p>
          </p:txBody>
        </p:sp>
        <p:sp>
          <p:nvSpPr>
            <p:cNvPr id="19489" name="AutoShape 14">
              <a:extLst>
                <a:ext uri="{FF2B5EF4-FFF2-40B4-BE49-F238E27FC236}">
                  <a16:creationId xmlns:a16="http://schemas.microsoft.com/office/drawing/2014/main" id="{4097705C-5DB9-D3B4-4663-2D7BF80DD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200" y="3962400"/>
              <a:ext cx="228600" cy="1295400"/>
            </a:xfrm>
            <a:prstGeom prst="rightBrace">
              <a:avLst>
                <a:gd name="adj1" fmla="val 47222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9490" name="AutoShape 33">
              <a:extLst>
                <a:ext uri="{FF2B5EF4-FFF2-40B4-BE49-F238E27FC236}">
                  <a16:creationId xmlns:a16="http://schemas.microsoft.com/office/drawing/2014/main" id="{8A5D0CDF-BDB9-A1A2-9C94-9549F24A7C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0" y="2971800"/>
              <a:ext cx="304800" cy="9144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9491" name="Line 35">
              <a:extLst>
                <a:ext uri="{FF2B5EF4-FFF2-40B4-BE49-F238E27FC236}">
                  <a16:creationId xmlns:a16="http://schemas.microsoft.com/office/drawing/2014/main" id="{C93F238A-1168-F5AE-98CA-C156D26D3F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52800"/>
              <a:ext cx="914400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2" name="Text Box 36">
              <a:extLst>
                <a:ext uri="{FF2B5EF4-FFF2-40B4-BE49-F238E27FC236}">
                  <a16:creationId xmlns:a16="http://schemas.microsoft.com/office/drawing/2014/main" id="{0B778FA9-0857-5D24-CE65-644B5A5C21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0250" y="4230688"/>
              <a:ext cx="1524007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400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REDUCE</a:t>
              </a:r>
            </a:p>
            <a:p>
              <a:pPr>
                <a:lnSpc>
                  <a:spcPct val="100000"/>
                </a:lnSpc>
              </a:pPr>
              <a:r>
                <a:rPr lang="en-US" altLang="zh-CN" sz="2400" dirty="0">
                  <a:solidFill>
                    <a:srgbClr val="0000CC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S</a:t>
              </a:r>
              <a:r>
                <a:rPr lang="en-US" altLang="zh-CN" sz="240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  </a:t>
              </a:r>
              <a:r>
                <a:rPr lang="en-US" altLang="zh-CN" sz="2400" dirty="0">
                  <a:solidFill>
                    <a:srgbClr val="0000CC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L ; S</a:t>
              </a:r>
            </a:p>
            <a:p>
              <a:pPr>
                <a:lnSpc>
                  <a:spcPct val="100000"/>
                </a:lnSpc>
              </a:pPr>
              <a:endParaRPr lang="zh-CN" altLang="en-US" sz="2400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" name="Rectangle 5">
            <a:extLst>
              <a:ext uri="{FF2B5EF4-FFF2-40B4-BE49-F238E27FC236}">
                <a16:creationId xmlns:a16="http://schemas.microsoft.com/office/drawing/2014/main" id="{0683C5B5-4801-6F6D-74D9-F0C8ED5346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2250" y="415926"/>
            <a:ext cx="8229600" cy="6477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800" b="1" u="sng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Example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6">
            <a:extLst>
              <a:ext uri="{FF2B5EF4-FFF2-40B4-BE49-F238E27FC236}">
                <a16:creationId xmlns:a16="http://schemas.microsoft.com/office/drawing/2014/main" id="{2956B379-9184-8AEB-7118-F1689966F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444" y="1924050"/>
            <a:ext cx="1397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 EOF</a:t>
            </a:r>
          </a:p>
        </p:txBody>
      </p:sp>
      <p:sp>
        <p:nvSpPr>
          <p:cNvPr id="20483" name="Text Box 7">
            <a:extLst>
              <a:ext uri="{FF2B5EF4-FFF2-40B4-BE49-F238E27FC236}">
                <a16:creationId xmlns:a16="http://schemas.microsoft.com/office/drawing/2014/main" id="{31957172-AE60-05E2-AEEF-4D2FB1378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94" y="1924050"/>
            <a:ext cx="12811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 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L ; S</a:t>
            </a:r>
          </a:p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 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S</a:t>
            </a:r>
          </a:p>
        </p:txBody>
      </p:sp>
      <p:sp>
        <p:nvSpPr>
          <p:cNvPr id="20484" name="Text Box 8">
            <a:extLst>
              <a:ext uri="{FF2B5EF4-FFF2-40B4-BE49-F238E27FC236}">
                <a16:creationId xmlns:a16="http://schemas.microsoft.com/office/drawing/2014/main" id="{61409875-C453-1223-9B8D-6B1EFE801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076" y="1462088"/>
            <a:ext cx="1643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Grammar:</a:t>
            </a:r>
          </a:p>
        </p:txBody>
      </p:sp>
      <p:sp>
        <p:nvSpPr>
          <p:cNvPr id="20485" name="Text Box 9">
            <a:extLst>
              <a:ext uri="{FF2B5EF4-FFF2-40B4-BE49-F238E27FC236}">
                <a16:creationId xmlns:a16="http://schemas.microsoft.com/office/drawing/2014/main" id="{69F9F1DF-D582-079F-7649-0C69438A8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944" y="1924050"/>
            <a:ext cx="18589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 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 L )</a:t>
            </a:r>
          </a:p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 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id = num</a:t>
            </a:r>
          </a:p>
        </p:txBody>
      </p:sp>
      <p:graphicFrame>
        <p:nvGraphicFramePr>
          <p:cNvPr id="103440" name="Group 16">
            <a:extLst>
              <a:ext uri="{FF2B5EF4-FFF2-40B4-BE49-F238E27FC236}">
                <a16:creationId xmlns:a16="http://schemas.microsoft.com/office/drawing/2014/main" id="{AE7F3195-00A9-0A2E-6208-363E4001B8D3}"/>
              </a:ext>
            </a:extLst>
          </p:cNvPr>
          <p:cNvGraphicFramePr>
            <a:graphicFrameLocks noGrp="1"/>
          </p:cNvGraphicFramePr>
          <p:nvPr/>
        </p:nvGraphicFramePr>
        <p:xfrm>
          <a:off x="6019800" y="1874838"/>
          <a:ext cx="2865438" cy="930276"/>
        </p:xfrm>
        <a:graphic>
          <a:graphicData uri="http://schemas.openxmlformats.org/drawingml/2006/table">
            <a:tbl>
              <a:tblPr/>
              <a:tblGrid>
                <a:gridCol w="715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5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5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503" name="Text Box 33">
            <a:extLst>
              <a:ext uri="{FF2B5EF4-FFF2-40B4-BE49-F238E27FC236}">
                <a16:creationId xmlns:a16="http://schemas.microsoft.com/office/drawing/2014/main" id="{700E8AFC-CFBA-FE5C-BA10-BE01F5804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268413"/>
            <a:ext cx="2181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Parsing Table</a:t>
            </a:r>
          </a:p>
        </p:txBody>
      </p:sp>
      <p:sp>
        <p:nvSpPr>
          <p:cNvPr id="20504" name="AutoShape 35">
            <a:extLst>
              <a:ext uri="{FF2B5EF4-FFF2-40B4-BE49-F238E27FC236}">
                <a16:creationId xmlns:a16="http://schemas.microsoft.com/office/drawing/2014/main" id="{561EA76E-5E94-0B29-C349-FF5AE3EFD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730" y="2254250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20505" name="组合 21">
            <a:extLst>
              <a:ext uri="{FF2B5EF4-FFF2-40B4-BE49-F238E27FC236}">
                <a16:creationId xmlns:a16="http://schemas.microsoft.com/office/drawing/2014/main" id="{43F32C27-22EC-8453-DAEC-63EBF1E5B37B}"/>
              </a:ext>
            </a:extLst>
          </p:cNvPr>
          <p:cNvGrpSpPr>
            <a:grpSpLocks/>
          </p:cNvGrpSpPr>
          <p:nvPr/>
        </p:nvGrpSpPr>
        <p:grpSpPr bwMode="auto">
          <a:xfrm>
            <a:off x="12016" y="3276600"/>
            <a:ext cx="9144000" cy="2209800"/>
            <a:chOff x="0" y="2971800"/>
            <a:chExt cx="9144000" cy="2209800"/>
          </a:xfrm>
        </p:grpSpPr>
        <p:grpSp>
          <p:nvGrpSpPr>
            <p:cNvPr id="20507" name="组合 22">
              <a:extLst>
                <a:ext uri="{FF2B5EF4-FFF2-40B4-BE49-F238E27FC236}">
                  <a16:creationId xmlns:a16="http://schemas.microsoft.com/office/drawing/2014/main" id="{4D8D56BE-6479-1F10-88D8-B14C8BF16A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971800"/>
              <a:ext cx="9144000" cy="2209800"/>
              <a:chOff x="0" y="2971800"/>
              <a:chExt cx="9144000" cy="2209800"/>
            </a:xfrm>
          </p:grpSpPr>
          <p:sp>
            <p:nvSpPr>
              <p:cNvPr id="20509" name="Text Box 2">
                <a:extLst>
                  <a:ext uri="{FF2B5EF4-FFF2-40B4-BE49-F238E27FC236}">
                    <a16:creationId xmlns:a16="http://schemas.microsoft.com/office/drawing/2014/main" id="{2FF472B6-F447-624D-FAB9-9C74D88729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" y="4724400"/>
                <a:ext cx="3216275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altLang="zh-CN" sz="2400">
                    <a:solidFill>
                      <a:srgbClr val="0000CC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State of parse so far:</a:t>
                </a:r>
              </a:p>
            </p:txBody>
          </p:sp>
          <p:sp>
            <p:nvSpPr>
              <p:cNvPr id="20510" name="Text Box 3">
                <a:extLst>
                  <a:ext uri="{FF2B5EF4-FFF2-40B4-BE49-F238E27FC236}">
                    <a16:creationId xmlns:a16="http://schemas.microsoft.com/office/drawing/2014/main" id="{191EF5C0-23B5-083F-7835-29D3BF5844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4200" y="4038600"/>
                <a:ext cx="3406775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altLang="zh-CN"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( id = num ; id = num ) EOF</a:t>
                </a:r>
              </a:p>
            </p:txBody>
          </p:sp>
          <p:sp>
            <p:nvSpPr>
              <p:cNvPr id="20511" name="Text Box 10">
                <a:extLst>
                  <a:ext uri="{FF2B5EF4-FFF2-40B4-BE49-F238E27FC236}">
                    <a16:creationId xmlns:a16="http://schemas.microsoft.com/office/drawing/2014/main" id="{DFB6E1EF-2346-E745-4AB7-AC61B18AF0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4038600"/>
                <a:ext cx="2587625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altLang="zh-CN" sz="2400">
                    <a:solidFill>
                      <a:srgbClr val="0000CC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Input from lexer:</a:t>
                </a:r>
              </a:p>
            </p:txBody>
          </p:sp>
          <p:sp>
            <p:nvSpPr>
              <p:cNvPr id="20512" name="Text Box 11">
                <a:extLst>
                  <a:ext uri="{FF2B5EF4-FFF2-40B4-BE49-F238E27FC236}">
                    <a16:creationId xmlns:a16="http://schemas.microsoft.com/office/drawing/2014/main" id="{6FE64B76-C805-ACB9-E8A1-FCF341D7F4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1400" y="4775200"/>
                <a:ext cx="71755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altLang="zh-CN" sz="2000">
                    <a:solidFill>
                      <a:schemeClr val="hlink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( L ) </a:t>
                </a:r>
              </a:p>
            </p:txBody>
          </p:sp>
          <p:sp>
            <p:nvSpPr>
              <p:cNvPr id="20513" name="AutoShape 12">
                <a:extLst>
                  <a:ext uri="{FF2B5EF4-FFF2-40B4-BE49-F238E27FC236}">
                    <a16:creationId xmlns:a16="http://schemas.microsoft.com/office/drawing/2014/main" id="{2CA1F88B-C78D-B30E-6BE8-EBF5F2622E9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6096000" y="3810000"/>
                <a:ext cx="76200" cy="381000"/>
              </a:xfrm>
              <a:prstGeom prst="rightBrace">
                <a:avLst>
                  <a:gd name="adj1" fmla="val 41667"/>
                  <a:gd name="adj2" fmla="val 50000"/>
                </a:avLst>
              </a:pr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20514" name="Text Box 13">
                <a:extLst>
                  <a:ext uri="{FF2B5EF4-FFF2-40B4-BE49-F238E27FC236}">
                    <a16:creationId xmlns:a16="http://schemas.microsoft.com/office/drawing/2014/main" id="{E479A2C6-D771-5486-6CA4-2B8A44E4E6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62600" y="3479800"/>
                <a:ext cx="146685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altLang="zh-CN" sz="2000">
                    <a:solidFill>
                      <a:srgbClr val="0099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yet to read</a:t>
                </a:r>
              </a:p>
            </p:txBody>
          </p:sp>
          <p:sp>
            <p:nvSpPr>
              <p:cNvPr id="20515" name="AutoShape 14">
                <a:extLst>
                  <a:ext uri="{FF2B5EF4-FFF2-40B4-BE49-F238E27FC236}">
                    <a16:creationId xmlns:a16="http://schemas.microsoft.com/office/drawing/2014/main" id="{AD4FDAFE-B13E-BC52-E0ED-962BFE8D6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8000" y="3886200"/>
                <a:ext cx="228600" cy="1295400"/>
              </a:xfrm>
              <a:prstGeom prst="rightBrace">
                <a:avLst>
                  <a:gd name="adj1" fmla="val 47222"/>
                  <a:gd name="adj2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20516" name="AutoShape 33">
                <a:extLst>
                  <a:ext uri="{FF2B5EF4-FFF2-40B4-BE49-F238E27FC236}">
                    <a16:creationId xmlns:a16="http://schemas.microsoft.com/office/drawing/2014/main" id="{86D99176-04A3-717E-D2CE-8861EC23C6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5200" y="2971800"/>
                <a:ext cx="304800" cy="914400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20517" name="Line 35">
                <a:extLst>
                  <a:ext uri="{FF2B5EF4-FFF2-40B4-BE49-F238E27FC236}">
                    <a16:creationId xmlns:a16="http://schemas.microsoft.com/office/drawing/2014/main" id="{CD16189C-7C27-0100-576C-6370E33322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3352800"/>
                <a:ext cx="9144000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0508" name="Text Box 36">
              <a:extLst>
                <a:ext uri="{FF2B5EF4-FFF2-40B4-BE49-F238E27FC236}">
                  <a16:creationId xmlns:a16="http://schemas.microsoft.com/office/drawing/2014/main" id="{0B468EC2-4002-58AE-8C72-FB65C8A6A2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0250" y="4230688"/>
              <a:ext cx="107273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400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SHIFT</a:t>
              </a:r>
            </a:p>
            <a:p>
              <a:pPr>
                <a:lnSpc>
                  <a:spcPct val="100000"/>
                </a:lnSpc>
              </a:pPr>
              <a:endParaRPr lang="zh-CN" altLang="en-US" sz="2400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" name="Rectangle 5">
            <a:extLst>
              <a:ext uri="{FF2B5EF4-FFF2-40B4-BE49-F238E27FC236}">
                <a16:creationId xmlns:a16="http://schemas.microsoft.com/office/drawing/2014/main" id="{375773E6-A6D1-BCFF-1D77-EEFBC4CB4C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2250" y="415926"/>
            <a:ext cx="8229600" cy="6477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800" b="1" u="sng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Example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6">
            <a:extLst>
              <a:ext uri="{FF2B5EF4-FFF2-40B4-BE49-F238E27FC236}">
                <a16:creationId xmlns:a16="http://schemas.microsoft.com/office/drawing/2014/main" id="{26BCE1B6-A5D9-CAAB-3060-60ED297B4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546" y="1924050"/>
            <a:ext cx="1397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 EOF</a:t>
            </a:r>
          </a:p>
        </p:txBody>
      </p:sp>
      <p:sp>
        <p:nvSpPr>
          <p:cNvPr id="21507" name="Text Box 7">
            <a:extLst>
              <a:ext uri="{FF2B5EF4-FFF2-40B4-BE49-F238E27FC236}">
                <a16:creationId xmlns:a16="http://schemas.microsoft.com/office/drawing/2014/main" id="{7D38E46A-960B-9A5E-1CA4-DB8FC8D1D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3296" y="1924050"/>
            <a:ext cx="12811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 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L ; S</a:t>
            </a:r>
          </a:p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 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S</a:t>
            </a:r>
          </a:p>
        </p:txBody>
      </p:sp>
      <p:sp>
        <p:nvSpPr>
          <p:cNvPr id="21508" name="Text Box 8">
            <a:extLst>
              <a:ext uri="{FF2B5EF4-FFF2-40B4-BE49-F238E27FC236}">
                <a16:creationId xmlns:a16="http://schemas.microsoft.com/office/drawing/2014/main" id="{67DA2AFA-D8D1-D540-F02B-1DDA06561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600" y="1462088"/>
            <a:ext cx="1643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Grammar:</a:t>
            </a:r>
          </a:p>
        </p:txBody>
      </p:sp>
      <p:sp>
        <p:nvSpPr>
          <p:cNvPr id="21509" name="Text Box 9">
            <a:extLst>
              <a:ext uri="{FF2B5EF4-FFF2-40B4-BE49-F238E27FC236}">
                <a16:creationId xmlns:a16="http://schemas.microsoft.com/office/drawing/2014/main" id="{37124523-5D70-0EBA-5CBA-0B7E08A40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5046" y="1924050"/>
            <a:ext cx="18589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 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 L )</a:t>
            </a:r>
          </a:p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 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id = num</a:t>
            </a:r>
          </a:p>
        </p:txBody>
      </p:sp>
      <p:graphicFrame>
        <p:nvGraphicFramePr>
          <p:cNvPr id="103440" name="Group 16">
            <a:extLst>
              <a:ext uri="{FF2B5EF4-FFF2-40B4-BE49-F238E27FC236}">
                <a16:creationId xmlns:a16="http://schemas.microsoft.com/office/drawing/2014/main" id="{CE349C4F-EC9E-C619-D664-DBACF34C2F4A}"/>
              </a:ext>
            </a:extLst>
          </p:cNvPr>
          <p:cNvGraphicFramePr>
            <a:graphicFrameLocks noGrp="1"/>
          </p:cNvGraphicFramePr>
          <p:nvPr/>
        </p:nvGraphicFramePr>
        <p:xfrm>
          <a:off x="6019800" y="1874838"/>
          <a:ext cx="2865438" cy="930276"/>
        </p:xfrm>
        <a:graphic>
          <a:graphicData uri="http://schemas.openxmlformats.org/drawingml/2006/table">
            <a:tbl>
              <a:tblPr/>
              <a:tblGrid>
                <a:gridCol w="715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5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5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27" name="Text Box 33">
            <a:extLst>
              <a:ext uri="{FF2B5EF4-FFF2-40B4-BE49-F238E27FC236}">
                <a16:creationId xmlns:a16="http://schemas.microsoft.com/office/drawing/2014/main" id="{6EE2DE08-6610-C8B6-B1FF-A9BBD01F0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268413"/>
            <a:ext cx="2181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Parsing Table</a:t>
            </a:r>
          </a:p>
        </p:txBody>
      </p:sp>
      <p:sp>
        <p:nvSpPr>
          <p:cNvPr id="21528" name="AutoShape 35">
            <a:extLst>
              <a:ext uri="{FF2B5EF4-FFF2-40B4-BE49-F238E27FC236}">
                <a16:creationId xmlns:a16="http://schemas.microsoft.com/office/drawing/2014/main" id="{E353B16B-A7F9-32DE-46DD-BDFB57030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730" y="2254250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21529" name="组合 33">
            <a:extLst>
              <a:ext uri="{FF2B5EF4-FFF2-40B4-BE49-F238E27FC236}">
                <a16:creationId xmlns:a16="http://schemas.microsoft.com/office/drawing/2014/main" id="{6DCAFED7-2667-C672-0587-99A0C1C20A3F}"/>
              </a:ext>
            </a:extLst>
          </p:cNvPr>
          <p:cNvGrpSpPr>
            <a:grpSpLocks/>
          </p:cNvGrpSpPr>
          <p:nvPr/>
        </p:nvGrpSpPr>
        <p:grpSpPr bwMode="auto">
          <a:xfrm>
            <a:off x="7938" y="3276600"/>
            <a:ext cx="9144000" cy="2459038"/>
            <a:chOff x="0" y="2971800"/>
            <a:chExt cx="9144000" cy="2459217"/>
          </a:xfrm>
        </p:grpSpPr>
        <p:sp>
          <p:nvSpPr>
            <p:cNvPr id="21531" name="Text Box 2">
              <a:extLst>
                <a:ext uri="{FF2B5EF4-FFF2-40B4-BE49-F238E27FC236}">
                  <a16:creationId xmlns:a16="http://schemas.microsoft.com/office/drawing/2014/main" id="{7D3B9517-3108-36C9-AE56-ABEECD0271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800600"/>
              <a:ext cx="32162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400">
                  <a:solidFill>
                    <a:srgbClr val="0000CC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State of parse so far:</a:t>
              </a:r>
            </a:p>
          </p:txBody>
        </p:sp>
        <p:sp>
          <p:nvSpPr>
            <p:cNvPr id="21532" name="Text Box 3">
              <a:extLst>
                <a:ext uri="{FF2B5EF4-FFF2-40B4-BE49-F238E27FC236}">
                  <a16:creationId xmlns:a16="http://schemas.microsoft.com/office/drawing/2014/main" id="{4892F6DC-5996-B7D6-7F64-AF99EA097D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8450" y="4056063"/>
              <a:ext cx="34067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( id = num ; id = num ) EOF</a:t>
              </a:r>
            </a:p>
          </p:txBody>
        </p:sp>
        <p:sp>
          <p:nvSpPr>
            <p:cNvPr id="21533" name="Text Box 10">
              <a:extLst>
                <a:ext uri="{FF2B5EF4-FFF2-40B4-BE49-F238E27FC236}">
                  <a16:creationId xmlns:a16="http://schemas.microsoft.com/office/drawing/2014/main" id="{18A4207B-64C8-0139-2055-46DC248ECA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038600"/>
              <a:ext cx="25876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400">
                  <a:solidFill>
                    <a:srgbClr val="0000CC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Input from lexer:</a:t>
              </a:r>
            </a:p>
          </p:txBody>
        </p:sp>
        <p:sp>
          <p:nvSpPr>
            <p:cNvPr id="21534" name="Text Box 11">
              <a:extLst>
                <a:ext uri="{FF2B5EF4-FFF2-40B4-BE49-F238E27FC236}">
                  <a16:creationId xmlns:a16="http://schemas.microsoft.com/office/drawing/2014/main" id="{AB9E7AAB-2931-0DD3-5FD5-6CF46D928F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4800600"/>
              <a:ext cx="4238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000">
                  <a:solidFill>
                    <a:schemeClr val="hlink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S </a:t>
              </a:r>
            </a:p>
          </p:txBody>
        </p:sp>
        <p:sp>
          <p:nvSpPr>
            <p:cNvPr id="21535" name="AutoShape 12">
              <a:extLst>
                <a:ext uri="{FF2B5EF4-FFF2-40B4-BE49-F238E27FC236}">
                  <a16:creationId xmlns:a16="http://schemas.microsoft.com/office/drawing/2014/main" id="{4BAAD821-09D4-74A6-EB23-95E6841A8A4E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5867400" y="3810000"/>
              <a:ext cx="76200" cy="381000"/>
            </a:xfrm>
            <a:prstGeom prst="rightBrace">
              <a:avLst>
                <a:gd name="adj1" fmla="val 41667"/>
                <a:gd name="adj2" fmla="val 50000"/>
              </a:avLst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536" name="Text Box 13">
              <a:extLst>
                <a:ext uri="{FF2B5EF4-FFF2-40B4-BE49-F238E27FC236}">
                  <a16:creationId xmlns:a16="http://schemas.microsoft.com/office/drawing/2014/main" id="{5267E14E-CE70-6C82-F5CF-D743FB6C25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600" y="3479800"/>
              <a:ext cx="14668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000">
                  <a:solidFill>
                    <a:srgbClr val="0099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yet to read</a:t>
              </a:r>
            </a:p>
          </p:txBody>
        </p:sp>
        <p:sp>
          <p:nvSpPr>
            <p:cNvPr id="21537" name="AutoShape 14">
              <a:extLst>
                <a:ext uri="{FF2B5EF4-FFF2-40B4-BE49-F238E27FC236}">
                  <a16:creationId xmlns:a16="http://schemas.microsoft.com/office/drawing/2014/main" id="{AF413A02-0867-82A8-7B9D-A9DD5F2C9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0" y="4038600"/>
              <a:ext cx="228600" cy="1295400"/>
            </a:xfrm>
            <a:prstGeom prst="rightBrace">
              <a:avLst>
                <a:gd name="adj1" fmla="val 47222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538" name="AutoShape 33">
              <a:extLst>
                <a:ext uri="{FF2B5EF4-FFF2-40B4-BE49-F238E27FC236}">
                  <a16:creationId xmlns:a16="http://schemas.microsoft.com/office/drawing/2014/main" id="{0D37EE33-E32B-5BFA-A6A3-368CB8B89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0" y="2971800"/>
              <a:ext cx="304800" cy="9144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539" name="Line 35">
              <a:extLst>
                <a:ext uri="{FF2B5EF4-FFF2-40B4-BE49-F238E27FC236}">
                  <a16:creationId xmlns:a16="http://schemas.microsoft.com/office/drawing/2014/main" id="{AEEA5FC6-00BE-A464-196D-56895455D5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52800"/>
              <a:ext cx="914400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0" name="Text Box 36">
              <a:extLst>
                <a:ext uri="{FF2B5EF4-FFF2-40B4-BE49-F238E27FC236}">
                  <a16:creationId xmlns:a16="http://schemas.microsoft.com/office/drawing/2014/main" id="{B25D764E-C7F7-F74B-2556-F8BCB6CED2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0250" y="4230688"/>
              <a:ext cx="1486304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400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REDUCE</a:t>
              </a:r>
            </a:p>
            <a:p>
              <a:pPr>
                <a:lnSpc>
                  <a:spcPct val="100000"/>
                </a:lnSpc>
              </a:pPr>
              <a:r>
                <a:rPr lang="en-US" altLang="zh-CN" sz="2400" dirty="0">
                  <a:solidFill>
                    <a:srgbClr val="0000CC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S </a:t>
              </a:r>
              <a:r>
                <a:rPr lang="en-US" altLang="zh-CN" sz="240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</a:t>
              </a:r>
              <a:r>
                <a:rPr lang="en-US" altLang="zh-CN" sz="2400" dirty="0">
                  <a:solidFill>
                    <a:srgbClr val="0000CC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( L )</a:t>
              </a:r>
            </a:p>
            <a:p>
              <a:pPr>
                <a:lnSpc>
                  <a:spcPct val="100000"/>
                </a:lnSpc>
              </a:pPr>
              <a:endParaRPr lang="zh-CN" altLang="en-US" sz="2400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" name="Rectangle 5">
            <a:extLst>
              <a:ext uri="{FF2B5EF4-FFF2-40B4-BE49-F238E27FC236}">
                <a16:creationId xmlns:a16="http://schemas.microsoft.com/office/drawing/2014/main" id="{55911DFA-7811-6A37-4B92-C6B298304F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2250" y="415926"/>
            <a:ext cx="8229600" cy="6477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800" b="1" u="sng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Example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56321">
            <a:extLst>
              <a:ext uri="{FF2B5EF4-FFF2-40B4-BE49-F238E27FC236}">
                <a16:creationId xmlns:a16="http://schemas.microsoft.com/office/drawing/2014/main" id="{22837244-4352-66C8-9ABD-C1828E03E0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Content</a:t>
            </a:r>
          </a:p>
        </p:txBody>
      </p:sp>
      <p:sp>
        <p:nvSpPr>
          <p:cNvPr id="3075" name="文本占位符 56322">
            <a:extLst>
              <a:ext uri="{FF2B5EF4-FFF2-40B4-BE49-F238E27FC236}">
                <a16:creationId xmlns:a16="http://schemas.microsoft.com/office/drawing/2014/main" id="{875EB2A6-6D09-DD1A-A571-37C95B2AB0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altLang="zh-CN" sz="2400" dirty="0"/>
              <a:t>INTRODUCTION</a:t>
            </a:r>
          </a:p>
          <a:p>
            <a:pPr marL="609600" indent="-609600" eaLnBrk="1" hangingPunct="1">
              <a:lnSpc>
                <a:spcPct val="90000"/>
              </a:lnSpc>
              <a:buFont typeface="Arial" panose="020B0604020202020204" pitchFamily="34" charset="0"/>
              <a:buAutoNum type="arabicPeriod"/>
            </a:pPr>
            <a:endParaRPr lang="en-US" altLang="zh-CN" sz="2400" dirty="0"/>
          </a:p>
          <a:p>
            <a:pPr marL="609600" indent="-609600" eaLnBrk="1" hangingPunct="1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altLang="zh-CN" sz="2400" dirty="0"/>
              <a:t>LEXICAL ANALYSIS</a:t>
            </a:r>
          </a:p>
          <a:p>
            <a:pPr marL="609600" indent="-609600" eaLnBrk="1" hangingPunct="1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altLang="zh-CN" sz="2400" b="1" dirty="0"/>
              <a:t>PARSING</a:t>
            </a:r>
          </a:p>
          <a:p>
            <a:pPr marL="609600" indent="-609600" eaLnBrk="1" hangingPunct="1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altLang="zh-CN" sz="2400" dirty="0"/>
              <a:t>ABSTRACT SYNTAX</a:t>
            </a:r>
          </a:p>
          <a:p>
            <a:pPr marL="609600" indent="-609600" eaLnBrk="1" hangingPunct="1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altLang="zh-CN" sz="2400" dirty="0"/>
              <a:t>SEMANTIC ANALYSIS</a:t>
            </a:r>
          </a:p>
          <a:p>
            <a:pPr marL="609600" indent="-609600" eaLnBrk="1" hangingPunct="1">
              <a:lnSpc>
                <a:spcPct val="90000"/>
              </a:lnSpc>
              <a:buFont typeface="Arial" panose="020B0604020202020204" pitchFamily="34" charset="0"/>
              <a:buAutoNum type="arabicPeriod"/>
            </a:pPr>
            <a:endParaRPr lang="en-US" altLang="zh-CN" sz="2400" dirty="0"/>
          </a:p>
          <a:p>
            <a:pPr marL="609600" indent="-609600" eaLnBrk="1" hangingPunct="1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altLang="zh-CN" sz="2400" dirty="0"/>
              <a:t>ACTIVATION RECORD</a:t>
            </a:r>
          </a:p>
          <a:p>
            <a:pPr marL="609600" indent="-609600" eaLnBrk="1" hangingPunct="1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altLang="zh-CN" sz="2400" dirty="0"/>
              <a:t>TRANSLATING INTO INTERMEDIATE CODE</a:t>
            </a:r>
          </a:p>
          <a:p>
            <a:pPr marL="609600" indent="-609600" eaLnBrk="1" hangingPunct="1">
              <a:lnSpc>
                <a:spcPct val="90000"/>
              </a:lnSpc>
              <a:buFont typeface="Arial" panose="020B0604020202020204" pitchFamily="34" charset="0"/>
              <a:buAutoNum type="arabicPeriod"/>
            </a:pPr>
            <a:endParaRPr lang="en-US" altLang="zh-CN" sz="2400" dirty="0"/>
          </a:p>
          <a:p>
            <a:pPr marL="609600" indent="-609600" eaLnBrk="1" hangingPunct="1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altLang="zh-CN" sz="2400" dirty="0"/>
              <a:t>OTHERS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6">
            <a:extLst>
              <a:ext uri="{FF2B5EF4-FFF2-40B4-BE49-F238E27FC236}">
                <a16:creationId xmlns:a16="http://schemas.microsoft.com/office/drawing/2014/main" id="{2B1B949C-2267-2400-F139-CBBB02267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12" y="1924050"/>
            <a:ext cx="1397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 EOF</a:t>
            </a:r>
          </a:p>
        </p:txBody>
      </p:sp>
      <p:sp>
        <p:nvSpPr>
          <p:cNvPr id="22531" name="Text Box 7">
            <a:extLst>
              <a:ext uri="{FF2B5EF4-FFF2-40B4-BE49-F238E27FC236}">
                <a16:creationId xmlns:a16="http://schemas.microsoft.com/office/drawing/2014/main" id="{9D051BAA-F19C-E4F9-AAEB-2BB1A9F6D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3562" y="1924050"/>
            <a:ext cx="12811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 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L ; S</a:t>
            </a:r>
          </a:p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 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S</a:t>
            </a:r>
          </a:p>
        </p:txBody>
      </p:sp>
      <p:sp>
        <p:nvSpPr>
          <p:cNvPr id="22532" name="Text Box 8">
            <a:extLst>
              <a:ext uri="{FF2B5EF4-FFF2-40B4-BE49-F238E27FC236}">
                <a16:creationId xmlns:a16="http://schemas.microsoft.com/office/drawing/2014/main" id="{6A666726-6268-BB50-3AA3-95AA06777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600" y="1462088"/>
            <a:ext cx="1643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Grammar:</a:t>
            </a:r>
          </a:p>
        </p:txBody>
      </p:sp>
      <p:sp>
        <p:nvSpPr>
          <p:cNvPr id="22533" name="Text Box 9">
            <a:extLst>
              <a:ext uri="{FF2B5EF4-FFF2-40B4-BE49-F238E27FC236}">
                <a16:creationId xmlns:a16="http://schemas.microsoft.com/office/drawing/2014/main" id="{BC87AA63-0173-BE87-A1E3-82D63B33F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312" y="1924050"/>
            <a:ext cx="18589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 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 L )</a:t>
            </a:r>
          </a:p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 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id = num</a:t>
            </a:r>
          </a:p>
        </p:txBody>
      </p:sp>
      <p:graphicFrame>
        <p:nvGraphicFramePr>
          <p:cNvPr id="103440" name="Group 16">
            <a:extLst>
              <a:ext uri="{FF2B5EF4-FFF2-40B4-BE49-F238E27FC236}">
                <a16:creationId xmlns:a16="http://schemas.microsoft.com/office/drawing/2014/main" id="{665F7F69-87C8-123B-D46D-86AAF872B536}"/>
              </a:ext>
            </a:extLst>
          </p:cNvPr>
          <p:cNvGraphicFramePr>
            <a:graphicFrameLocks noGrp="1"/>
          </p:cNvGraphicFramePr>
          <p:nvPr/>
        </p:nvGraphicFramePr>
        <p:xfrm>
          <a:off x="6019800" y="1874838"/>
          <a:ext cx="2865438" cy="930276"/>
        </p:xfrm>
        <a:graphic>
          <a:graphicData uri="http://schemas.openxmlformats.org/drawingml/2006/table">
            <a:tbl>
              <a:tblPr/>
              <a:tblGrid>
                <a:gridCol w="715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5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5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551" name="Text Box 33">
            <a:extLst>
              <a:ext uri="{FF2B5EF4-FFF2-40B4-BE49-F238E27FC236}">
                <a16:creationId xmlns:a16="http://schemas.microsoft.com/office/drawing/2014/main" id="{23D204E2-D426-48BA-002B-EAC53A22A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268413"/>
            <a:ext cx="2181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Parsing Table</a:t>
            </a:r>
          </a:p>
        </p:txBody>
      </p:sp>
      <p:sp>
        <p:nvSpPr>
          <p:cNvPr id="22552" name="AutoShape 35">
            <a:extLst>
              <a:ext uri="{FF2B5EF4-FFF2-40B4-BE49-F238E27FC236}">
                <a16:creationId xmlns:a16="http://schemas.microsoft.com/office/drawing/2014/main" id="{CD1432CF-53DA-E0A8-C1FB-8EBA2D57B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3622" y="2254250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22553" name="组合 21">
            <a:extLst>
              <a:ext uri="{FF2B5EF4-FFF2-40B4-BE49-F238E27FC236}">
                <a16:creationId xmlns:a16="http://schemas.microsoft.com/office/drawing/2014/main" id="{D49217FE-6534-F960-35AA-B8CD1957275B}"/>
              </a:ext>
            </a:extLst>
          </p:cNvPr>
          <p:cNvGrpSpPr>
            <a:grpSpLocks/>
          </p:cNvGrpSpPr>
          <p:nvPr/>
        </p:nvGrpSpPr>
        <p:grpSpPr bwMode="auto">
          <a:xfrm>
            <a:off x="0" y="3084513"/>
            <a:ext cx="9144000" cy="3567112"/>
            <a:chOff x="0" y="2971800"/>
            <a:chExt cx="9144000" cy="3567212"/>
          </a:xfrm>
        </p:grpSpPr>
        <p:sp>
          <p:nvSpPr>
            <p:cNvPr id="22555" name="Line 35">
              <a:extLst>
                <a:ext uri="{FF2B5EF4-FFF2-40B4-BE49-F238E27FC236}">
                  <a16:creationId xmlns:a16="http://schemas.microsoft.com/office/drawing/2014/main" id="{B428E9CE-D47E-DB9E-A6F2-7CB03EE6EA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52800"/>
              <a:ext cx="914400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2556" name="组合 23">
              <a:extLst>
                <a:ext uri="{FF2B5EF4-FFF2-40B4-BE49-F238E27FC236}">
                  <a16:creationId xmlns:a16="http://schemas.microsoft.com/office/drawing/2014/main" id="{7661352B-BDF8-F6B3-17ED-319C72DE39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971800"/>
              <a:ext cx="8872536" cy="3567212"/>
              <a:chOff x="0" y="2971800"/>
              <a:chExt cx="8872536" cy="3567212"/>
            </a:xfrm>
          </p:grpSpPr>
          <p:sp>
            <p:nvSpPr>
              <p:cNvPr id="22557" name="Text Box 2">
                <a:extLst>
                  <a:ext uri="{FF2B5EF4-FFF2-40B4-BE49-F238E27FC236}">
                    <a16:creationId xmlns:a16="http://schemas.microsoft.com/office/drawing/2014/main" id="{658C7BA5-691E-9040-BAFD-B933DD34E5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724400"/>
                <a:ext cx="3216275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altLang="zh-CN" sz="2400">
                    <a:solidFill>
                      <a:srgbClr val="0000CC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State of parse so far:</a:t>
                </a:r>
              </a:p>
            </p:txBody>
          </p:sp>
          <p:sp>
            <p:nvSpPr>
              <p:cNvPr id="22558" name="Text Box 3">
                <a:extLst>
                  <a:ext uri="{FF2B5EF4-FFF2-40B4-BE49-F238E27FC236}">
                    <a16:creationId xmlns:a16="http://schemas.microsoft.com/office/drawing/2014/main" id="{66D718AC-D3FA-487B-3E63-EB3EEEE369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4200" y="4089400"/>
                <a:ext cx="3406775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altLang="zh-CN"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( id = num ; id = num ) EOF</a:t>
                </a:r>
              </a:p>
            </p:txBody>
          </p:sp>
          <p:sp>
            <p:nvSpPr>
              <p:cNvPr id="22559" name="Text Box 10">
                <a:extLst>
                  <a:ext uri="{FF2B5EF4-FFF2-40B4-BE49-F238E27FC236}">
                    <a16:creationId xmlns:a16="http://schemas.microsoft.com/office/drawing/2014/main" id="{C0F947DC-A828-F637-842A-5AB750748E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00" y="3962400"/>
                <a:ext cx="2587625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altLang="zh-CN" sz="2400">
                    <a:solidFill>
                      <a:srgbClr val="0000CC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Input from lexer:</a:t>
                </a:r>
              </a:p>
            </p:txBody>
          </p:sp>
          <p:sp>
            <p:nvSpPr>
              <p:cNvPr id="22560" name="Text Box 11">
                <a:extLst>
                  <a:ext uri="{FF2B5EF4-FFF2-40B4-BE49-F238E27FC236}">
                    <a16:creationId xmlns:a16="http://schemas.microsoft.com/office/drawing/2014/main" id="{3F2CF446-57E6-75D7-ED80-5DFC675EB3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1400" y="4800600"/>
                <a:ext cx="38100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altLang="zh-CN" sz="2000">
                    <a:solidFill>
                      <a:schemeClr val="hlink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A </a:t>
                </a:r>
              </a:p>
            </p:txBody>
          </p:sp>
          <p:sp>
            <p:nvSpPr>
              <p:cNvPr id="22561" name="AutoShape 14">
                <a:extLst>
                  <a:ext uri="{FF2B5EF4-FFF2-40B4-BE49-F238E27FC236}">
                    <a16:creationId xmlns:a16="http://schemas.microsoft.com/office/drawing/2014/main" id="{AB7D6848-8D63-EAE0-8F8C-DEEC39B96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9400" y="3962400"/>
                <a:ext cx="228600" cy="1295400"/>
              </a:xfrm>
              <a:prstGeom prst="rightBrace">
                <a:avLst>
                  <a:gd name="adj1" fmla="val 47222"/>
                  <a:gd name="adj2" fmla="val 50000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22562" name="AutoShape 33">
                <a:extLst>
                  <a:ext uri="{FF2B5EF4-FFF2-40B4-BE49-F238E27FC236}">
                    <a16:creationId xmlns:a16="http://schemas.microsoft.com/office/drawing/2014/main" id="{3E334776-FFC9-5CDA-14ED-C13144D1DE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5200" y="2971800"/>
                <a:ext cx="304800" cy="914400"/>
              </a:xfrm>
              <a:prstGeom prst="downArrow">
                <a:avLst>
                  <a:gd name="adj1" fmla="val 50000"/>
                  <a:gd name="adj2" fmla="val 7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22563" name="Text Box 36">
                <a:extLst>
                  <a:ext uri="{FF2B5EF4-FFF2-40B4-BE49-F238E27FC236}">
                    <a16:creationId xmlns:a16="http://schemas.microsoft.com/office/drawing/2014/main" id="{0F899BD9-7A11-2FCF-F25B-82247A37E1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80250" y="4230688"/>
                <a:ext cx="1792286" cy="2308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2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SHIFT</a:t>
                </a:r>
              </a:p>
              <a:p>
                <a:pPr>
                  <a:lnSpc>
                    <a:spcPct val="100000"/>
                  </a:lnSpc>
                </a:pPr>
                <a:endParaRPr lang="en-US" altLang="zh-CN" sz="2400" dirty="0">
                  <a:solidFill>
                    <a:srgbClr val="0000CC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REDUCE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zh-CN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A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sym typeface="Symbol" panose="05050102010706020507" pitchFamily="18" charset="2"/>
                  </a:rPr>
                  <a:t></a:t>
                </a:r>
                <a:r>
                  <a:rPr lang="en-US" altLang="zh-CN" sz="2400" dirty="0">
                    <a:solidFill>
                      <a:srgbClr val="0000CC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 S EOF</a:t>
                </a:r>
              </a:p>
              <a:p>
                <a:pPr>
                  <a:lnSpc>
                    <a:spcPct val="100000"/>
                  </a:lnSpc>
                </a:pPr>
                <a:endParaRPr lang="en-US" altLang="zh-CN" sz="2400" dirty="0">
                  <a:solidFill>
                    <a:srgbClr val="0000CC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ACCEPT</a:t>
                </a:r>
              </a:p>
            </p:txBody>
          </p:sp>
        </p:grpSp>
      </p:grpSp>
      <p:sp>
        <p:nvSpPr>
          <p:cNvPr id="4" name="Rectangle 5">
            <a:extLst>
              <a:ext uri="{FF2B5EF4-FFF2-40B4-BE49-F238E27FC236}">
                <a16:creationId xmlns:a16="http://schemas.microsoft.com/office/drawing/2014/main" id="{3DC0A8EB-5FC0-F588-0470-DDF54C45F9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2250" y="415926"/>
            <a:ext cx="8229600" cy="6477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800" b="1" u="sng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Example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>
            <a:extLst>
              <a:ext uri="{FF2B5EF4-FFF2-40B4-BE49-F238E27FC236}">
                <a16:creationId xmlns:a16="http://schemas.microsoft.com/office/drawing/2014/main" id="{D94D94EB-4546-7D9D-BB48-84A6C3820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756" y="1924050"/>
            <a:ext cx="1397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 EOF</a:t>
            </a:r>
          </a:p>
        </p:txBody>
      </p:sp>
      <p:sp>
        <p:nvSpPr>
          <p:cNvPr id="23555" name="Text Box 7">
            <a:extLst>
              <a:ext uri="{FF2B5EF4-FFF2-40B4-BE49-F238E27FC236}">
                <a16:creationId xmlns:a16="http://schemas.microsoft.com/office/drawing/2014/main" id="{F91B1E85-2E1A-5542-613A-4E9B0BB10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2506" y="1924050"/>
            <a:ext cx="12811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 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L ; S</a:t>
            </a:r>
          </a:p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 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S</a:t>
            </a:r>
          </a:p>
        </p:txBody>
      </p:sp>
      <p:sp>
        <p:nvSpPr>
          <p:cNvPr id="23556" name="Text Box 8">
            <a:extLst>
              <a:ext uri="{FF2B5EF4-FFF2-40B4-BE49-F238E27FC236}">
                <a16:creationId xmlns:a16="http://schemas.microsoft.com/office/drawing/2014/main" id="{D7AE6A81-529D-60E5-7329-E14433EC7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10" y="1462088"/>
            <a:ext cx="1643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Grammar:</a:t>
            </a:r>
          </a:p>
        </p:txBody>
      </p:sp>
      <p:sp>
        <p:nvSpPr>
          <p:cNvPr id="23557" name="Text Box 9">
            <a:extLst>
              <a:ext uri="{FF2B5EF4-FFF2-40B4-BE49-F238E27FC236}">
                <a16:creationId xmlns:a16="http://schemas.microsoft.com/office/drawing/2014/main" id="{ECAF7D9B-30C8-2495-281C-C06306E4E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256" y="1924050"/>
            <a:ext cx="18589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 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 L )</a:t>
            </a:r>
          </a:p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 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id = num</a:t>
            </a:r>
          </a:p>
        </p:txBody>
      </p:sp>
      <p:graphicFrame>
        <p:nvGraphicFramePr>
          <p:cNvPr id="103440" name="Group 16">
            <a:extLst>
              <a:ext uri="{FF2B5EF4-FFF2-40B4-BE49-F238E27FC236}">
                <a16:creationId xmlns:a16="http://schemas.microsoft.com/office/drawing/2014/main" id="{DA2D2221-CC70-EA6F-7A78-00135598CE20}"/>
              </a:ext>
            </a:extLst>
          </p:cNvPr>
          <p:cNvGraphicFramePr>
            <a:graphicFrameLocks noGrp="1"/>
          </p:cNvGraphicFramePr>
          <p:nvPr/>
        </p:nvGraphicFramePr>
        <p:xfrm>
          <a:off x="6019800" y="1874838"/>
          <a:ext cx="2865438" cy="930276"/>
        </p:xfrm>
        <a:graphic>
          <a:graphicData uri="http://schemas.openxmlformats.org/drawingml/2006/table">
            <a:tbl>
              <a:tblPr/>
              <a:tblGrid>
                <a:gridCol w="715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5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5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575" name="Text Box 33">
            <a:extLst>
              <a:ext uri="{FF2B5EF4-FFF2-40B4-BE49-F238E27FC236}">
                <a16:creationId xmlns:a16="http://schemas.microsoft.com/office/drawing/2014/main" id="{D17BF181-3E91-8451-56E0-B041A8486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268413"/>
            <a:ext cx="2181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Parsing Table</a:t>
            </a:r>
          </a:p>
        </p:txBody>
      </p:sp>
      <p:sp>
        <p:nvSpPr>
          <p:cNvPr id="23576" name="AutoShape 35">
            <a:extLst>
              <a:ext uri="{FF2B5EF4-FFF2-40B4-BE49-F238E27FC236}">
                <a16:creationId xmlns:a16="http://schemas.microsoft.com/office/drawing/2014/main" id="{F9D234CD-4AE8-CB2B-A6B7-A4C40D1AE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6780" y="2254250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23577" name="组合 20">
            <a:extLst>
              <a:ext uri="{FF2B5EF4-FFF2-40B4-BE49-F238E27FC236}">
                <a16:creationId xmlns:a16="http://schemas.microsoft.com/office/drawing/2014/main" id="{58CC30AC-3C92-156D-3AE2-E38B14EF58E1}"/>
              </a:ext>
            </a:extLst>
          </p:cNvPr>
          <p:cNvGrpSpPr>
            <a:grpSpLocks/>
          </p:cNvGrpSpPr>
          <p:nvPr/>
        </p:nvGrpSpPr>
        <p:grpSpPr bwMode="auto">
          <a:xfrm>
            <a:off x="0" y="3276600"/>
            <a:ext cx="9144000" cy="2695575"/>
            <a:chOff x="0" y="3352800"/>
            <a:chExt cx="9144000" cy="2695575"/>
          </a:xfrm>
        </p:grpSpPr>
        <p:sp>
          <p:nvSpPr>
            <p:cNvPr id="23579" name="Text Box 2">
              <a:extLst>
                <a:ext uri="{FF2B5EF4-FFF2-40B4-BE49-F238E27FC236}">
                  <a16:creationId xmlns:a16="http://schemas.microsoft.com/office/drawing/2014/main" id="{DCA1CE05-0BD7-5083-A3C1-A1C98E4E97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756150"/>
              <a:ext cx="32162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400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State</a:t>
              </a:r>
              <a:r>
                <a:rPr lang="en-US" altLang="zh-CN" sz="2400" dirty="0">
                  <a:solidFill>
                    <a:srgbClr val="0000CC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of parse so far:</a:t>
              </a:r>
            </a:p>
          </p:txBody>
        </p:sp>
        <p:sp>
          <p:nvSpPr>
            <p:cNvPr id="23580" name="Text Box 3">
              <a:extLst>
                <a:ext uri="{FF2B5EF4-FFF2-40B4-BE49-F238E27FC236}">
                  <a16:creationId xmlns:a16="http://schemas.microsoft.com/office/drawing/2014/main" id="{0E87A7DE-2531-4D8E-58EA-201E4480A0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3800" y="4038600"/>
              <a:ext cx="34067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( id = num ; id = num ) EOF</a:t>
              </a:r>
            </a:p>
          </p:txBody>
        </p:sp>
        <p:sp>
          <p:nvSpPr>
            <p:cNvPr id="23581" name="Text Box 9">
              <a:extLst>
                <a:ext uri="{FF2B5EF4-FFF2-40B4-BE49-F238E27FC236}">
                  <a16:creationId xmlns:a16="http://schemas.microsoft.com/office/drawing/2014/main" id="{3A745352-7263-9709-D235-E7D8174256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0600" y="3994150"/>
              <a:ext cx="25876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400">
                  <a:solidFill>
                    <a:srgbClr val="0000CC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Input from lexer:</a:t>
              </a:r>
            </a:p>
          </p:txBody>
        </p:sp>
        <p:sp>
          <p:nvSpPr>
            <p:cNvPr id="23582" name="Text Box 10">
              <a:extLst>
                <a:ext uri="{FF2B5EF4-FFF2-40B4-BE49-F238E27FC236}">
                  <a16:creationId xmlns:a16="http://schemas.microsoft.com/office/drawing/2014/main" id="{CF4C7527-498E-9D22-4960-F953253EC0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1000" y="4775200"/>
              <a:ext cx="4381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000">
                  <a:solidFill>
                    <a:schemeClr val="hlink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A </a:t>
              </a:r>
            </a:p>
          </p:txBody>
        </p:sp>
        <p:sp>
          <p:nvSpPr>
            <p:cNvPr id="23583" name="Line 32">
              <a:extLst>
                <a:ext uri="{FF2B5EF4-FFF2-40B4-BE49-F238E27FC236}">
                  <a16:creationId xmlns:a16="http://schemas.microsoft.com/office/drawing/2014/main" id="{13F86D18-3A15-F5E5-EBCE-EA8E3D4F53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52800"/>
              <a:ext cx="914400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4" name="Text Box 35">
              <a:extLst>
                <a:ext uri="{FF2B5EF4-FFF2-40B4-BE49-F238E27FC236}">
                  <a16:creationId xmlns:a16="http://schemas.microsoft.com/office/drawing/2014/main" id="{ED72A15A-BF23-84B4-1A16-2F20D70F5C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5591175"/>
              <a:ext cx="6518275" cy="457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400" dirty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A successful parse!  </a:t>
              </a:r>
              <a:r>
                <a:rPr lang="en-US" altLang="zh-CN" sz="2400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Is this grammar LL(1)?</a:t>
              </a:r>
            </a:p>
          </p:txBody>
        </p:sp>
      </p:grpSp>
      <p:sp>
        <p:nvSpPr>
          <p:cNvPr id="4" name="Rectangle 5">
            <a:extLst>
              <a:ext uri="{FF2B5EF4-FFF2-40B4-BE49-F238E27FC236}">
                <a16:creationId xmlns:a16="http://schemas.microsoft.com/office/drawing/2014/main" id="{9AC447A6-A16E-7105-E504-9B7F179F14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2250" y="415926"/>
            <a:ext cx="8229600" cy="6477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800" b="1" u="sng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Example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BDB2B690-0FAF-504C-DE78-4E8B26640D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7254" y="1338472"/>
            <a:ext cx="8229600" cy="473998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400" b="1" dirty="0">
                <a:ea typeface="宋体" panose="02010600030101010101" pitchFamily="2" charset="-122"/>
              </a:rPr>
              <a:t>Parser </a:t>
            </a:r>
            <a:r>
              <a:rPr lang="en-US" altLang="zh-CN" sz="2400" b="1" dirty="0">
                <a:solidFill>
                  <a:srgbClr val="0070C0"/>
                </a:solidFill>
                <a:ea typeface="宋体" panose="02010600030101010101" pitchFamily="2" charset="-122"/>
              </a:rPr>
              <a:t>keeps track </a:t>
            </a:r>
            <a:r>
              <a:rPr lang="en-US" altLang="zh-CN" sz="2400" b="1" dirty="0">
                <a:ea typeface="宋体" panose="02010600030101010101" pitchFamily="2" charset="-122"/>
              </a:rPr>
              <a:t>of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Position</a:t>
            </a:r>
            <a:r>
              <a:rPr lang="en-US" altLang="zh-CN" sz="2000" b="1" dirty="0">
                <a:ea typeface="宋体" panose="02010600030101010101" pitchFamily="2" charset="-122"/>
              </a:rPr>
              <a:t> in current input (what input to read next)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rgbClr val="FF0000"/>
                </a:solidFill>
                <a:ea typeface="宋体" panose="02010600030101010101" pitchFamily="2" charset="-122"/>
              </a:rPr>
              <a:t>A stack </a:t>
            </a:r>
            <a:r>
              <a:rPr lang="en-US" altLang="zh-CN" sz="2000" b="1" dirty="0">
                <a:ea typeface="宋体" panose="02010600030101010101" pitchFamily="2" charset="-122"/>
              </a:rPr>
              <a:t>of terminal &amp; non-terminal symbols representing the “parse so far”</a:t>
            </a:r>
          </a:p>
          <a:p>
            <a:pPr lvl="1" eaLnBrk="1" hangingPunct="1">
              <a:lnSpc>
                <a:spcPct val="90000"/>
              </a:lnSpc>
            </a:pPr>
            <a:endParaRPr lang="en-US" altLang="zh-CN" sz="2000" b="1" dirty="0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400" b="1" dirty="0">
                <a:ea typeface="宋体" panose="02010600030101010101" pitchFamily="2" charset="-122"/>
              </a:rPr>
              <a:t>Based on next input symbol &amp; stack, </a:t>
            </a:r>
            <a:r>
              <a:rPr lang="en-US" altLang="zh-CN" sz="2400" b="1" dirty="0">
                <a:solidFill>
                  <a:srgbClr val="FF0000"/>
                </a:solidFill>
                <a:ea typeface="宋体" panose="02010600030101010101" pitchFamily="2" charset="-122"/>
              </a:rPr>
              <a:t>parser table indicates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rgbClr val="0000CC"/>
                </a:solidFill>
                <a:ea typeface="宋体" panose="02010600030101010101" pitchFamily="2" charset="-122"/>
              </a:rPr>
              <a:t>shift:</a:t>
            </a:r>
            <a:r>
              <a:rPr lang="en-US" altLang="zh-CN" sz="2000" b="1" dirty="0">
                <a:ea typeface="宋体" panose="02010600030101010101" pitchFamily="2" charset="-122"/>
              </a:rPr>
              <a:t> push next input on to top of stack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rgbClr val="0000CC"/>
                </a:solidFill>
                <a:ea typeface="宋体" panose="02010600030101010101" pitchFamily="2" charset="-122"/>
              </a:rPr>
              <a:t>reduce R: </a:t>
            </a:r>
          </a:p>
          <a:p>
            <a:pPr marL="985838" lvl="2" indent="-300038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zh-CN" sz="1800" b="1" dirty="0">
                <a:ea typeface="宋体" panose="02010600030101010101" pitchFamily="2" charset="-122"/>
              </a:rPr>
              <a:t>top of stack should match RHS of rule</a:t>
            </a:r>
          </a:p>
          <a:p>
            <a:pPr marL="985838" lvl="2" indent="-300038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zh-CN" sz="1800" b="1" dirty="0">
                <a:ea typeface="宋体" panose="02010600030101010101" pitchFamily="2" charset="-122"/>
              </a:rPr>
              <a:t>replace top of stack with LHS of rule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rgbClr val="0000CC"/>
                </a:solidFill>
                <a:ea typeface="宋体" panose="02010600030101010101" pitchFamily="2" charset="-122"/>
              </a:rPr>
              <a:t>error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zh-CN" sz="2000" b="1" dirty="0">
                <a:solidFill>
                  <a:srgbClr val="0000CC"/>
                </a:solidFill>
                <a:ea typeface="宋体" panose="02010600030101010101" pitchFamily="2" charset="-122"/>
              </a:rPr>
              <a:t>accept</a:t>
            </a:r>
            <a:r>
              <a:rPr lang="en-US" altLang="zh-CN" sz="2000" b="1" dirty="0">
                <a:ea typeface="宋体" panose="02010600030101010101" pitchFamily="2" charset="-122"/>
              </a:rPr>
              <a:t> (we shift EOF &amp; can reduce what remains on stack to start symbol)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E9D3760-4B15-BCE6-1109-85AD04B3E1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9701" y="465152"/>
            <a:ext cx="8763000" cy="49894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800" b="1" u="sng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Bottom-up Parsing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4">
            <a:extLst>
              <a:ext uri="{FF2B5EF4-FFF2-40B4-BE49-F238E27FC236}">
                <a16:creationId xmlns:a16="http://schemas.microsoft.com/office/drawing/2014/main" id="{C63AD199-FDEB-FD13-F8FE-0E3E21A72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336" y="2248894"/>
            <a:ext cx="7696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How does the LR parser know 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when to shift and when to reduce</a:t>
            </a:r>
            <a:r>
              <a:rPr lang="en-US" altLang="zh-CN" dirty="0">
                <a:ea typeface="宋体" panose="02010600030101010101" pitchFamily="2" charset="-122"/>
              </a:rPr>
              <a:t>?</a:t>
            </a:r>
          </a:p>
          <a:p>
            <a:pPr eaLnBrk="1" hangingPunct="1"/>
            <a:endParaRPr lang="en-US" altLang="zh-CN" dirty="0">
              <a:ea typeface="宋体" panose="02010600030101010101" pitchFamily="2" charset="-122"/>
            </a:endParaRPr>
          </a:p>
          <a:p>
            <a:pPr algn="ctr" eaLnBrk="1" hangingPunct="1"/>
            <a:r>
              <a:rPr lang="en-US" altLang="zh-CN" dirty="0">
                <a:solidFill>
                  <a:srgbClr val="0000E5"/>
                </a:solidFill>
                <a:ea typeface="宋体" panose="02010600030101010101" pitchFamily="2" charset="-122"/>
              </a:rPr>
              <a:t>Using a deterministic finite automaton</a:t>
            </a:r>
            <a:r>
              <a:rPr lang="zh-CN" altLang="en-US" dirty="0">
                <a:solidFill>
                  <a:srgbClr val="0000E5"/>
                </a:solidFill>
                <a:ea typeface="宋体" panose="02010600030101010101" pitchFamily="2" charset="-122"/>
              </a:rPr>
              <a:t>！</a:t>
            </a:r>
          </a:p>
        </p:txBody>
      </p:sp>
      <p:sp>
        <p:nvSpPr>
          <p:cNvPr id="24579" name="矩形 5">
            <a:extLst>
              <a:ext uri="{FF2B5EF4-FFF2-40B4-BE49-F238E27FC236}">
                <a16:creationId xmlns:a16="http://schemas.microsoft.com/office/drawing/2014/main" id="{38BC01A8-93A8-ED7A-B700-D487B34A8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465" y="469511"/>
            <a:ext cx="738505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defTabSz="68580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CN" u="sng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LR PARSING ENGINE</a:t>
            </a:r>
            <a:endParaRPr lang="zh-CN" altLang="en-US" u="sng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8D6E6089-D232-B0A9-7F63-8316EE3B54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686800" cy="715963"/>
          </a:xfrm>
        </p:spPr>
        <p:txBody>
          <a:bodyPr/>
          <a:lstStyle/>
          <a:p>
            <a:pPr algn="l" eaLnBrk="1" hangingPunct="1"/>
            <a:r>
              <a:rPr lang="en-US" altLang="zh-CN" sz="2800" b="1" dirty="0">
                <a:solidFill>
                  <a:srgbClr val="FF0000"/>
                </a:solidFill>
                <a:ea typeface="宋体" panose="02010600030101010101" pitchFamily="2" charset="-122"/>
              </a:rPr>
              <a:t>Shift-reduce</a:t>
            </a:r>
            <a:r>
              <a:rPr lang="en-US" altLang="zh-CN" sz="2800" b="1" dirty="0">
                <a:ea typeface="宋体" panose="02010600030101010101" pitchFamily="2" charset="-122"/>
              </a:rPr>
              <a:t> algorithm (details)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9C321F2C-5A26-F1AD-3415-5A274EDDAB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6669" y="1956608"/>
            <a:ext cx="8209335" cy="1963109"/>
          </a:xfrm>
        </p:spPr>
        <p:txBody>
          <a:bodyPr/>
          <a:lstStyle/>
          <a:p>
            <a:pPr eaLnBrk="1" hangingPunct="1"/>
            <a:r>
              <a:rPr lang="en-US" altLang="zh-CN" sz="2400" b="1" dirty="0">
                <a:ea typeface="宋体" panose="02010600030101010101" pitchFamily="2" charset="-122"/>
              </a:rPr>
              <a:t>The parser summarizes the current “parse state” using </a:t>
            </a:r>
            <a:r>
              <a:rPr lang="en-US" altLang="zh-CN" sz="2400" b="1" dirty="0">
                <a:solidFill>
                  <a:srgbClr val="FF0000"/>
                </a:solidFill>
                <a:ea typeface="宋体" panose="02010600030101010101" pitchFamily="2" charset="-122"/>
              </a:rPr>
              <a:t>an integer</a:t>
            </a:r>
          </a:p>
          <a:p>
            <a:pPr marL="717550" lvl="1" indent="-374650" eaLnBrk="1" hangingPunct="1">
              <a:buFont typeface="Wingdings" panose="05000000000000000000" pitchFamily="2" charset="2"/>
              <a:buChar char="ü"/>
            </a:pPr>
            <a:r>
              <a:rPr lang="en-US" altLang="zh-CN" sz="2400" b="1" dirty="0">
                <a:ea typeface="宋体" panose="02010600030101010101" pitchFamily="2" charset="-122"/>
              </a:rPr>
              <a:t>The integer is actually </a:t>
            </a:r>
            <a:r>
              <a:rPr lang="en-US" altLang="zh-CN" sz="2400" b="1" dirty="0">
                <a:solidFill>
                  <a:srgbClr val="FF0000"/>
                </a:solidFill>
                <a:ea typeface="宋体" panose="02010600030101010101" pitchFamily="2" charset="-122"/>
              </a:rPr>
              <a:t>a state </a:t>
            </a:r>
            <a:r>
              <a:rPr lang="en-US" altLang="zh-CN" sz="2400" b="1" dirty="0">
                <a:ea typeface="宋体" panose="02010600030101010101" pitchFamily="2" charset="-122"/>
              </a:rPr>
              <a:t>in a finite automaton</a:t>
            </a:r>
          </a:p>
          <a:p>
            <a:pPr marL="717550" lvl="1" indent="-374650" eaLnBrk="1" hangingPunct="1">
              <a:buFont typeface="Wingdings" panose="05000000000000000000" pitchFamily="2" charset="2"/>
              <a:buChar char="ü"/>
            </a:pPr>
            <a:r>
              <a:rPr lang="en-US" altLang="zh-CN" sz="2400" b="1" dirty="0">
                <a:ea typeface="宋体" panose="02010600030101010101" pitchFamily="2" charset="-122"/>
              </a:rPr>
              <a:t>The current parse state can be computed by </a:t>
            </a:r>
            <a:r>
              <a:rPr lang="en-US" altLang="zh-CN" sz="2400" b="1" dirty="0">
                <a:solidFill>
                  <a:srgbClr val="FF0000"/>
                </a:solidFill>
                <a:ea typeface="宋体" panose="02010600030101010101" pitchFamily="2" charset="-122"/>
              </a:rPr>
              <a:t>running the automaton over </a:t>
            </a:r>
            <a:r>
              <a:rPr lang="en-US" altLang="zh-CN" sz="2400" b="1" dirty="0">
                <a:ea typeface="宋体" panose="02010600030101010101" pitchFamily="2" charset="-122"/>
              </a:rPr>
              <a:t>the current </a:t>
            </a:r>
            <a:r>
              <a:rPr lang="en-US" altLang="zh-CN" sz="2400" b="1" dirty="0">
                <a:solidFill>
                  <a:srgbClr val="FF0000"/>
                </a:solidFill>
                <a:ea typeface="宋体" panose="02010600030101010101" pitchFamily="2" charset="-122"/>
              </a:rPr>
              <a:t>parse stack</a:t>
            </a:r>
          </a:p>
        </p:txBody>
      </p:sp>
      <p:sp>
        <p:nvSpPr>
          <p:cNvPr id="2" name="矩形 5">
            <a:extLst>
              <a:ext uri="{FF2B5EF4-FFF2-40B4-BE49-F238E27FC236}">
                <a16:creationId xmlns:a16="http://schemas.microsoft.com/office/drawing/2014/main" id="{20846C3E-036C-FAB0-2305-EEA4622EC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669" y="476415"/>
            <a:ext cx="738505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defTabSz="68580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CN" u="sng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LR PARSING ENGINE</a:t>
            </a:r>
            <a:endParaRPr lang="zh-CN" altLang="en-US" u="sng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8740921-6834-A850-8224-4862609CED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zh-CN" sz="4000" b="1">
                <a:ea typeface="宋体" panose="02010600030101010101" pitchFamily="2" charset="-122"/>
              </a:rPr>
              <a:t>LR Parsing Engine</a:t>
            </a:r>
            <a:r>
              <a:rPr lang="en-US" altLang="zh-CN" sz="4000">
                <a:ea typeface="宋体" panose="02010600030101010101" pitchFamily="2" charset="-122"/>
              </a:rPr>
              <a:t> </a:t>
            </a:r>
            <a:endParaRPr lang="zh-CN" altLang="en-US" sz="4000">
              <a:ea typeface="宋体" panose="02010600030101010101" pitchFamily="2" charset="-122"/>
            </a:endParaRPr>
          </a:p>
        </p:txBody>
      </p:sp>
      <p:pic>
        <p:nvPicPr>
          <p:cNvPr id="25603" name="Picture 3">
            <a:extLst>
              <a:ext uri="{FF2B5EF4-FFF2-40B4-BE49-F238E27FC236}">
                <a16:creationId xmlns:a16="http://schemas.microsoft.com/office/drawing/2014/main" id="{D28C2A40-6E26-26C1-3742-8092BE7FE030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5" t="8109" r="5983" b="20836"/>
          <a:stretch>
            <a:fillRect/>
          </a:stretch>
        </p:blipFill>
        <p:spPr>
          <a:xfrm>
            <a:off x="228600" y="1206500"/>
            <a:ext cx="8915400" cy="5651500"/>
          </a:xfrm>
        </p:spPr>
      </p:pic>
      <p:sp>
        <p:nvSpPr>
          <p:cNvPr id="227333" name="Rectangle 5">
            <a:extLst>
              <a:ext uri="{FF2B5EF4-FFF2-40B4-BE49-F238E27FC236}">
                <a16:creationId xmlns:a16="http://schemas.microsoft.com/office/drawing/2014/main" id="{96A8FF79-B683-C967-A8CC-45C5FFC29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5715000" cy="1143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 :Accept;</a:t>
            </a:r>
            <a:b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Error :</a:t>
            </a:r>
          </a:p>
          <a:p>
            <a:pPr>
              <a:lnSpc>
                <a:spcPct val="100000"/>
              </a:lnSpc>
            </a:pP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(denoted by a blank entry in the table).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7334" name="Rectangle 6">
            <a:extLst>
              <a:ext uri="{FF2B5EF4-FFF2-40B4-BE49-F238E27FC236}">
                <a16:creationId xmlns:a16="http://schemas.microsoft.com/office/drawing/2014/main" id="{C4B71C5A-6EDC-6EF0-8959-E0B7BDC6E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0"/>
            <a:ext cx="3429000" cy="1143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en-US" altLang="zh-CN" sz="2400" i="1">
                <a:latin typeface="Arial" panose="020B0604020202020204" pitchFamily="34" charset="0"/>
                <a:ea typeface="宋体" panose="02010600030101010101" pitchFamily="2" charset="-122"/>
              </a:rPr>
              <a:t>n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:Shift into state </a:t>
            </a:r>
            <a:r>
              <a:rPr lang="en-US" altLang="zh-CN" sz="2400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n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</a:t>
            </a:r>
            <a:r>
              <a:rPr lang="en-US" altLang="zh-CN" sz="2400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n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:Goto state </a:t>
            </a:r>
            <a:r>
              <a:rPr lang="en-US" altLang="zh-CN" sz="2400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n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r</a:t>
            </a:r>
            <a:r>
              <a:rPr lang="en-US" altLang="zh-CN" sz="2400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k: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Reduce by rule </a:t>
            </a:r>
            <a:r>
              <a:rPr lang="en-US" altLang="zh-CN" sz="2400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k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;</a:t>
            </a: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7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3" grpId="0" animBg="1"/>
      <p:bldP spid="2273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5671C995-4B46-DB8B-A25C-A7DA887729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0201" y="1676400"/>
            <a:ext cx="7943353" cy="466079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800" b="1" dirty="0">
                <a:solidFill>
                  <a:srgbClr val="0000CC"/>
                </a:solidFill>
                <a:ea typeface="宋体" panose="02010600030101010101" pitchFamily="2" charset="-122"/>
              </a:rPr>
              <a:t>Algorithm:</a:t>
            </a:r>
            <a:r>
              <a:rPr lang="en-US" altLang="zh-CN" sz="2400" b="1" dirty="0">
                <a:ea typeface="宋体" panose="02010600030101010101" pitchFamily="2" charset="-122"/>
              </a:rPr>
              <a:t>  Based on next input </a:t>
            </a:r>
            <a:r>
              <a:rPr lang="en-US" altLang="zh-CN" sz="2400" b="1" dirty="0">
                <a:solidFill>
                  <a:srgbClr val="FF0000"/>
                </a:solidFill>
                <a:ea typeface="宋体" panose="02010600030101010101" pitchFamily="2" charset="-122"/>
              </a:rPr>
              <a:t>symbol</a:t>
            </a:r>
            <a:r>
              <a:rPr lang="en-US" altLang="zh-CN" sz="2400" b="1" dirty="0">
                <a:ea typeface="宋体" panose="02010600030101010101" pitchFamily="2" charset="-122"/>
              </a:rPr>
              <a:t> &amp; the parse </a:t>
            </a:r>
            <a:r>
              <a:rPr lang="en-US" altLang="zh-CN" sz="2400" b="1" dirty="0">
                <a:solidFill>
                  <a:srgbClr val="FF0000"/>
                </a:solidFill>
                <a:ea typeface="宋体" panose="02010600030101010101" pitchFamily="2" charset="-122"/>
              </a:rPr>
              <a:t>state</a:t>
            </a:r>
            <a:r>
              <a:rPr lang="en-US" altLang="zh-CN" sz="2400" b="1" dirty="0">
                <a:ea typeface="宋体" panose="02010600030101010101" pitchFamily="2" charset="-122"/>
              </a:rPr>
              <a:t> (as opposed to the entire stack), parser table indicates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b="1" i="1" dirty="0">
                <a:ea typeface="宋体" panose="02010600030101010101" pitchFamily="2" charset="-122"/>
              </a:rPr>
              <a:t>  </a:t>
            </a:r>
            <a:r>
              <a:rPr lang="en-US" altLang="zh-CN" b="1" i="1" dirty="0">
                <a:solidFill>
                  <a:srgbClr val="0000CC"/>
                </a:solidFill>
                <a:ea typeface="宋体" panose="02010600030101010101" pitchFamily="2" charset="-122"/>
              </a:rPr>
              <a:t>Shift(n):</a:t>
            </a:r>
            <a:r>
              <a:rPr lang="en-US" altLang="zh-CN" b="1" dirty="0">
                <a:solidFill>
                  <a:srgbClr val="0000CC"/>
                </a:solidFill>
                <a:ea typeface="宋体" panose="02010600030101010101" pitchFamily="2" charset="-122"/>
              </a:rPr>
              <a:t>   </a:t>
            </a:r>
            <a:r>
              <a:rPr lang="en-US" altLang="zh-CN" sz="2400" b="1" dirty="0">
                <a:ea typeface="宋体" panose="02010600030101010101" pitchFamily="2" charset="-122"/>
              </a:rPr>
              <a:t>Advance input one token;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2400" b="1" dirty="0">
                <a:ea typeface="宋体" panose="02010600030101010101" pitchFamily="2" charset="-122"/>
              </a:rPr>
              <a:t>                    push </a:t>
            </a:r>
            <a:r>
              <a:rPr lang="en-US" altLang="zh-CN" sz="2400" b="1" i="1" dirty="0">
                <a:ea typeface="宋体" panose="02010600030101010101" pitchFamily="2" charset="-122"/>
              </a:rPr>
              <a:t>n</a:t>
            </a:r>
            <a:r>
              <a:rPr lang="en-US" altLang="zh-CN" sz="2400" b="1" dirty="0">
                <a:ea typeface="宋体" panose="02010600030101010101" pitchFamily="2" charset="-122"/>
              </a:rPr>
              <a:t> on stack.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b="1" dirty="0">
                <a:ea typeface="宋体" panose="02010600030101010101" pitchFamily="2" charset="-122"/>
              </a:rPr>
              <a:t> </a:t>
            </a:r>
            <a:r>
              <a:rPr lang="en-US" altLang="zh-CN" b="1" i="1" dirty="0">
                <a:solidFill>
                  <a:srgbClr val="0000CC"/>
                </a:solidFill>
                <a:ea typeface="宋体" panose="02010600030101010101" pitchFamily="2" charset="-122"/>
              </a:rPr>
              <a:t>Reduce(k): </a:t>
            </a:r>
          </a:p>
          <a:p>
            <a:pPr marL="1350963" lvl="2" indent="-368300" eaLnBrk="1" hangingPunct="1">
              <a:buFont typeface="Wingdings" panose="05000000000000000000" pitchFamily="2" charset="2"/>
              <a:buChar char="ü"/>
            </a:pPr>
            <a:r>
              <a:rPr lang="en-US" altLang="zh-CN" sz="2000" b="1" dirty="0">
                <a:ea typeface="宋体" panose="02010600030101010101" pitchFamily="2" charset="-122"/>
              </a:rPr>
              <a:t>Pop stack as many times as the number of  symbols on the right-hand side of rule </a:t>
            </a:r>
            <a:r>
              <a:rPr lang="en-US" altLang="zh-CN" sz="2000" b="1" i="1" dirty="0">
                <a:ea typeface="宋体" panose="02010600030101010101" pitchFamily="2" charset="-122"/>
              </a:rPr>
              <a:t>k</a:t>
            </a:r>
            <a:r>
              <a:rPr lang="en-US" altLang="zh-CN" sz="2000" b="1" dirty="0">
                <a:ea typeface="宋体" panose="02010600030101010101" pitchFamily="2" charset="-122"/>
              </a:rPr>
              <a:t>; </a:t>
            </a:r>
          </a:p>
          <a:p>
            <a:pPr marL="1350963" lvl="2" indent="-368300" eaLnBrk="1" hangingPunct="1">
              <a:buFont typeface="Wingdings" panose="05000000000000000000" pitchFamily="2" charset="2"/>
              <a:buChar char="ü"/>
            </a:pPr>
            <a:r>
              <a:rPr lang="en-US" altLang="zh-CN" sz="2000" b="1" dirty="0">
                <a:ea typeface="宋体" panose="02010600030101010101" pitchFamily="2" charset="-122"/>
              </a:rPr>
              <a:t>Let </a:t>
            </a:r>
            <a:r>
              <a:rPr lang="en-US" altLang="zh-CN" sz="2000" b="1" i="1" dirty="0">
                <a:ea typeface="宋体" panose="02010600030101010101" pitchFamily="2" charset="-122"/>
              </a:rPr>
              <a:t>X</a:t>
            </a:r>
            <a:r>
              <a:rPr lang="en-US" altLang="zh-CN" sz="2000" b="1" dirty="0">
                <a:ea typeface="宋体" panose="02010600030101010101" pitchFamily="2" charset="-122"/>
              </a:rPr>
              <a:t> be the left-hand-side symbol of rule </a:t>
            </a:r>
            <a:r>
              <a:rPr lang="en-US" altLang="zh-CN" sz="2000" b="1" i="1" dirty="0">
                <a:ea typeface="宋体" panose="02010600030101010101" pitchFamily="2" charset="-122"/>
              </a:rPr>
              <a:t>k</a:t>
            </a:r>
            <a:r>
              <a:rPr lang="en-US" altLang="zh-CN" sz="2000" b="1" dirty="0">
                <a:ea typeface="宋体" panose="02010600030101010101" pitchFamily="2" charset="-122"/>
              </a:rPr>
              <a:t>;</a:t>
            </a:r>
          </a:p>
          <a:p>
            <a:pPr marL="1350963" lvl="2" indent="-368300" eaLnBrk="1" hangingPunct="1">
              <a:buFont typeface="Wingdings" panose="05000000000000000000" pitchFamily="2" charset="2"/>
              <a:buChar char="ü"/>
            </a:pPr>
            <a:r>
              <a:rPr lang="en-US" altLang="zh-CN" sz="2000" b="1" dirty="0">
                <a:ea typeface="宋体" panose="02010600030101010101" pitchFamily="2" charset="-122"/>
              </a:rPr>
              <a:t>In the state now on top of stack, 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ea typeface="宋体" panose="02010600030101010101" pitchFamily="2" charset="-122"/>
              </a:rPr>
              <a:t>look up </a:t>
            </a:r>
            <a:r>
              <a:rPr lang="en-US" altLang="zh-CN" sz="2000" b="1" i="1" dirty="0">
                <a:solidFill>
                  <a:schemeClr val="accent5">
                    <a:lumMod val="75000"/>
                  </a:schemeClr>
                </a:solidFill>
                <a:ea typeface="宋体" panose="02010600030101010101" pitchFamily="2" charset="-122"/>
              </a:rPr>
              <a:t>X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ea typeface="宋体" panose="02010600030101010101" pitchFamily="2" charset="-122"/>
              </a:rPr>
              <a:t>   to get "</a:t>
            </a:r>
            <a:r>
              <a:rPr lang="en-US" altLang="zh-CN" sz="2000" b="1" dirty="0" err="1">
                <a:solidFill>
                  <a:schemeClr val="accent5">
                    <a:lumMod val="75000"/>
                  </a:schemeClr>
                </a:solidFill>
                <a:ea typeface="宋体" panose="02010600030101010101" pitchFamily="2" charset="-122"/>
              </a:rPr>
              <a:t>goto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ea typeface="宋体" panose="02010600030101010101" pitchFamily="2" charset="-122"/>
              </a:rPr>
              <a:t> </a:t>
            </a:r>
            <a:r>
              <a:rPr lang="en-US" altLang="zh-CN" sz="2000" b="1" i="1" dirty="0">
                <a:solidFill>
                  <a:schemeClr val="accent5">
                    <a:lumMod val="75000"/>
                  </a:schemeClr>
                </a:solidFill>
                <a:ea typeface="宋体" panose="02010600030101010101" pitchFamily="2" charset="-122"/>
              </a:rPr>
              <a:t>n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ea typeface="宋体" panose="02010600030101010101" pitchFamily="2" charset="-122"/>
              </a:rPr>
              <a:t>";  Push </a:t>
            </a:r>
            <a:r>
              <a:rPr lang="en-US" altLang="zh-CN" sz="2000" b="1" i="1" dirty="0">
                <a:solidFill>
                  <a:schemeClr val="accent5">
                    <a:lumMod val="75000"/>
                  </a:schemeClr>
                </a:solidFill>
                <a:ea typeface="宋体" panose="02010600030101010101" pitchFamily="2" charset="-122"/>
              </a:rPr>
              <a:t>n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ea typeface="宋体" panose="02010600030101010101" pitchFamily="2" charset="-122"/>
              </a:rPr>
              <a:t> on top of stack.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b="1" dirty="0">
                <a:ea typeface="宋体" panose="02010600030101010101" pitchFamily="2" charset="-122"/>
              </a:rPr>
              <a:t> </a:t>
            </a:r>
            <a:r>
              <a:rPr lang="en-US" altLang="zh-CN" b="1" i="1" dirty="0">
                <a:solidFill>
                  <a:srgbClr val="0000CC"/>
                </a:solidFill>
                <a:ea typeface="宋体" panose="02010600030101010101" pitchFamily="2" charset="-122"/>
              </a:rPr>
              <a:t>Accept:</a:t>
            </a:r>
            <a:r>
              <a:rPr lang="en-US" altLang="zh-CN" b="1" dirty="0">
                <a:solidFill>
                  <a:srgbClr val="0000CC"/>
                </a:solidFill>
                <a:ea typeface="宋体" panose="02010600030101010101" pitchFamily="2" charset="-122"/>
              </a:rPr>
              <a:t>    </a:t>
            </a:r>
            <a:r>
              <a:rPr lang="en-US" altLang="zh-CN" sz="2400" b="1" dirty="0">
                <a:ea typeface="宋体" panose="02010600030101010101" pitchFamily="2" charset="-122"/>
              </a:rPr>
              <a:t>Stop parsing, report success.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b="1" i="1" dirty="0">
                <a:ea typeface="宋体" panose="02010600030101010101" pitchFamily="2" charset="-122"/>
              </a:rPr>
              <a:t> </a:t>
            </a:r>
            <a:r>
              <a:rPr lang="en-US" altLang="zh-CN" b="1" i="1" dirty="0">
                <a:solidFill>
                  <a:srgbClr val="0000CC"/>
                </a:solidFill>
                <a:ea typeface="宋体" panose="02010600030101010101" pitchFamily="2" charset="-122"/>
              </a:rPr>
              <a:t>Error:</a:t>
            </a:r>
            <a:r>
              <a:rPr lang="en-US" altLang="zh-CN" b="1" dirty="0">
                <a:solidFill>
                  <a:srgbClr val="0000CC"/>
                </a:solidFill>
                <a:ea typeface="宋体" panose="02010600030101010101" pitchFamily="2" charset="-122"/>
              </a:rPr>
              <a:t>       </a:t>
            </a:r>
            <a:r>
              <a:rPr lang="en-US" altLang="zh-CN" sz="2400" b="1" dirty="0">
                <a:ea typeface="宋体" panose="02010600030101010101" pitchFamily="2" charset="-122"/>
              </a:rPr>
              <a:t>Stop parsing, report failure</a:t>
            </a:r>
            <a:r>
              <a:rPr lang="en-US" altLang="zh-CN" b="1" dirty="0"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912B6BC-979C-D234-0848-3E409AFDA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51" y="1003300"/>
            <a:ext cx="86868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lnSpc>
                <a:spcPct val="100000"/>
              </a:lnSpc>
              <a:defRPr/>
            </a:pPr>
            <a:r>
              <a:rPr lang="en-US" altLang="zh-CN" sz="2400" b="1" kern="0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Shift-reduce</a:t>
            </a:r>
            <a:r>
              <a:rPr lang="en-US" altLang="zh-CN" sz="2800" b="1" kern="0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algorithm (details)</a:t>
            </a:r>
          </a:p>
        </p:txBody>
      </p:sp>
      <p:sp>
        <p:nvSpPr>
          <p:cNvPr id="2" name="矩形 5">
            <a:extLst>
              <a:ext uri="{FF2B5EF4-FFF2-40B4-BE49-F238E27FC236}">
                <a16:creationId xmlns:a16="http://schemas.microsoft.com/office/drawing/2014/main" id="{E8D53FB7-8642-EB5F-052D-3110A690C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465" y="522135"/>
            <a:ext cx="738505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defTabSz="68580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CN" u="sng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LR PARSING ENGINE</a:t>
            </a:r>
            <a:endParaRPr lang="zh-CN" altLang="en-US" u="sng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53686739-8EFE-FF84-A7F7-9B58E2B41B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9972" y="457200"/>
            <a:ext cx="82296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800" b="1" u="sng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LR(0) Parser Generation </a:t>
            </a:r>
            <a:endParaRPr lang="zh-CN" altLang="en-US" sz="2800" b="1" u="sng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2CC296C-F464-0CC6-EB57-8CABDB5A3F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9972" y="1295400"/>
            <a:ext cx="8229600" cy="47774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Making shift/reduce decisions 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without any lookahead. 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652AAD67-1237-D08C-03C7-0D7593BA9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972" y="2514600"/>
            <a:ext cx="1407878" cy="1927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 i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′ → </a:t>
            </a:r>
            <a:r>
              <a:rPr lang="en-US" altLang="zh-CN" sz="2400" i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$</a:t>
            </a:r>
          </a:p>
          <a:p>
            <a:pPr>
              <a:lnSpc>
                <a:spcPct val="100000"/>
              </a:lnSpc>
            </a:pPr>
            <a:r>
              <a:rPr lang="en-US" altLang="zh-CN" sz="2400" i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→ (</a:t>
            </a:r>
            <a:r>
              <a:rPr lang="en-US" altLang="zh-CN" sz="2400" i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altLang="zh-CN" sz="2400" i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→ </a:t>
            </a:r>
            <a:r>
              <a:rPr lang="en-US" altLang="zh-CN" sz="2400" i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x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altLang="zh-CN" sz="2400" i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→ </a:t>
            </a:r>
            <a:r>
              <a:rPr lang="en-US" altLang="zh-CN" sz="2400" i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altLang="zh-CN" sz="2400" i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→ </a:t>
            </a:r>
            <a:r>
              <a:rPr lang="en-US" altLang="zh-CN" sz="2400" i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L, S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pic>
        <p:nvPicPr>
          <p:cNvPr id="28677" name="Picture 7">
            <a:extLst>
              <a:ext uri="{FF2B5EF4-FFF2-40B4-BE49-F238E27FC236}">
                <a16:creationId xmlns:a16="http://schemas.microsoft.com/office/drawing/2014/main" id="{FFF29CA0-2DD3-FDAC-DB70-2675B8A98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8789" r="7031" b="51170"/>
          <a:stretch>
            <a:fillRect/>
          </a:stretch>
        </p:blipFill>
        <p:spPr bwMode="auto">
          <a:xfrm>
            <a:off x="1905000" y="2514600"/>
            <a:ext cx="7239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0B7B1EA-B6AC-20EC-D921-F8B86286E89B}"/>
              </a:ext>
            </a:extLst>
          </p:cNvPr>
          <p:cNvSpPr txBox="1"/>
          <p:nvPr/>
        </p:nvSpPr>
        <p:spPr>
          <a:xfrm>
            <a:off x="2989690" y="1892164"/>
            <a:ext cx="2902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Items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>
            <a:extLst>
              <a:ext uri="{FF2B5EF4-FFF2-40B4-BE49-F238E27FC236}">
                <a16:creationId xmlns:a16="http://schemas.microsoft.com/office/drawing/2014/main" id="{B4F44D40-992A-934A-05A1-EBE1C9327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26" y="2514600"/>
            <a:ext cx="1459723" cy="192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′ → </a:t>
            </a:r>
            <a:r>
              <a:rPr lang="en-US" altLang="zh-CN" sz="2400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$</a:t>
            </a:r>
          </a:p>
          <a:p>
            <a:pPr>
              <a:lnSpc>
                <a:spcPct val="100000"/>
              </a:lnSpc>
            </a:pPr>
            <a:r>
              <a:rPr lang="en-US" altLang="zh-CN" sz="2400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→ (</a:t>
            </a:r>
            <a:r>
              <a:rPr lang="en-US" altLang="zh-CN" sz="2400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altLang="zh-CN" sz="2400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→ </a:t>
            </a:r>
            <a:r>
              <a:rPr lang="en-US" altLang="zh-CN" sz="2400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x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altLang="zh-CN" sz="2400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→ </a:t>
            </a:r>
            <a:r>
              <a:rPr lang="en-US" altLang="zh-CN" sz="2400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altLang="zh-CN" sz="2400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→ </a:t>
            </a:r>
            <a:r>
              <a:rPr lang="en-US" altLang="zh-CN" sz="2400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L, S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pic>
        <p:nvPicPr>
          <p:cNvPr id="29701" name="Picture 7">
            <a:extLst>
              <a:ext uri="{FF2B5EF4-FFF2-40B4-BE49-F238E27FC236}">
                <a16:creationId xmlns:a16="http://schemas.microsoft.com/office/drawing/2014/main" id="{0975E1EF-2991-C371-1B5E-2EDBC5F3D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8789" r="7031" b="51170"/>
          <a:stretch>
            <a:fillRect/>
          </a:stretch>
        </p:blipFill>
        <p:spPr bwMode="auto">
          <a:xfrm>
            <a:off x="1909763" y="2514600"/>
            <a:ext cx="7239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2" name="椭圆 1">
            <a:extLst>
              <a:ext uri="{FF2B5EF4-FFF2-40B4-BE49-F238E27FC236}">
                <a16:creationId xmlns:a16="http://schemas.microsoft.com/office/drawing/2014/main" id="{6F134F16-0AC3-AAB3-9F57-8AA57571E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514600"/>
            <a:ext cx="457200" cy="533400"/>
          </a:xfrm>
          <a:prstGeom prst="ellips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9703" name="椭圆 6">
            <a:extLst>
              <a:ext uri="{FF2B5EF4-FFF2-40B4-BE49-F238E27FC236}">
                <a16:creationId xmlns:a16="http://schemas.microsoft.com/office/drawing/2014/main" id="{0667AE69-189D-C876-2BC6-C338FD811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200400"/>
            <a:ext cx="457200" cy="533400"/>
          </a:xfrm>
          <a:prstGeom prst="ellips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9704" name="TextBox 2">
            <a:extLst>
              <a:ext uri="{FF2B5EF4-FFF2-40B4-BE49-F238E27FC236}">
                <a16:creationId xmlns:a16="http://schemas.microsoft.com/office/drawing/2014/main" id="{10327D68-CF4B-E9B3-A6AD-67293C827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071688"/>
            <a:ext cx="19812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  <a:ea typeface="宋体" panose="02010600030101010101" pitchFamily="2" charset="-122"/>
              </a:rPr>
              <a:t>Shift actions</a:t>
            </a:r>
            <a:endParaRPr lang="zh-CN" altLang="en-US" sz="240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90B9464-7345-4B23-41D5-B6715135C7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9972" y="457200"/>
            <a:ext cx="82296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800" b="1" u="sng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LR(0) Parser Generation </a:t>
            </a:r>
            <a:endParaRPr lang="zh-CN" altLang="en-US" sz="2800" b="1" u="sng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2D75CE7-BBFE-5852-F680-971F203F16CD}"/>
              </a:ext>
            </a:extLst>
          </p:cNvPr>
          <p:cNvSpPr txBox="1">
            <a:spLocks noChangeArrowheads="1"/>
          </p:cNvSpPr>
          <p:nvPr/>
        </p:nvSpPr>
        <p:spPr>
          <a:xfrm>
            <a:off x="439972" y="1295400"/>
            <a:ext cx="8229600" cy="477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Making shift/reduce decisions </a:t>
            </a: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without any lookahead. 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>
            <a:extLst>
              <a:ext uri="{FF2B5EF4-FFF2-40B4-BE49-F238E27FC236}">
                <a16:creationId xmlns:a16="http://schemas.microsoft.com/office/drawing/2014/main" id="{742A39BC-E975-A223-4C34-EC3C8BF05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972" y="2514600"/>
            <a:ext cx="1407878" cy="192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′ → </a:t>
            </a:r>
            <a:r>
              <a:rPr lang="en-US" altLang="zh-CN" sz="2400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$</a:t>
            </a:r>
          </a:p>
          <a:p>
            <a:pPr>
              <a:lnSpc>
                <a:spcPct val="100000"/>
              </a:lnSpc>
            </a:pPr>
            <a:r>
              <a:rPr lang="en-US" altLang="zh-CN" sz="2400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→ (</a:t>
            </a:r>
            <a:r>
              <a:rPr lang="en-US" altLang="zh-CN" sz="2400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altLang="zh-CN" sz="2400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→ </a:t>
            </a:r>
            <a:r>
              <a:rPr lang="en-US" altLang="zh-CN" sz="2400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x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altLang="zh-CN" sz="2400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→ </a:t>
            </a:r>
            <a:r>
              <a:rPr lang="en-US" altLang="zh-CN" sz="2400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altLang="zh-CN" sz="2400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→ </a:t>
            </a:r>
            <a:r>
              <a:rPr lang="en-US" altLang="zh-CN" sz="2400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L, S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pic>
        <p:nvPicPr>
          <p:cNvPr id="30725" name="Picture 7">
            <a:extLst>
              <a:ext uri="{FF2B5EF4-FFF2-40B4-BE49-F238E27FC236}">
                <a16:creationId xmlns:a16="http://schemas.microsoft.com/office/drawing/2014/main" id="{D5E1787B-0D8B-ADA0-578E-990419F21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8789" r="7031" b="51170"/>
          <a:stretch>
            <a:fillRect/>
          </a:stretch>
        </p:blipFill>
        <p:spPr bwMode="auto">
          <a:xfrm>
            <a:off x="1905000" y="2514600"/>
            <a:ext cx="7239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6" name="椭圆 5">
            <a:extLst>
              <a:ext uri="{FF2B5EF4-FFF2-40B4-BE49-F238E27FC236}">
                <a16:creationId xmlns:a16="http://schemas.microsoft.com/office/drawing/2014/main" id="{0159913B-5C15-B76E-A80A-23B60B890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667000"/>
            <a:ext cx="457200" cy="533400"/>
          </a:xfrm>
          <a:prstGeom prst="ellips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0727" name="TextBox 6">
            <a:extLst>
              <a:ext uri="{FF2B5EF4-FFF2-40B4-BE49-F238E27FC236}">
                <a16:creationId xmlns:a16="http://schemas.microsoft.com/office/drawing/2014/main" id="{153ACC54-E03F-9299-8EDF-8589A9198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071688"/>
            <a:ext cx="24384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  <a:ea typeface="宋体" panose="02010600030101010101" pitchFamily="2" charset="-122"/>
              </a:rPr>
              <a:t>Reduce actions</a:t>
            </a:r>
            <a:endParaRPr lang="zh-CN" altLang="en-US" sz="240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F7E6922-E179-8848-7A81-7F9169BC7D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9972" y="457200"/>
            <a:ext cx="82296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800" b="1" u="sng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LR(0) Parser Generation </a:t>
            </a:r>
            <a:endParaRPr lang="zh-CN" altLang="en-US" sz="2800" b="1" u="sng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2D39F21-2E24-0649-72D8-2957765D236F}"/>
              </a:ext>
            </a:extLst>
          </p:cNvPr>
          <p:cNvSpPr txBox="1">
            <a:spLocks noChangeArrowheads="1"/>
          </p:cNvSpPr>
          <p:nvPr/>
        </p:nvSpPr>
        <p:spPr>
          <a:xfrm>
            <a:off x="439972" y="1295400"/>
            <a:ext cx="8229600" cy="477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Making shift/reduce decisions </a:t>
            </a: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without any lookahead. 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5123">
            <a:extLst>
              <a:ext uri="{FF2B5EF4-FFF2-40B4-BE49-F238E27FC236}">
                <a16:creationId xmlns:a16="http://schemas.microsoft.com/office/drawing/2014/main" id="{E60C91DC-7F7F-DCE3-6D57-BBEC933FA34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CN" sz="48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3 Parsing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>
            <a:extLst>
              <a:ext uri="{FF2B5EF4-FFF2-40B4-BE49-F238E27FC236}">
                <a16:creationId xmlns:a16="http://schemas.microsoft.com/office/drawing/2014/main" id="{34AA22CB-2930-089C-12C0-453830D3F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972" y="2514600"/>
            <a:ext cx="1407878" cy="192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′ → </a:t>
            </a:r>
            <a:r>
              <a:rPr lang="en-US" altLang="zh-CN" sz="2400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$</a:t>
            </a:r>
          </a:p>
          <a:p>
            <a:pPr>
              <a:lnSpc>
                <a:spcPct val="100000"/>
              </a:lnSpc>
            </a:pPr>
            <a:r>
              <a:rPr lang="en-US" altLang="zh-CN" sz="2400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→ (</a:t>
            </a:r>
            <a:r>
              <a:rPr lang="en-US" altLang="zh-CN" sz="2400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altLang="zh-CN" sz="2400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→ </a:t>
            </a:r>
            <a:r>
              <a:rPr lang="en-US" altLang="zh-CN" sz="2400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x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altLang="zh-CN" sz="2400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→ </a:t>
            </a:r>
            <a:r>
              <a:rPr lang="en-US" altLang="zh-CN" sz="2400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altLang="zh-CN" sz="2400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→ </a:t>
            </a:r>
            <a:r>
              <a:rPr lang="en-US" altLang="zh-CN" sz="2400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L, S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pic>
        <p:nvPicPr>
          <p:cNvPr id="31749" name="Picture 7">
            <a:extLst>
              <a:ext uri="{FF2B5EF4-FFF2-40B4-BE49-F238E27FC236}">
                <a16:creationId xmlns:a16="http://schemas.microsoft.com/office/drawing/2014/main" id="{FCFE31F5-43E4-04C0-FDA0-252FC1EFD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8789" r="7031" b="51170"/>
          <a:stretch>
            <a:fillRect/>
          </a:stretch>
        </p:blipFill>
        <p:spPr bwMode="auto">
          <a:xfrm>
            <a:off x="1905000" y="2514600"/>
            <a:ext cx="7239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0" name="椭圆 5">
            <a:extLst>
              <a:ext uri="{FF2B5EF4-FFF2-40B4-BE49-F238E27FC236}">
                <a16:creationId xmlns:a16="http://schemas.microsoft.com/office/drawing/2014/main" id="{A6D7ED10-3E99-98D2-A8F9-672DD2BAD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191000"/>
            <a:ext cx="457200" cy="533400"/>
          </a:xfrm>
          <a:prstGeom prst="ellips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1751" name="TextBox 6">
            <a:extLst>
              <a:ext uri="{FF2B5EF4-FFF2-40B4-BE49-F238E27FC236}">
                <a16:creationId xmlns:a16="http://schemas.microsoft.com/office/drawing/2014/main" id="{84FFF392-54AC-F453-38D4-CF85735E2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071688"/>
            <a:ext cx="19812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FF0000"/>
                </a:solidFill>
                <a:ea typeface="宋体" panose="02010600030101010101" pitchFamily="2" charset="-122"/>
              </a:rPr>
              <a:t>Goto actions</a:t>
            </a:r>
            <a:endParaRPr lang="zh-CN" altLang="en-US" sz="240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165184F-8889-686A-0A4F-03C0B7F4B3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9972" y="457200"/>
            <a:ext cx="82296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800" b="1" u="sng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LR(0) Parser Generation </a:t>
            </a:r>
            <a:endParaRPr lang="zh-CN" altLang="en-US" sz="2800" b="1" u="sng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E8B95FF-39A7-BB66-4E81-48F9A429C72D}"/>
              </a:ext>
            </a:extLst>
          </p:cNvPr>
          <p:cNvSpPr txBox="1">
            <a:spLocks noChangeArrowheads="1"/>
          </p:cNvSpPr>
          <p:nvPr/>
        </p:nvSpPr>
        <p:spPr>
          <a:xfrm>
            <a:off x="439972" y="1295400"/>
            <a:ext cx="8229600" cy="477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Making shift/reduce decisions </a:t>
            </a: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without any lookahead. 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3" name="Rectangle 3">
            <a:extLst>
              <a:ext uri="{FF2B5EF4-FFF2-40B4-BE49-F238E27FC236}">
                <a16:creationId xmlns:a16="http://schemas.microsoft.com/office/drawing/2014/main" id="{C9163D47-C9C7-CD3F-7DE0-B5003E99E5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393825"/>
            <a:ext cx="4267200" cy="3352800"/>
          </a:xfr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Closure(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= 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repeat 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for any item 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→ α.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β in 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for any production 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→ γ 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I ← I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Symbol" panose="05050102010706020507" pitchFamily="18" charset="2"/>
              </a:rPr>
              <a:t>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{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→ .γ} 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until 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does not change. 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return 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524" name="Rectangle 4">
            <a:extLst>
              <a:ext uri="{FF2B5EF4-FFF2-40B4-BE49-F238E27FC236}">
                <a16:creationId xmlns:a16="http://schemas.microsoft.com/office/drawing/2014/main" id="{8D0FCD23-793D-40AA-F426-DD7CC3AB6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746625"/>
            <a:ext cx="4419600" cy="19558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CN" sz="2400" dirty="0" err="1">
                <a:solidFill>
                  <a:srgbClr val="FF0000"/>
                </a:solidFill>
                <a:ea typeface="宋体" panose="02010600030101010101" pitchFamily="2" charset="-122"/>
              </a:rPr>
              <a:t>Goto</a:t>
            </a:r>
            <a:r>
              <a:rPr lang="en-US" altLang="zh-CN" sz="2400" dirty="0">
                <a:solidFill>
                  <a:srgbClr val="FF0000"/>
                </a:solidFill>
                <a:ea typeface="宋体" panose="02010600030101010101" pitchFamily="2" charset="-122"/>
              </a:rPr>
              <a:t>(</a:t>
            </a:r>
            <a:r>
              <a:rPr lang="en-US" altLang="zh-CN" sz="2400" i="1" dirty="0">
                <a:solidFill>
                  <a:srgbClr val="FF0000"/>
                </a:solidFill>
                <a:ea typeface="宋体" panose="02010600030101010101" pitchFamily="2" charset="-122"/>
              </a:rPr>
              <a:t>I, X</a:t>
            </a:r>
            <a:r>
              <a:rPr lang="en-US" altLang="zh-CN" sz="2400" dirty="0">
                <a:solidFill>
                  <a:srgbClr val="FF0000"/>
                </a:solidFill>
                <a:ea typeface="宋体" panose="02010600030101010101" pitchFamily="2" charset="-122"/>
              </a:rPr>
              <a:t>) </a:t>
            </a:r>
            <a:r>
              <a:rPr lang="en-US" altLang="zh-CN" sz="2400" dirty="0">
                <a:solidFill>
                  <a:schemeClr val="tx1"/>
                </a:solidFill>
                <a:ea typeface="宋体" panose="02010600030101010101" pitchFamily="2" charset="-122"/>
              </a:rPr>
              <a:t>=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zh-CN" sz="2400" dirty="0">
                <a:solidFill>
                  <a:schemeClr val="tx1"/>
                </a:solidFill>
                <a:ea typeface="宋体" panose="02010600030101010101" pitchFamily="2" charset="-122"/>
              </a:rPr>
              <a:t>    set </a:t>
            </a:r>
            <a:r>
              <a:rPr lang="en-US" altLang="zh-CN" sz="2400" i="1" dirty="0">
                <a:solidFill>
                  <a:schemeClr val="tx1"/>
                </a:solidFill>
                <a:ea typeface="宋体" panose="02010600030101010101" pitchFamily="2" charset="-122"/>
              </a:rPr>
              <a:t>J</a:t>
            </a:r>
            <a:r>
              <a:rPr lang="en-US" altLang="zh-CN" sz="2400" dirty="0">
                <a:solidFill>
                  <a:schemeClr val="tx1"/>
                </a:solidFill>
                <a:ea typeface="宋体" panose="02010600030101010101" pitchFamily="2" charset="-122"/>
              </a:rPr>
              <a:t> to the empty set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zh-CN" sz="2400" dirty="0">
                <a:solidFill>
                  <a:schemeClr val="tx1"/>
                </a:solidFill>
                <a:ea typeface="宋体" panose="02010600030101010101" pitchFamily="2" charset="-122"/>
              </a:rPr>
              <a:t>     for any item </a:t>
            </a:r>
            <a:r>
              <a:rPr lang="en-US" altLang="zh-CN" sz="2400" i="1" dirty="0">
                <a:solidFill>
                  <a:schemeClr val="tx1"/>
                </a:solidFill>
                <a:ea typeface="宋体" panose="02010600030101010101" pitchFamily="2" charset="-122"/>
              </a:rPr>
              <a:t>A</a:t>
            </a:r>
            <a:r>
              <a:rPr lang="en-US" altLang="zh-CN" sz="2400" dirty="0">
                <a:solidFill>
                  <a:schemeClr val="tx1"/>
                </a:solidFill>
                <a:ea typeface="宋体" panose="02010600030101010101" pitchFamily="2" charset="-122"/>
              </a:rPr>
              <a:t> → α</a:t>
            </a:r>
            <a:r>
              <a:rPr lang="en-US" altLang="zh-CN" sz="2400" i="1" dirty="0">
                <a:solidFill>
                  <a:schemeClr val="tx1"/>
                </a:solidFill>
                <a:ea typeface="宋体" panose="02010600030101010101" pitchFamily="2" charset="-122"/>
              </a:rPr>
              <a:t>.Xβ</a:t>
            </a:r>
            <a:r>
              <a:rPr lang="en-US" altLang="zh-CN" sz="2400" dirty="0">
                <a:solidFill>
                  <a:schemeClr val="tx1"/>
                </a:solidFill>
                <a:ea typeface="宋体" panose="02010600030101010101" pitchFamily="2" charset="-122"/>
              </a:rPr>
              <a:t> in I </a:t>
            </a:r>
            <a:endParaRPr lang="en-US" altLang="zh-CN" sz="2400" i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zh-CN" sz="2400" i="1" dirty="0">
                <a:solidFill>
                  <a:schemeClr val="tx1"/>
                </a:solidFill>
                <a:ea typeface="宋体" panose="02010600030101010101" pitchFamily="2" charset="-122"/>
              </a:rPr>
              <a:t>      </a:t>
            </a:r>
            <a:r>
              <a:rPr lang="en-US" altLang="zh-CN" sz="2400" dirty="0">
                <a:solidFill>
                  <a:schemeClr val="tx1"/>
                </a:solidFill>
                <a:ea typeface="宋体" panose="02010600030101010101" pitchFamily="2" charset="-122"/>
              </a:rPr>
              <a:t>   add </a:t>
            </a:r>
            <a:r>
              <a:rPr lang="en-US" altLang="zh-CN" sz="2400" i="1" dirty="0">
                <a:solidFill>
                  <a:schemeClr val="tx1"/>
                </a:solidFill>
                <a:ea typeface="宋体" panose="02010600030101010101" pitchFamily="2" charset="-122"/>
              </a:rPr>
              <a:t>A</a:t>
            </a:r>
            <a:r>
              <a:rPr lang="en-US" altLang="zh-CN" sz="2400" dirty="0">
                <a:solidFill>
                  <a:schemeClr val="tx1"/>
                </a:solidFill>
                <a:ea typeface="宋体" panose="02010600030101010101" pitchFamily="2" charset="-122"/>
              </a:rPr>
              <a:t> → α</a:t>
            </a:r>
            <a:r>
              <a:rPr lang="en-US" altLang="zh-CN" sz="2400" i="1" dirty="0">
                <a:solidFill>
                  <a:schemeClr val="tx1"/>
                </a:solidFill>
                <a:ea typeface="宋体" panose="02010600030101010101" pitchFamily="2" charset="-122"/>
              </a:rPr>
              <a:t>X.</a:t>
            </a:r>
            <a:r>
              <a:rPr lang="en-US" altLang="zh-CN" sz="2400" dirty="0">
                <a:solidFill>
                  <a:schemeClr val="tx1"/>
                </a:solidFill>
                <a:ea typeface="宋体" panose="02010600030101010101" pitchFamily="2" charset="-122"/>
              </a:rPr>
              <a:t>β to </a:t>
            </a:r>
            <a:r>
              <a:rPr lang="en-US" altLang="zh-CN" sz="2400" i="1" dirty="0">
                <a:solidFill>
                  <a:schemeClr val="tx1"/>
                </a:solidFill>
                <a:ea typeface="宋体" panose="02010600030101010101" pitchFamily="2" charset="-122"/>
              </a:rPr>
              <a:t>J</a:t>
            </a:r>
            <a:r>
              <a:rPr lang="en-US" altLang="zh-CN" sz="2400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endParaRPr lang="en-US" altLang="zh-CN" sz="2400" i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zh-CN" sz="2400" i="1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ea typeface="宋体" panose="02010600030101010101" pitchFamily="2" charset="-122"/>
              </a:rPr>
              <a:t>    return Closure(</a:t>
            </a:r>
            <a:r>
              <a:rPr lang="en-US" altLang="zh-CN" sz="2400" i="1" dirty="0">
                <a:solidFill>
                  <a:schemeClr val="tx1"/>
                </a:solidFill>
                <a:ea typeface="宋体" panose="02010600030101010101" pitchFamily="2" charset="-122"/>
              </a:rPr>
              <a:t>J</a:t>
            </a:r>
            <a:r>
              <a:rPr lang="en-US" altLang="zh-CN" sz="2400" dirty="0">
                <a:solidFill>
                  <a:schemeClr val="tx1"/>
                </a:solidFill>
                <a:ea typeface="宋体" panose="02010600030101010101" pitchFamily="2" charset="-122"/>
              </a:rPr>
              <a:t>) </a:t>
            </a:r>
          </a:p>
        </p:txBody>
      </p:sp>
      <p:pic>
        <p:nvPicPr>
          <p:cNvPr id="32772" name="Picture 5">
            <a:extLst>
              <a:ext uri="{FF2B5EF4-FFF2-40B4-BE49-F238E27FC236}">
                <a16:creationId xmlns:a16="http://schemas.microsoft.com/office/drawing/2014/main" id="{71829D75-9E2A-3239-083F-15CD2344A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8" t="48819" r="57832" b="31654"/>
          <a:stretch>
            <a:fillRect/>
          </a:stretch>
        </p:blipFill>
        <p:spPr bwMode="auto">
          <a:xfrm>
            <a:off x="4267200" y="1241425"/>
            <a:ext cx="4876800" cy="3505200"/>
          </a:xfrm>
          <a:prstGeom prst="rect">
            <a:avLst/>
          </a:prstGeom>
          <a:noFill/>
          <a:ln w="38100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3" name="Rectangle 2">
            <a:extLst>
              <a:ext uri="{FF2B5EF4-FFF2-40B4-BE49-F238E27FC236}">
                <a16:creationId xmlns:a16="http://schemas.microsoft.com/office/drawing/2014/main" id="{863F5040-11C1-DB7D-2122-61A3665B4A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2680" y="463826"/>
            <a:ext cx="82296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800" b="1" u="sng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LR(0) Parser Generation </a:t>
            </a:r>
            <a:endParaRPr lang="zh-CN" altLang="en-US" sz="2800" b="1" u="sng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2AD71F4-E41F-3EC5-3F85-A905C723C2E3}"/>
              </a:ext>
            </a:extLst>
          </p:cNvPr>
          <p:cNvSpPr txBox="1"/>
          <p:nvPr/>
        </p:nvSpPr>
        <p:spPr>
          <a:xfrm>
            <a:off x="755374" y="5327127"/>
            <a:ext cx="2902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Items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23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24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autoUpdateAnimBg="0"/>
      <p:bldP spid="235524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1">
            <a:extLst>
              <a:ext uri="{FF2B5EF4-FFF2-40B4-BE49-F238E27FC236}">
                <a16:creationId xmlns:a16="http://schemas.microsoft.com/office/drawing/2014/main" id="{DAD5B181-C43C-2DAE-DDF8-3672ED953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32644"/>
            <a:ext cx="8534400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800100" indent="-3429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 dirty="0">
                <a:latin typeface="Arial Unicode MS" pitchFamily="34" charset="-122"/>
                <a:ea typeface="Arial Unicode MS" pitchFamily="34" charset="-122"/>
              </a:rPr>
              <a:t>The algorithm for LR(0) parser construction. </a:t>
            </a:r>
          </a:p>
          <a:p>
            <a:pPr marL="625475" lvl="1" indent="-263525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Augment the grammar with an auxiliary start production </a:t>
            </a:r>
            <a:r>
              <a:rPr lang="en-US" altLang="zh-CN" sz="2000" i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′ → </a:t>
            </a:r>
            <a:r>
              <a:rPr lang="en-US" altLang="zh-CN" sz="2000" i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$. </a:t>
            </a:r>
          </a:p>
          <a:p>
            <a:pPr marL="625475" lvl="1" indent="-263525">
              <a:buFont typeface="Arial" panose="020B0604020202020204" pitchFamily="34" charset="0"/>
              <a:buChar char="•"/>
            </a:pPr>
            <a:r>
              <a:rPr lang="en-US" altLang="zh-CN" sz="2000" i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be the set of states seen so far</a:t>
            </a:r>
          </a:p>
          <a:p>
            <a:pPr marL="625475" lvl="1" indent="-263525">
              <a:buFont typeface="Arial" panose="020B0604020202020204" pitchFamily="34" charset="0"/>
              <a:buChar char="•"/>
            </a:pPr>
            <a:r>
              <a:rPr lang="en-US" altLang="zh-CN" sz="2000" i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the set of (shift or </a:t>
            </a:r>
            <a:r>
              <a:rPr lang="en-US" altLang="zh-CN" sz="2000" dirty="0" err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goto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) edges found so far.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zh-CN" sz="2000" dirty="0">
              <a:latin typeface="Arial Unicode MS" pitchFamily="34" charset="-122"/>
              <a:ea typeface="Arial Unicode MS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2000" dirty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Initialize </a:t>
            </a:r>
            <a:r>
              <a:rPr lang="en-US" altLang="zh-CN" sz="2000" i="1" dirty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T</a:t>
            </a:r>
            <a:r>
              <a:rPr lang="en-US" altLang="zh-CN" sz="2000" dirty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to {Closure({</a:t>
            </a:r>
            <a:r>
              <a:rPr lang="en-US" altLang="zh-CN" sz="2000" i="1" dirty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S</a:t>
            </a:r>
            <a:r>
              <a:rPr lang="en-US" altLang="zh-CN" sz="2000" dirty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′ → </a:t>
            </a:r>
            <a:r>
              <a:rPr lang="en-US" altLang="zh-CN" sz="2000" i="1" dirty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:S</a:t>
            </a:r>
            <a:r>
              <a:rPr lang="en-US" altLang="zh-CN" sz="2000" dirty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$})} </a:t>
            </a:r>
          </a:p>
          <a:p>
            <a:pPr>
              <a:lnSpc>
                <a:spcPct val="100000"/>
              </a:lnSpc>
            </a:pPr>
            <a:r>
              <a:rPr lang="en-US" altLang="zh-CN" sz="2000" dirty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Initialize </a:t>
            </a:r>
            <a:r>
              <a:rPr lang="en-US" altLang="zh-CN" sz="2000" i="1" dirty="0">
                <a:solidFill>
                  <a:srgbClr val="FF0000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E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to empty. </a:t>
            </a:r>
          </a:p>
          <a:p>
            <a:pPr>
              <a:lnSpc>
                <a:spcPct val="100000"/>
              </a:lnSpc>
            </a:pPr>
            <a:r>
              <a:rPr lang="en-US" altLang="zh-CN" sz="2000" dirty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repeat    </a:t>
            </a:r>
          </a:p>
          <a:p>
            <a:pPr>
              <a:lnSpc>
                <a:spcPct val="100000"/>
              </a:lnSpc>
            </a:pPr>
            <a:r>
              <a:rPr lang="en-US" altLang="zh-CN" sz="2000" dirty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  for each state </a:t>
            </a:r>
            <a:r>
              <a:rPr lang="en-US" altLang="zh-CN" sz="2000" i="1" dirty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I</a:t>
            </a:r>
            <a:r>
              <a:rPr lang="en-US" altLang="zh-CN" sz="2000" dirty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in </a:t>
            </a:r>
            <a:r>
              <a:rPr lang="en-US" altLang="zh-CN" sz="2000" i="1" dirty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T</a:t>
            </a:r>
            <a:r>
              <a:rPr lang="en-US" altLang="zh-CN" sz="2000" dirty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altLang="zh-CN" sz="2000" dirty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        for each item </a:t>
            </a:r>
            <a:r>
              <a:rPr lang="en-US" altLang="zh-CN" sz="2000" i="1" dirty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A</a:t>
            </a:r>
            <a:r>
              <a:rPr lang="en-US" altLang="zh-CN" sz="2000" dirty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→ α.</a:t>
            </a:r>
            <a:r>
              <a:rPr lang="en-US" altLang="zh-CN" sz="2000" i="1" dirty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X</a:t>
            </a:r>
            <a:r>
              <a:rPr lang="en-US" altLang="zh-CN" sz="2000" dirty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β in </a:t>
            </a:r>
            <a:r>
              <a:rPr lang="en-US" altLang="zh-CN" sz="2000" i="1" dirty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I</a:t>
            </a:r>
            <a:r>
              <a:rPr lang="en-US" altLang="zh-CN" sz="2000" dirty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altLang="zh-CN" sz="2000" dirty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               let </a:t>
            </a:r>
            <a:r>
              <a:rPr lang="en-US" altLang="zh-CN" sz="2000" i="1" dirty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J</a:t>
            </a:r>
            <a:r>
              <a:rPr lang="en-US" altLang="zh-CN" sz="2000" dirty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be </a:t>
            </a:r>
            <a:r>
              <a:rPr lang="en-US" altLang="zh-CN" sz="2000" dirty="0" err="1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Goto</a:t>
            </a:r>
            <a:r>
              <a:rPr lang="en-US" altLang="zh-CN" sz="2000" dirty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(</a:t>
            </a:r>
            <a:r>
              <a:rPr lang="en-US" altLang="zh-CN" sz="2000" i="1" dirty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I, X</a:t>
            </a:r>
            <a:r>
              <a:rPr lang="en-US" altLang="zh-CN" sz="2000" dirty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) </a:t>
            </a:r>
          </a:p>
          <a:p>
            <a:pPr>
              <a:lnSpc>
                <a:spcPct val="100000"/>
              </a:lnSpc>
            </a:pPr>
            <a:r>
              <a:rPr lang="en-US" altLang="zh-CN" sz="2000" dirty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              </a:t>
            </a:r>
            <a:r>
              <a:rPr lang="en-US" altLang="zh-CN" sz="2000" i="1" dirty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T ← T</a:t>
            </a:r>
            <a:r>
              <a:rPr lang="en-US" altLang="zh-CN" sz="2000" dirty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∪ {</a:t>
            </a:r>
            <a:r>
              <a:rPr lang="en-US" altLang="zh-CN" sz="2000" i="1" dirty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J</a:t>
            </a:r>
            <a:r>
              <a:rPr lang="en-US" altLang="zh-CN" sz="2000" dirty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} </a:t>
            </a:r>
          </a:p>
          <a:p>
            <a:pPr>
              <a:lnSpc>
                <a:spcPct val="100000"/>
              </a:lnSpc>
            </a:pPr>
            <a:r>
              <a:rPr lang="en-US" altLang="zh-CN" sz="2000" dirty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              </a:t>
            </a:r>
            <a:r>
              <a:rPr lang="en-US" altLang="zh-CN" sz="2000" i="1" dirty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E ← E</a:t>
            </a:r>
            <a:r>
              <a:rPr lang="en-US" altLang="zh-CN" sz="2000" dirty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∪ {</a:t>
            </a:r>
            <a:r>
              <a:rPr lang="en-US" altLang="zh-CN" sz="2000" i="1" dirty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I</a:t>
            </a:r>
            <a:r>
              <a:rPr lang="en-US" altLang="zh-CN" sz="2000" dirty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→ </a:t>
            </a:r>
            <a:r>
              <a:rPr lang="en-US" altLang="zh-CN" sz="2000" baseline="30000" dirty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X</a:t>
            </a:r>
            <a:r>
              <a:rPr lang="en-US" altLang="zh-CN" sz="2000" dirty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i="1" dirty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J</a:t>
            </a:r>
            <a:r>
              <a:rPr lang="en-US" altLang="zh-CN" sz="2000" dirty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} </a:t>
            </a:r>
          </a:p>
          <a:p>
            <a:pPr>
              <a:lnSpc>
                <a:spcPct val="100000"/>
              </a:lnSpc>
            </a:pPr>
            <a:r>
              <a:rPr lang="en-US" altLang="zh-CN" sz="2000" dirty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until </a:t>
            </a:r>
            <a:r>
              <a:rPr lang="en-US" altLang="zh-CN" sz="2000" i="1" dirty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E</a:t>
            </a:r>
            <a:r>
              <a:rPr lang="en-US" altLang="zh-CN" sz="2000" dirty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and </a:t>
            </a:r>
            <a:r>
              <a:rPr lang="en-US" altLang="zh-CN" sz="2000" i="1" dirty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T</a:t>
            </a:r>
            <a:r>
              <a:rPr lang="en-US" altLang="zh-CN" sz="2000" dirty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did not change in this iteration </a:t>
            </a:r>
            <a:endParaRPr lang="en-US" altLang="zh-CN" sz="20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3796" name="Picture 5">
            <a:extLst>
              <a:ext uri="{FF2B5EF4-FFF2-40B4-BE49-F238E27FC236}">
                <a16:creationId xmlns:a16="http://schemas.microsoft.com/office/drawing/2014/main" id="{A67F42E3-DBB3-DB04-EFD9-DE37B6D90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8" t="48819" r="57832" b="31654"/>
          <a:stretch>
            <a:fillRect/>
          </a:stretch>
        </p:blipFill>
        <p:spPr bwMode="auto">
          <a:xfrm>
            <a:off x="5133911" y="2971800"/>
            <a:ext cx="3605213" cy="2590800"/>
          </a:xfrm>
          <a:prstGeom prst="rect">
            <a:avLst/>
          </a:prstGeom>
          <a:noFill/>
          <a:ln w="38100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B5C78D06-3A2A-FA58-CB71-A5321C6E80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2680" y="463826"/>
            <a:ext cx="82296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800" b="1" u="sng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LR(0) Parser Generation </a:t>
            </a:r>
            <a:endParaRPr lang="zh-CN" altLang="en-US" sz="2800" b="1" u="sng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6B7FE1F-67FC-8A28-5E30-C573EEF6213F}"/>
              </a:ext>
            </a:extLst>
          </p:cNvPr>
          <p:cNvSpPr txBox="1"/>
          <p:nvPr/>
        </p:nvSpPr>
        <p:spPr>
          <a:xfrm>
            <a:off x="6637199" y="5772348"/>
            <a:ext cx="59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>
                <a:solidFill>
                  <a:srgbClr val="FF0000"/>
                </a:solidFill>
              </a:rPr>
              <a:t>s</a:t>
            </a:r>
            <a:r>
              <a:rPr lang="en-US" altLang="zh-CN" b="1" dirty="0" err="1"/>
              <a:t>n</a:t>
            </a:r>
            <a:endParaRPr lang="zh-CN" altLang="en-US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36D0218-4106-282A-286B-D0A9D1BF2633}"/>
              </a:ext>
            </a:extLst>
          </p:cNvPr>
          <p:cNvSpPr txBox="1"/>
          <p:nvPr/>
        </p:nvSpPr>
        <p:spPr>
          <a:xfrm>
            <a:off x="7235835" y="5772348"/>
            <a:ext cx="59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>
                <a:solidFill>
                  <a:srgbClr val="FF0000"/>
                </a:solidFill>
              </a:rPr>
              <a:t>g</a:t>
            </a:r>
            <a:r>
              <a:rPr lang="en-US" altLang="zh-CN" b="1" dirty="0" err="1"/>
              <a:t>k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1">
            <a:extLst>
              <a:ext uri="{FF2B5EF4-FFF2-40B4-BE49-F238E27FC236}">
                <a16:creationId xmlns:a16="http://schemas.microsoft.com/office/drawing/2014/main" id="{9A90D3A3-782B-F126-21DD-E033694C0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150" y="1191131"/>
            <a:ext cx="708925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zh-CN" sz="2400" dirty="0">
                <a:latin typeface="Arial Unicode MS" pitchFamily="34" charset="-122"/>
                <a:ea typeface="Arial Unicode MS" pitchFamily="34" charset="-122"/>
              </a:rPr>
              <a:t>The algorithm for LR(0) parser construction. </a:t>
            </a:r>
          </a:p>
          <a:p>
            <a:endParaRPr lang="en-US" altLang="zh-CN" sz="2400" dirty="0">
              <a:ea typeface="宋体" panose="02010600030101010101" pitchFamily="2" charset="-122"/>
            </a:endParaRPr>
          </a:p>
          <a:p>
            <a:r>
              <a:rPr lang="en-US" altLang="zh-CN" sz="2400" dirty="0">
                <a:ea typeface="宋体" panose="02010600030101010101" pitchFamily="2" charset="-122"/>
              </a:rPr>
              <a:t>Compute set </a:t>
            </a:r>
            <a:r>
              <a:rPr lang="en-US" altLang="zh-CN" sz="2400" i="1" dirty="0">
                <a:ea typeface="宋体" panose="02010600030101010101" pitchFamily="2" charset="-122"/>
              </a:rPr>
              <a:t>R</a:t>
            </a:r>
            <a:r>
              <a:rPr lang="en-US" altLang="zh-CN" sz="2400" dirty="0">
                <a:ea typeface="宋体" panose="02010600030101010101" pitchFamily="2" charset="-122"/>
              </a:rPr>
              <a:t> of LR(0</a:t>
            </a:r>
            <a:r>
              <a:rPr lang="en-US" altLang="zh-CN" sz="2400" dirty="0">
                <a:solidFill>
                  <a:schemeClr val="tx1"/>
                </a:solidFill>
                <a:ea typeface="宋体" panose="02010600030101010101" pitchFamily="2" charset="-122"/>
              </a:rPr>
              <a:t>)</a:t>
            </a:r>
            <a:r>
              <a:rPr lang="en-US" altLang="zh-CN" sz="2400" dirty="0">
                <a:solidFill>
                  <a:srgbClr val="FF0000"/>
                </a:solidFill>
                <a:ea typeface="宋体" panose="02010600030101010101" pitchFamily="2" charset="-122"/>
              </a:rPr>
              <a:t> reduce actions</a:t>
            </a:r>
            <a:r>
              <a:rPr lang="en-US" altLang="zh-CN" sz="2400" dirty="0">
                <a:ea typeface="宋体" panose="02010600030101010101" pitchFamily="2" charset="-122"/>
              </a:rPr>
              <a:t>:</a:t>
            </a:r>
            <a:endParaRPr lang="en-US" altLang="zh-CN" sz="2400" i="1" dirty="0">
              <a:latin typeface="Arial Unicode MS" pitchFamily="34" charset="-122"/>
              <a:ea typeface="Arial Unicode MS" pitchFamily="34" charset="-122"/>
            </a:endParaRPr>
          </a:p>
          <a:p>
            <a:pPr>
              <a:lnSpc>
                <a:spcPct val="100000"/>
              </a:lnSpc>
            </a:pPr>
            <a:endParaRPr lang="en-US" altLang="zh-CN" sz="2400" i="1" dirty="0">
              <a:latin typeface="Arial Unicode MS" pitchFamily="34" charset="-122"/>
              <a:ea typeface="Arial Unicode MS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2400" i="1" dirty="0">
                <a:latin typeface="Arial Unicode MS" pitchFamily="34" charset="-122"/>
                <a:ea typeface="Arial Unicode MS" pitchFamily="34" charset="-122"/>
              </a:rPr>
              <a:t>R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</a:rPr>
              <a:t> ← {}</a:t>
            </a:r>
          </a:p>
          <a:p>
            <a:pPr>
              <a:lnSpc>
                <a:spcPct val="100000"/>
              </a:lnSpc>
            </a:pPr>
            <a:r>
              <a:rPr lang="en-US" altLang="zh-CN" sz="2400" dirty="0">
                <a:latin typeface="Arial Unicode MS" pitchFamily="34" charset="-122"/>
                <a:ea typeface="Arial Unicode MS" pitchFamily="34" charset="-122"/>
              </a:rPr>
              <a:t>for each state </a:t>
            </a:r>
            <a:r>
              <a:rPr lang="en-US" altLang="zh-CN" sz="2400" i="1" dirty="0">
                <a:latin typeface="Arial Unicode MS" pitchFamily="34" charset="-122"/>
                <a:ea typeface="Arial Unicode MS" pitchFamily="34" charset="-122"/>
              </a:rPr>
              <a:t>I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</a:rPr>
              <a:t> in </a:t>
            </a:r>
            <a:r>
              <a:rPr lang="en-US" altLang="zh-CN" sz="2400" i="1" dirty="0">
                <a:latin typeface="Arial Unicode MS" pitchFamily="34" charset="-122"/>
                <a:ea typeface="Arial Unicode MS" pitchFamily="34" charset="-122"/>
              </a:rPr>
              <a:t>T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altLang="zh-CN" sz="2400" dirty="0">
                <a:latin typeface="Arial Unicode MS" pitchFamily="34" charset="-122"/>
                <a:ea typeface="Arial Unicode MS" pitchFamily="34" charset="-122"/>
              </a:rPr>
              <a:t>        for each item </a:t>
            </a:r>
            <a:r>
              <a:rPr lang="en-US" altLang="zh-CN" sz="2400" i="1" dirty="0">
                <a:latin typeface="Arial Unicode MS" pitchFamily="34" charset="-122"/>
                <a:ea typeface="Arial Unicode MS" pitchFamily="34" charset="-122"/>
              </a:rPr>
              <a:t>A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</a:rPr>
              <a:t> → α. in </a:t>
            </a:r>
            <a:r>
              <a:rPr lang="en-US" altLang="zh-CN" sz="2400" i="1" dirty="0">
                <a:latin typeface="Arial Unicode MS" pitchFamily="34" charset="-122"/>
                <a:ea typeface="Arial Unicode MS" pitchFamily="34" charset="-122"/>
              </a:rPr>
              <a:t>I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altLang="zh-CN" sz="2400" dirty="0">
                <a:latin typeface="Arial Unicode MS" pitchFamily="34" charset="-122"/>
                <a:ea typeface="Arial Unicode MS" pitchFamily="34" charset="-122"/>
              </a:rPr>
              <a:t>        </a:t>
            </a:r>
            <a:r>
              <a:rPr lang="en-US" altLang="zh-CN" sz="2400" i="1" dirty="0">
                <a:latin typeface="Arial Unicode MS" pitchFamily="34" charset="-122"/>
                <a:ea typeface="Arial Unicode MS" pitchFamily="34" charset="-122"/>
              </a:rPr>
              <a:t>R ← R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</a:rPr>
              <a:t> ∪ {(</a:t>
            </a:r>
            <a:r>
              <a:rPr lang="en-US" altLang="zh-CN" sz="2400" i="1" dirty="0">
                <a:latin typeface="Arial Unicode MS" pitchFamily="34" charset="-122"/>
                <a:ea typeface="Arial Unicode MS" pitchFamily="34" charset="-122"/>
              </a:rPr>
              <a:t>I, A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</a:rPr>
              <a:t> → α)} </a:t>
            </a:r>
            <a:endParaRPr lang="en-US" altLang="zh-CN" sz="2400" dirty="0">
              <a:ea typeface="宋体" panose="02010600030101010101" pitchFamily="2" charset="-122"/>
            </a:endParaRPr>
          </a:p>
        </p:txBody>
      </p:sp>
      <p:pic>
        <p:nvPicPr>
          <p:cNvPr id="34820" name="Picture 5">
            <a:extLst>
              <a:ext uri="{FF2B5EF4-FFF2-40B4-BE49-F238E27FC236}">
                <a16:creationId xmlns:a16="http://schemas.microsoft.com/office/drawing/2014/main" id="{5EA75C6B-69E5-9E5D-FA73-9D8C41CDF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8" t="48819" r="57832" b="31654"/>
          <a:stretch>
            <a:fillRect/>
          </a:stretch>
        </p:blipFill>
        <p:spPr bwMode="auto">
          <a:xfrm>
            <a:off x="4622739" y="2485519"/>
            <a:ext cx="4468633" cy="3505200"/>
          </a:xfrm>
          <a:prstGeom prst="rect">
            <a:avLst/>
          </a:prstGeom>
          <a:noFill/>
          <a:ln w="38100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8FB9AFAF-F65C-E8BB-FEC1-10127A041A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2680" y="463826"/>
            <a:ext cx="82296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800" b="1" u="sng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LR(0) Parser Generation </a:t>
            </a:r>
            <a:endParaRPr lang="zh-CN" altLang="en-US" sz="2800" b="1" u="sng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7143EDF-00C6-9D8F-10C2-2E30D912DBD5}"/>
              </a:ext>
            </a:extLst>
          </p:cNvPr>
          <p:cNvSpPr txBox="1"/>
          <p:nvPr/>
        </p:nvSpPr>
        <p:spPr>
          <a:xfrm>
            <a:off x="6857055" y="6252573"/>
            <a:ext cx="59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>
                <a:solidFill>
                  <a:srgbClr val="FF0000"/>
                </a:solidFill>
              </a:rPr>
              <a:t>r</a:t>
            </a:r>
            <a:r>
              <a:rPr lang="en-US" altLang="zh-CN" b="1" dirty="0" err="1"/>
              <a:t>i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C7465B31-4ABA-C7D4-02EB-1923D11D90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zh-CN" sz="2800" b="1" u="sng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SLR Parser Generation </a:t>
            </a:r>
            <a:endParaRPr lang="zh-CN" altLang="en-US" sz="2800" b="1" u="sng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D655C4AF-D0DC-00A0-2162-39DC00F047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2819400" cy="1354138"/>
          </a:xfrm>
          <a:noFill/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sz="2400" b="1" i="1">
                <a:ea typeface="宋体" panose="02010600030101010101" pitchFamily="2" charset="-122"/>
              </a:rPr>
              <a:t>S</a:t>
            </a:r>
            <a:r>
              <a:rPr lang="en-US" altLang="zh-CN" sz="2400" b="1">
                <a:ea typeface="宋体" panose="02010600030101010101" pitchFamily="2" charset="-122"/>
              </a:rPr>
              <a:t> → </a:t>
            </a:r>
            <a:r>
              <a:rPr lang="en-US" altLang="zh-CN" sz="2400" b="1" i="1">
                <a:ea typeface="宋体" panose="02010600030101010101" pitchFamily="2" charset="-122"/>
              </a:rPr>
              <a:t>E</a:t>
            </a:r>
            <a:r>
              <a:rPr lang="en-US" altLang="zh-CN" sz="2400" b="1">
                <a:ea typeface="宋体" panose="02010600030101010101" pitchFamily="2" charset="-122"/>
              </a:rPr>
              <a:t> $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sz="2400" b="1" i="1">
                <a:ea typeface="宋体" panose="02010600030101010101" pitchFamily="2" charset="-122"/>
              </a:rPr>
              <a:t>E</a:t>
            </a:r>
            <a:r>
              <a:rPr lang="en-US" altLang="zh-CN" sz="2400" b="1">
                <a:ea typeface="宋体" panose="02010600030101010101" pitchFamily="2" charset="-122"/>
              </a:rPr>
              <a:t> → </a:t>
            </a:r>
            <a:r>
              <a:rPr lang="en-US" altLang="zh-CN" sz="2400" b="1" i="1">
                <a:ea typeface="宋体" panose="02010600030101010101" pitchFamily="2" charset="-122"/>
              </a:rPr>
              <a:t>T</a:t>
            </a:r>
            <a:r>
              <a:rPr lang="en-US" altLang="zh-CN" sz="2400" b="1">
                <a:ea typeface="宋体" panose="02010600030101010101" pitchFamily="2" charset="-122"/>
              </a:rPr>
              <a:t> + </a:t>
            </a:r>
            <a:r>
              <a:rPr lang="en-US" altLang="zh-CN" sz="2400" b="1" i="1">
                <a:ea typeface="宋体" panose="02010600030101010101" pitchFamily="2" charset="-122"/>
              </a:rPr>
              <a:t>E</a:t>
            </a:r>
            <a:r>
              <a:rPr lang="en-US" altLang="zh-CN" sz="2400" b="1">
                <a:ea typeface="宋体" panose="02010600030101010101" pitchFamily="2" charset="-122"/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sz="2400" b="1" i="1">
                <a:ea typeface="宋体" panose="02010600030101010101" pitchFamily="2" charset="-122"/>
              </a:rPr>
              <a:t>E</a:t>
            </a:r>
            <a:r>
              <a:rPr lang="en-US" altLang="zh-CN" sz="2400" b="1">
                <a:ea typeface="宋体" panose="02010600030101010101" pitchFamily="2" charset="-122"/>
              </a:rPr>
              <a:t> → </a:t>
            </a:r>
            <a:r>
              <a:rPr lang="en-US" altLang="zh-CN" sz="2400" b="1" i="1">
                <a:ea typeface="宋体" panose="02010600030101010101" pitchFamily="2" charset="-122"/>
              </a:rPr>
              <a:t>T</a:t>
            </a:r>
            <a:r>
              <a:rPr lang="en-US" altLang="zh-CN" sz="2400" b="1">
                <a:ea typeface="宋体" panose="02010600030101010101" pitchFamily="2" charset="-122"/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sz="2400" b="1" i="1">
                <a:ea typeface="宋体" panose="02010600030101010101" pitchFamily="2" charset="-122"/>
              </a:rPr>
              <a:t>T</a:t>
            </a:r>
            <a:r>
              <a:rPr lang="en-US" altLang="zh-CN" sz="2400" b="1">
                <a:ea typeface="宋体" panose="02010600030101010101" pitchFamily="2" charset="-122"/>
              </a:rPr>
              <a:t> → </a:t>
            </a:r>
            <a:r>
              <a:rPr lang="en-US" altLang="zh-CN" sz="2400" b="1" i="1">
                <a:ea typeface="宋体" panose="02010600030101010101" pitchFamily="2" charset="-122"/>
              </a:rPr>
              <a:t>x</a:t>
            </a:r>
            <a:r>
              <a:rPr lang="en-US" altLang="zh-CN" sz="2400" b="1">
                <a:ea typeface="宋体" panose="02010600030101010101" pitchFamily="2" charset="-122"/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zh-CN" altLang="en-US" sz="2800" b="1">
              <a:ea typeface="宋体" panose="02010600030101010101" pitchFamily="2" charset="-122"/>
            </a:endParaRPr>
          </a:p>
        </p:txBody>
      </p:sp>
      <p:sp>
        <p:nvSpPr>
          <p:cNvPr id="35844" name="Rectangle 5">
            <a:extLst>
              <a:ext uri="{FF2B5EF4-FFF2-40B4-BE49-F238E27FC236}">
                <a16:creationId xmlns:a16="http://schemas.microsoft.com/office/drawing/2014/main" id="{B5D74B13-80CD-4FB4-085B-39E9B2E63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990600"/>
            <a:ext cx="1295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5845" name="Rectangle 6">
            <a:extLst>
              <a:ext uri="{FF2B5EF4-FFF2-40B4-BE49-F238E27FC236}">
                <a16:creationId xmlns:a16="http://schemas.microsoft.com/office/drawing/2014/main" id="{C0D3F2FD-C979-828E-BAFA-3B4970CDF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3962400"/>
            <a:ext cx="1143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5846" name="Rectangle 7">
            <a:extLst>
              <a:ext uri="{FF2B5EF4-FFF2-40B4-BE49-F238E27FC236}">
                <a16:creationId xmlns:a16="http://schemas.microsoft.com/office/drawing/2014/main" id="{F3878941-9E7D-9CDE-3BF3-598CEAD54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838200"/>
            <a:ext cx="1371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35847" name="Group 9">
            <a:extLst>
              <a:ext uri="{FF2B5EF4-FFF2-40B4-BE49-F238E27FC236}">
                <a16:creationId xmlns:a16="http://schemas.microsoft.com/office/drawing/2014/main" id="{2D233959-80C0-C559-B842-F4DA250EF865}"/>
              </a:ext>
            </a:extLst>
          </p:cNvPr>
          <p:cNvGrpSpPr>
            <a:grpSpLocks/>
          </p:cNvGrpSpPr>
          <p:nvPr/>
        </p:nvGrpSpPr>
        <p:grpSpPr bwMode="auto">
          <a:xfrm>
            <a:off x="582848" y="2514600"/>
            <a:ext cx="6477000" cy="4114800"/>
            <a:chOff x="1824" y="672"/>
            <a:chExt cx="3792" cy="2063"/>
          </a:xfrm>
        </p:grpSpPr>
        <p:pic>
          <p:nvPicPr>
            <p:cNvPr id="35850" name="Picture 4">
              <a:extLst>
                <a:ext uri="{FF2B5EF4-FFF2-40B4-BE49-F238E27FC236}">
                  <a16:creationId xmlns:a16="http://schemas.microsoft.com/office/drawing/2014/main" id="{A3C10F3F-FCA0-6C89-BF60-4990747C83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61" t="9967" r="31259" b="50987"/>
            <a:stretch>
              <a:fillRect/>
            </a:stretch>
          </p:blipFill>
          <p:spPr bwMode="auto">
            <a:xfrm>
              <a:off x="1824" y="816"/>
              <a:ext cx="3359" cy="1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851" name="Rectangle 8">
              <a:extLst>
                <a:ext uri="{FF2B5EF4-FFF2-40B4-BE49-F238E27FC236}">
                  <a16:creationId xmlns:a16="http://schemas.microsoft.com/office/drawing/2014/main" id="{26D36BBB-AA56-5E10-D969-2A492F5D6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672"/>
              <a:ext cx="1296" cy="12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</p:grpSp>
      <p:pic>
        <p:nvPicPr>
          <p:cNvPr id="35848" name="Picture 10">
            <a:extLst>
              <a:ext uri="{FF2B5EF4-FFF2-40B4-BE49-F238E27FC236}">
                <a16:creationId xmlns:a16="http://schemas.microsoft.com/office/drawing/2014/main" id="{E51EC466-77EE-3653-B390-7826291A3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6" t="8972" r="3125" b="70518"/>
          <a:stretch>
            <a:fillRect/>
          </a:stretch>
        </p:blipFill>
        <p:spPr bwMode="auto">
          <a:xfrm>
            <a:off x="4109920" y="1219200"/>
            <a:ext cx="4990770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9" name="AutoShape 11">
            <a:extLst>
              <a:ext uri="{FF2B5EF4-FFF2-40B4-BE49-F238E27FC236}">
                <a16:creationId xmlns:a16="http://schemas.microsoft.com/office/drawing/2014/main" id="{1EBDF672-0D72-B12D-A1E8-D991C8F71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810000"/>
            <a:ext cx="3733800" cy="1981200"/>
          </a:xfrm>
          <a:prstGeom prst="wedgeRoundRectCallout">
            <a:avLst>
              <a:gd name="adj1" fmla="val -40167"/>
              <a:gd name="adj2" fmla="val -109273"/>
              <a:gd name="adj3" fmla="val 16667"/>
            </a:avLst>
          </a:prstGeom>
          <a:solidFill>
            <a:srgbClr val="FF6600"/>
          </a:solidFill>
          <a:ln w="349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lnSpc>
                <a:spcPct val="85000"/>
              </a:lnSpc>
            </a:pPr>
            <a:r>
              <a:rPr lang="en-US" altLang="zh-CN" dirty="0">
                <a:ea typeface="宋体" panose="02010600030101010101" pitchFamily="2" charset="-122"/>
              </a:rPr>
              <a:t> A conflict and indicates that the grammar is not LR(0) - it cannot be parsed by an LR(0) parser. 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>
            <a:extLst>
              <a:ext uri="{FF2B5EF4-FFF2-40B4-BE49-F238E27FC236}">
                <a16:creationId xmlns:a16="http://schemas.microsoft.com/office/drawing/2014/main" id="{3733F1D4-0BA9-AFCB-F174-88FA71A63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990600"/>
            <a:ext cx="1295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6867" name="Rectangle 5">
            <a:extLst>
              <a:ext uri="{FF2B5EF4-FFF2-40B4-BE49-F238E27FC236}">
                <a16:creationId xmlns:a16="http://schemas.microsoft.com/office/drawing/2014/main" id="{F8AE1E9B-1112-702C-89B6-0FCAE1296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3962400"/>
            <a:ext cx="1143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6868" name="Rectangle 6">
            <a:extLst>
              <a:ext uri="{FF2B5EF4-FFF2-40B4-BE49-F238E27FC236}">
                <a16:creationId xmlns:a16="http://schemas.microsoft.com/office/drawing/2014/main" id="{FB89D346-F814-463C-BFDC-1196DCC33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838200"/>
            <a:ext cx="1371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6869" name="Rectangle 13">
            <a:extLst>
              <a:ext uri="{FF2B5EF4-FFF2-40B4-BE49-F238E27FC236}">
                <a16:creationId xmlns:a16="http://schemas.microsoft.com/office/drawing/2014/main" id="{799F2170-4EC3-20F8-168B-8745659EE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886" y="1042988"/>
            <a:ext cx="7315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marL="269875" indent="-269875" eaLnBrk="1" hangingPunct="1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en-US" altLang="zh-CN" dirty="0">
                <a:ea typeface="宋体" panose="02010600030101010101" pitchFamily="2" charset="-122"/>
              </a:rPr>
              <a:t>Put reduce actions into the table only where indicated 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by the FOLLOW set</a:t>
            </a:r>
            <a:r>
              <a:rPr lang="en-US" altLang="zh-CN" dirty="0">
                <a:ea typeface="宋体" panose="02010600030101010101" pitchFamily="2" charset="-122"/>
              </a:rPr>
              <a:t>. </a:t>
            </a:r>
          </a:p>
        </p:txBody>
      </p:sp>
      <p:pic>
        <p:nvPicPr>
          <p:cNvPr id="36870" name="Picture 15">
            <a:extLst>
              <a:ext uri="{FF2B5EF4-FFF2-40B4-BE49-F238E27FC236}">
                <a16:creationId xmlns:a16="http://schemas.microsoft.com/office/drawing/2014/main" id="{C24211EE-4E82-A98F-4BFA-787445061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1" t="7983" r="47646" b="66631"/>
          <a:stretch>
            <a:fillRect/>
          </a:stretch>
        </p:blipFill>
        <p:spPr bwMode="auto">
          <a:xfrm>
            <a:off x="3810000" y="3997325"/>
            <a:ext cx="5106988" cy="2708275"/>
          </a:xfrm>
          <a:prstGeom prst="rect">
            <a:avLst/>
          </a:prstGeom>
          <a:noFill/>
          <a:ln w="38100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1" name="Rectangle 14">
            <a:extLst>
              <a:ext uri="{FF2B5EF4-FFF2-40B4-BE49-F238E27FC236}">
                <a16:creationId xmlns:a16="http://schemas.microsoft.com/office/drawing/2014/main" id="{878E561B-0B9F-55D5-9B3F-35BE202A1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006600"/>
            <a:ext cx="6096000" cy="1955800"/>
          </a:xfrm>
          <a:prstGeom prst="rect">
            <a:avLst/>
          </a:prstGeom>
          <a:noFill/>
          <a:ln w="38100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CN" sz="2400" b="0" i="1">
                <a:ea typeface="宋体" panose="02010600030101010101" pitchFamily="2" charset="-122"/>
              </a:rPr>
              <a:t>R</a:t>
            </a:r>
            <a:r>
              <a:rPr lang="en-US" altLang="zh-CN" sz="2400" b="0">
                <a:ea typeface="宋体" panose="02010600030101010101" pitchFamily="2" charset="-122"/>
              </a:rPr>
              <a:t> ← {}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zh-CN" sz="2400">
                <a:ea typeface="宋体" panose="02010600030101010101" pitchFamily="2" charset="-122"/>
              </a:rPr>
              <a:t>for each state </a:t>
            </a:r>
            <a:r>
              <a:rPr lang="en-US" altLang="zh-CN" sz="2400" b="0" i="1">
                <a:ea typeface="宋体" panose="02010600030101010101" pitchFamily="2" charset="-122"/>
              </a:rPr>
              <a:t>I</a:t>
            </a:r>
            <a:r>
              <a:rPr lang="en-US" altLang="zh-CN" sz="2400" b="0">
                <a:ea typeface="宋体" panose="02010600030101010101" pitchFamily="2" charset="-122"/>
              </a:rPr>
              <a:t> in </a:t>
            </a:r>
            <a:r>
              <a:rPr lang="en-US" altLang="zh-CN" sz="2400" b="0" i="1">
                <a:ea typeface="宋体" panose="02010600030101010101" pitchFamily="2" charset="-122"/>
              </a:rPr>
              <a:t>T</a:t>
            </a:r>
            <a:r>
              <a:rPr lang="en-US" altLang="zh-CN" sz="2400" b="0">
                <a:ea typeface="宋体" panose="02010600030101010101" pitchFamily="2" charset="-122"/>
              </a:rPr>
              <a:t>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zh-CN" sz="2400">
                <a:ea typeface="宋体" panose="02010600030101010101" pitchFamily="2" charset="-122"/>
              </a:rPr>
              <a:t>     for each item </a:t>
            </a:r>
            <a:r>
              <a:rPr lang="en-US" altLang="zh-CN" sz="2400" b="0" i="1">
                <a:ea typeface="宋体" panose="02010600030101010101" pitchFamily="2" charset="-122"/>
              </a:rPr>
              <a:t>A</a:t>
            </a:r>
            <a:r>
              <a:rPr lang="en-US" altLang="zh-CN" sz="2400" b="0">
                <a:ea typeface="宋体" panose="02010600030101010101" pitchFamily="2" charset="-122"/>
              </a:rPr>
              <a:t> → α. in </a:t>
            </a:r>
            <a:r>
              <a:rPr lang="en-US" altLang="zh-CN" sz="2400" b="0" i="1">
                <a:ea typeface="宋体" panose="02010600030101010101" pitchFamily="2" charset="-122"/>
              </a:rPr>
              <a:t>I</a:t>
            </a:r>
            <a:r>
              <a:rPr lang="en-US" altLang="zh-CN" sz="2400" b="0">
                <a:ea typeface="宋体" panose="02010600030101010101" pitchFamily="2" charset="-122"/>
              </a:rPr>
              <a:t>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zh-CN" sz="2400">
                <a:ea typeface="宋体" panose="02010600030101010101" pitchFamily="2" charset="-122"/>
              </a:rPr>
              <a:t>           </a:t>
            </a:r>
            <a:r>
              <a:rPr lang="en-US" altLang="zh-CN" sz="2400">
                <a:solidFill>
                  <a:srgbClr val="FF0000"/>
                </a:solidFill>
                <a:ea typeface="宋体" panose="02010600030101010101" pitchFamily="2" charset="-122"/>
              </a:rPr>
              <a:t>for each token </a:t>
            </a:r>
            <a:r>
              <a:rPr lang="en-US" altLang="zh-CN" sz="2400" b="0" i="1">
                <a:solidFill>
                  <a:srgbClr val="FF0000"/>
                </a:solidFill>
                <a:ea typeface="宋体" panose="02010600030101010101" pitchFamily="2" charset="-122"/>
              </a:rPr>
              <a:t>X</a:t>
            </a:r>
            <a:r>
              <a:rPr lang="en-US" alt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 in FOLLOW(</a:t>
            </a:r>
            <a:r>
              <a:rPr lang="en-US" altLang="zh-CN" sz="2400" b="0" i="1">
                <a:solidFill>
                  <a:srgbClr val="FF0000"/>
                </a:solidFill>
                <a:ea typeface="宋体" panose="02010600030101010101" pitchFamily="2" charset="-122"/>
              </a:rPr>
              <a:t>A</a:t>
            </a:r>
            <a:r>
              <a:rPr lang="en-US" altLang="zh-CN" sz="2400" b="0">
                <a:solidFill>
                  <a:srgbClr val="FF0000"/>
                </a:solidFill>
                <a:ea typeface="宋体" panose="02010600030101010101" pitchFamily="2" charset="-122"/>
              </a:rPr>
              <a:t>)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zh-CN" sz="2400" b="0" i="1">
                <a:ea typeface="宋体" panose="02010600030101010101" pitchFamily="2" charset="-122"/>
              </a:rPr>
              <a:t>              R ← R</a:t>
            </a:r>
            <a:r>
              <a:rPr lang="en-US" altLang="zh-CN" sz="2400" b="0">
                <a:ea typeface="宋体" panose="02010600030101010101" pitchFamily="2" charset="-122"/>
              </a:rPr>
              <a:t> ∪ {(</a:t>
            </a:r>
            <a:r>
              <a:rPr lang="en-US" altLang="zh-CN" sz="2400" b="0" i="1">
                <a:ea typeface="宋体" panose="02010600030101010101" pitchFamily="2" charset="-122"/>
              </a:rPr>
              <a:t>I, </a:t>
            </a:r>
            <a:r>
              <a:rPr lang="en-US" altLang="zh-CN" sz="2400" b="0" i="1">
                <a:solidFill>
                  <a:srgbClr val="FF0000"/>
                </a:solidFill>
                <a:ea typeface="宋体" panose="02010600030101010101" pitchFamily="2" charset="-122"/>
              </a:rPr>
              <a:t>X</a:t>
            </a:r>
            <a:r>
              <a:rPr lang="en-US" altLang="zh-CN" sz="2400" b="0" i="1">
                <a:ea typeface="宋体" panose="02010600030101010101" pitchFamily="2" charset="-122"/>
              </a:rPr>
              <a:t>, A</a:t>
            </a:r>
            <a:r>
              <a:rPr lang="en-US" altLang="zh-CN" sz="2400" b="0">
                <a:ea typeface="宋体" panose="02010600030101010101" pitchFamily="2" charset="-122"/>
              </a:rPr>
              <a:t> → α)}</a:t>
            </a:r>
            <a:r>
              <a:rPr lang="en-US" altLang="zh-CN" sz="2400"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3E21F85-BCB3-6464-0623-3D754E2027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zh-CN" sz="2800" b="1" u="sng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SLR Parser Generation </a:t>
            </a:r>
            <a:endParaRPr lang="zh-CN" altLang="en-US" sz="2800" b="1" u="sng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5FCA1A15-D472-0D8E-2076-D7074D3A00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05152"/>
            <a:ext cx="6480976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800" b="1" u="sng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LR(1) Items</a:t>
            </a:r>
            <a:endParaRPr lang="zh-CN" altLang="en-US" sz="2800" b="1" u="sng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043DF65-18A5-D873-BB14-F2C76FD093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1204" y="1865529"/>
            <a:ext cx="8115464" cy="114860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400" b="1" dirty="0">
                <a:ea typeface="宋体" panose="02010600030101010101" pitchFamily="2" charset="-122"/>
              </a:rPr>
              <a:t>Consists of </a:t>
            </a:r>
            <a:r>
              <a:rPr lang="en-US" altLang="zh-CN" sz="2400" b="1" dirty="0">
                <a:solidFill>
                  <a:srgbClr val="FF0000"/>
                </a:solidFill>
                <a:ea typeface="宋体" panose="02010600030101010101" pitchFamily="2" charset="-122"/>
              </a:rPr>
              <a:t>a </a:t>
            </a:r>
            <a:r>
              <a:rPr lang="en-US" altLang="zh-CN" sz="2400" b="1" i="1" dirty="0">
                <a:solidFill>
                  <a:srgbClr val="FF0000"/>
                </a:solidFill>
                <a:ea typeface="宋体" panose="02010600030101010101" pitchFamily="2" charset="-122"/>
              </a:rPr>
              <a:t>grammar production</a:t>
            </a:r>
            <a:r>
              <a:rPr lang="en-US" altLang="zh-CN" sz="2400" b="1" dirty="0">
                <a:ea typeface="宋体" panose="02010600030101010101" pitchFamily="2" charset="-122"/>
              </a:rPr>
              <a:t>, a </a:t>
            </a:r>
            <a:r>
              <a:rPr lang="en-US" altLang="zh-CN" sz="2400" b="1" i="1" dirty="0">
                <a:solidFill>
                  <a:srgbClr val="FF0000"/>
                </a:solidFill>
                <a:ea typeface="宋体" panose="02010600030101010101" pitchFamily="2" charset="-122"/>
              </a:rPr>
              <a:t>right-hand-side position</a:t>
            </a:r>
            <a:r>
              <a:rPr lang="en-US" altLang="zh-CN" sz="2400" b="1" dirty="0">
                <a:solidFill>
                  <a:srgbClr val="FF000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ea typeface="宋体" panose="02010600030101010101" pitchFamily="2" charset="-122"/>
              </a:rPr>
              <a:t>(represented by the dot), and </a:t>
            </a:r>
            <a:r>
              <a:rPr lang="en-US" altLang="zh-CN" sz="2400" b="1" dirty="0">
                <a:solidFill>
                  <a:srgbClr val="FF0000"/>
                </a:solidFill>
                <a:ea typeface="宋体" panose="02010600030101010101" pitchFamily="2" charset="-122"/>
              </a:rPr>
              <a:t>a </a:t>
            </a:r>
            <a:r>
              <a:rPr lang="en-US" altLang="zh-CN" sz="2400" b="1" i="1" dirty="0">
                <a:solidFill>
                  <a:srgbClr val="FF0000"/>
                </a:solidFill>
                <a:ea typeface="宋体" panose="02010600030101010101" pitchFamily="2" charset="-122"/>
              </a:rPr>
              <a:t>lookahead symbol</a:t>
            </a:r>
            <a:r>
              <a:rPr lang="en-US" altLang="zh-CN" sz="2400" b="1" dirty="0">
                <a:ea typeface="宋体" panose="02010600030101010101" pitchFamily="2" charset="-122"/>
              </a:rPr>
              <a:t>. </a:t>
            </a:r>
          </a:p>
          <a:p>
            <a:pPr marL="0" indent="0" eaLnBrk="1" hangingPunct="1">
              <a:buNone/>
            </a:pPr>
            <a:endParaRPr lang="en-US" altLang="zh-CN" sz="2400" b="1" dirty="0">
              <a:ea typeface="宋体" panose="02010600030101010101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D24B60F-98E1-31BF-2DA5-2DEDA79CA0B0}"/>
              </a:ext>
            </a:extLst>
          </p:cNvPr>
          <p:cNvSpPr txBox="1"/>
          <p:nvPr/>
        </p:nvSpPr>
        <p:spPr>
          <a:xfrm>
            <a:off x="520244" y="1403864"/>
            <a:ext cx="45983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ea typeface="宋体" panose="02010600030101010101" pitchFamily="2" charset="-122"/>
              </a:rPr>
              <a:t>An LR(1) item</a:t>
            </a:r>
            <a:endParaRPr lang="zh-CN" alt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F0EA84-745A-6A6A-EABB-06D4F20D5E0B}"/>
              </a:ext>
            </a:extLst>
          </p:cNvPr>
          <p:cNvSpPr txBox="1">
            <a:spLocks noChangeArrowheads="1"/>
          </p:cNvSpPr>
          <p:nvPr/>
        </p:nvSpPr>
        <p:spPr>
          <a:xfrm>
            <a:off x="675110" y="3843868"/>
            <a:ext cx="7793780" cy="1341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ea typeface="宋体" panose="02010600030101010101" pitchFamily="2" charset="-122"/>
              </a:rPr>
              <a:t>Indicates that the sequence α is on top of the stack, and at the head of the input is a string derivable from β</a:t>
            </a:r>
            <a:r>
              <a:rPr lang="en-US" altLang="zh-CN" sz="2400" b="1" i="1" dirty="0">
                <a:ea typeface="宋体" panose="02010600030101010101" pitchFamily="2" charset="-122"/>
              </a:rPr>
              <a:t>x</a:t>
            </a:r>
            <a:r>
              <a:rPr lang="en-US" altLang="zh-CN" sz="2400" b="1" dirty="0">
                <a:ea typeface="宋体" panose="02010600030101010101" pitchFamily="2" charset="-122"/>
              </a:rPr>
              <a:t>. </a:t>
            </a:r>
            <a:endParaRPr lang="zh-CN" altLang="en-US" sz="2400" b="1" dirty="0">
              <a:ea typeface="宋体" panose="0201060003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F219324-E259-6452-AE97-AE9E0C68AF8B}"/>
              </a:ext>
            </a:extLst>
          </p:cNvPr>
          <p:cNvSpPr txBox="1"/>
          <p:nvPr/>
        </p:nvSpPr>
        <p:spPr>
          <a:xfrm>
            <a:off x="581204" y="3309530"/>
            <a:ext cx="34579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CC"/>
                </a:solidFill>
                <a:ea typeface="宋体" panose="02010600030101010101" pitchFamily="2" charset="-122"/>
              </a:rPr>
              <a:t>An item (</a:t>
            </a:r>
            <a:r>
              <a:rPr lang="en-US" altLang="zh-CN" sz="2400" b="1" i="1" dirty="0">
                <a:solidFill>
                  <a:srgbClr val="0000CC"/>
                </a:solidFill>
                <a:ea typeface="宋体" panose="02010600030101010101" pitchFamily="2" charset="-122"/>
              </a:rPr>
              <a:t>A</a:t>
            </a:r>
            <a:r>
              <a:rPr lang="en-US" altLang="zh-CN" sz="2400" b="1" dirty="0">
                <a:solidFill>
                  <a:srgbClr val="0000CC"/>
                </a:solidFill>
                <a:ea typeface="宋体" panose="02010600030101010101" pitchFamily="2" charset="-122"/>
              </a:rPr>
              <a:t> → α.β, </a:t>
            </a:r>
            <a:r>
              <a:rPr lang="en-US" altLang="zh-CN" sz="2400" b="1" i="1" dirty="0">
                <a:solidFill>
                  <a:srgbClr val="0000CC"/>
                </a:solidFill>
                <a:ea typeface="宋体" panose="02010600030101010101" pitchFamily="2" charset="-122"/>
              </a:rPr>
              <a:t>x</a:t>
            </a:r>
            <a:r>
              <a:rPr lang="en-US" altLang="zh-CN" sz="2400" b="1" dirty="0">
                <a:solidFill>
                  <a:srgbClr val="0000CC"/>
                </a:solidFill>
                <a:ea typeface="宋体" panose="02010600030101010101" pitchFamily="2" charset="-122"/>
              </a:rPr>
              <a:t>)</a:t>
            </a:r>
            <a:r>
              <a:rPr lang="en-US" altLang="zh-CN" sz="2400" b="1" dirty="0">
                <a:ea typeface="宋体" panose="02010600030101010101" pitchFamily="2" charset="-122"/>
              </a:rPr>
              <a:t> 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>
            <a:extLst>
              <a:ext uri="{FF2B5EF4-FFF2-40B4-BE49-F238E27FC236}">
                <a16:creationId xmlns:a16="http://schemas.microsoft.com/office/drawing/2014/main" id="{5425EDAF-D90B-E502-8804-849890FC52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7068" y="1371600"/>
            <a:ext cx="4762774" cy="3048000"/>
          </a:xfrm>
          <a:noFill/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Closure(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 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repeat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for any item (</a:t>
            </a:r>
            <a:r>
              <a:rPr lang="en-US" altLang="zh-CN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→ α</a:t>
            </a:r>
            <a:r>
              <a:rPr lang="en-US" altLang="zh-CN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.Xβ,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z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 in </a:t>
            </a:r>
            <a:r>
              <a:rPr lang="en-US" altLang="zh-CN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for any production </a:t>
            </a:r>
            <a:r>
              <a:rPr lang="en-US" altLang="zh-CN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→ γ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for any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∈ FIRST(β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z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</a:t>
            </a:r>
            <a:r>
              <a:rPr lang="en-US" altLang="zh-CN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 ← I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∪ {(</a:t>
            </a:r>
            <a:r>
              <a:rPr lang="en-US" altLang="zh-CN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→ .γ, </a:t>
            </a:r>
            <a:r>
              <a:rPr lang="en-US" altLang="zh-CN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)}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until </a:t>
            </a:r>
            <a:r>
              <a:rPr lang="en-US" altLang="zh-CN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does not change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return </a:t>
            </a:r>
            <a:r>
              <a:rPr lang="en-US" altLang="zh-CN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8915" name="Rectangle 4">
            <a:extLst>
              <a:ext uri="{FF2B5EF4-FFF2-40B4-BE49-F238E27FC236}">
                <a16:creationId xmlns:a16="http://schemas.microsoft.com/office/drawing/2014/main" id="{9D017DE3-099E-6F12-675E-E71A2DB68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727575"/>
            <a:ext cx="4648200" cy="1939925"/>
          </a:xfrm>
          <a:prstGeom prst="rect">
            <a:avLst/>
          </a:prstGeom>
          <a:noFill/>
          <a:ln w="38100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CN" sz="2400" dirty="0" err="1">
                <a:solidFill>
                  <a:srgbClr val="FF0000"/>
                </a:solidFill>
                <a:ea typeface="宋体" panose="02010600030101010101" pitchFamily="2" charset="-122"/>
              </a:rPr>
              <a:t>Goto</a:t>
            </a:r>
            <a:r>
              <a:rPr lang="en-US" altLang="zh-CN" sz="2400" dirty="0">
                <a:solidFill>
                  <a:srgbClr val="FF0000"/>
                </a:solidFill>
                <a:ea typeface="宋体" panose="02010600030101010101" pitchFamily="2" charset="-122"/>
              </a:rPr>
              <a:t>(</a:t>
            </a:r>
            <a:r>
              <a:rPr lang="en-US" altLang="zh-CN" sz="2400" i="1" dirty="0">
                <a:solidFill>
                  <a:srgbClr val="FF0000"/>
                </a:solidFill>
                <a:ea typeface="宋体" panose="02010600030101010101" pitchFamily="2" charset="-122"/>
              </a:rPr>
              <a:t>I, X</a:t>
            </a:r>
            <a:r>
              <a:rPr lang="en-US" altLang="zh-CN" sz="2400" dirty="0">
                <a:solidFill>
                  <a:srgbClr val="FF0000"/>
                </a:solidFill>
                <a:ea typeface="宋体" panose="02010600030101010101" pitchFamily="2" charset="-122"/>
              </a:rPr>
              <a:t>) </a:t>
            </a:r>
            <a:r>
              <a:rPr lang="en-US" altLang="zh-CN" sz="2400" dirty="0">
                <a:ea typeface="宋体" panose="02010600030101010101" pitchFamily="2" charset="-122"/>
              </a:rPr>
              <a:t>=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zh-CN" sz="2400" dirty="0">
                <a:ea typeface="宋体" panose="02010600030101010101" pitchFamily="2" charset="-122"/>
              </a:rPr>
              <a:t>      </a:t>
            </a:r>
            <a:r>
              <a:rPr lang="en-US" altLang="zh-CN" sz="2400" i="1" dirty="0">
                <a:ea typeface="宋体" panose="02010600030101010101" pitchFamily="2" charset="-122"/>
              </a:rPr>
              <a:t>J</a:t>
            </a:r>
            <a:r>
              <a:rPr lang="en-US" altLang="zh-CN" sz="2400" dirty="0">
                <a:ea typeface="宋体" panose="02010600030101010101" pitchFamily="2" charset="-122"/>
              </a:rPr>
              <a:t> ← {}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zh-CN" sz="2400" dirty="0">
                <a:ea typeface="宋体" panose="02010600030101010101" pitchFamily="2" charset="-122"/>
              </a:rPr>
              <a:t>      for any item (</a:t>
            </a:r>
            <a:r>
              <a:rPr lang="en-US" altLang="zh-CN" sz="2400" i="1" dirty="0">
                <a:ea typeface="宋体" panose="02010600030101010101" pitchFamily="2" charset="-122"/>
              </a:rPr>
              <a:t>A</a:t>
            </a:r>
            <a:r>
              <a:rPr lang="en-US" altLang="zh-CN" sz="2400" dirty="0">
                <a:ea typeface="宋体" panose="02010600030101010101" pitchFamily="2" charset="-122"/>
              </a:rPr>
              <a:t> → α</a:t>
            </a:r>
            <a:r>
              <a:rPr lang="en-US" altLang="zh-CN" sz="2400" i="1" dirty="0">
                <a:ea typeface="宋体" panose="02010600030101010101" pitchFamily="2" charset="-122"/>
              </a:rPr>
              <a:t>.Xβ, </a:t>
            </a:r>
            <a:r>
              <a:rPr lang="en-US" altLang="zh-CN" sz="2400" i="1" dirty="0">
                <a:solidFill>
                  <a:srgbClr val="FF0000"/>
                </a:solidFill>
                <a:ea typeface="宋体" panose="02010600030101010101" pitchFamily="2" charset="-122"/>
              </a:rPr>
              <a:t>z</a:t>
            </a:r>
            <a:r>
              <a:rPr lang="en-US" altLang="zh-CN" sz="2400" dirty="0">
                <a:ea typeface="宋体" panose="02010600030101010101" pitchFamily="2" charset="-122"/>
              </a:rPr>
              <a:t>) in </a:t>
            </a:r>
            <a:r>
              <a:rPr lang="en-US" altLang="zh-CN" sz="2400" i="1" dirty="0">
                <a:ea typeface="宋体" panose="02010600030101010101" pitchFamily="2" charset="-122"/>
              </a:rPr>
              <a:t>I</a:t>
            </a:r>
            <a:r>
              <a:rPr lang="en-US" altLang="zh-CN" sz="2400" dirty="0">
                <a:ea typeface="宋体" panose="02010600030101010101" pitchFamily="2" charset="-122"/>
              </a:rPr>
              <a:t>   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zh-CN" sz="2400" dirty="0">
                <a:ea typeface="宋体" panose="02010600030101010101" pitchFamily="2" charset="-122"/>
              </a:rPr>
              <a:t>           add (</a:t>
            </a:r>
            <a:r>
              <a:rPr lang="en-US" altLang="zh-CN" sz="2400" i="1" dirty="0">
                <a:ea typeface="宋体" panose="02010600030101010101" pitchFamily="2" charset="-122"/>
              </a:rPr>
              <a:t>A</a:t>
            </a:r>
            <a:r>
              <a:rPr lang="en-US" altLang="zh-CN" sz="2400" dirty="0">
                <a:ea typeface="宋体" panose="02010600030101010101" pitchFamily="2" charset="-122"/>
              </a:rPr>
              <a:t> → α</a:t>
            </a:r>
            <a:r>
              <a:rPr lang="en-US" altLang="zh-CN" sz="2400" i="1" dirty="0">
                <a:ea typeface="宋体" panose="02010600030101010101" pitchFamily="2" charset="-122"/>
              </a:rPr>
              <a:t>X.β, </a:t>
            </a:r>
            <a:r>
              <a:rPr lang="en-US" altLang="zh-CN" sz="2400" i="1" dirty="0">
                <a:solidFill>
                  <a:srgbClr val="FF0000"/>
                </a:solidFill>
                <a:ea typeface="宋体" panose="02010600030101010101" pitchFamily="2" charset="-122"/>
              </a:rPr>
              <a:t>z</a:t>
            </a:r>
            <a:r>
              <a:rPr lang="en-US" altLang="zh-CN" sz="2400" dirty="0">
                <a:ea typeface="宋体" panose="02010600030101010101" pitchFamily="2" charset="-122"/>
              </a:rPr>
              <a:t>) to </a:t>
            </a:r>
            <a:r>
              <a:rPr lang="en-US" altLang="zh-CN" sz="2400" i="1" dirty="0">
                <a:ea typeface="宋体" panose="02010600030101010101" pitchFamily="2" charset="-122"/>
              </a:rPr>
              <a:t>J</a:t>
            </a:r>
            <a:r>
              <a:rPr lang="en-US" altLang="zh-CN" sz="2400" dirty="0">
                <a:ea typeface="宋体" panose="02010600030101010101" pitchFamily="2" charset="-122"/>
              </a:rPr>
              <a:t>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zh-CN" sz="2400" dirty="0">
                <a:ea typeface="宋体" panose="02010600030101010101" pitchFamily="2" charset="-122"/>
              </a:rPr>
              <a:t>      return Closure(</a:t>
            </a:r>
            <a:r>
              <a:rPr lang="en-US" altLang="zh-CN" sz="2400" i="1" dirty="0">
                <a:ea typeface="宋体" panose="02010600030101010101" pitchFamily="2" charset="-122"/>
              </a:rPr>
              <a:t>J</a:t>
            </a:r>
            <a:r>
              <a:rPr lang="en-US" altLang="zh-CN" sz="2400" dirty="0">
                <a:ea typeface="宋体" panose="02010600030101010101" pitchFamily="2" charset="-122"/>
              </a:rPr>
              <a:t>). </a:t>
            </a:r>
          </a:p>
        </p:txBody>
      </p:sp>
      <p:sp>
        <p:nvSpPr>
          <p:cNvPr id="38916" name="Rectangle 5">
            <a:extLst>
              <a:ext uri="{FF2B5EF4-FFF2-40B4-BE49-F238E27FC236}">
                <a16:creationId xmlns:a16="http://schemas.microsoft.com/office/drawing/2014/main" id="{2DC0E8EF-A028-C908-5002-80EA226BA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9780" y="1905000"/>
            <a:ext cx="3276600" cy="1411288"/>
          </a:xfrm>
          <a:prstGeom prst="rect">
            <a:avLst/>
          </a:prstGeom>
          <a:noFill/>
          <a:ln w="38100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CN">
                <a:ea typeface="宋体" panose="02010600030101010101" pitchFamily="2" charset="-122"/>
              </a:rPr>
              <a:t>The start state is the closure of the item  (</a:t>
            </a:r>
            <a:r>
              <a:rPr lang="en-US" altLang="zh-CN" i="1">
                <a:ea typeface="宋体" panose="02010600030101010101" pitchFamily="2" charset="-122"/>
              </a:rPr>
              <a:t>S</a:t>
            </a:r>
            <a:r>
              <a:rPr lang="en-US" altLang="zh-CN">
                <a:ea typeface="宋体" panose="02010600030101010101" pitchFamily="2" charset="-122"/>
              </a:rPr>
              <a:t>′ → </a:t>
            </a:r>
            <a:r>
              <a:rPr lang="en-US" altLang="zh-CN" i="1">
                <a:ea typeface="宋体" panose="02010600030101010101" pitchFamily="2" charset="-122"/>
              </a:rPr>
              <a:t>.S</a:t>
            </a:r>
            <a:r>
              <a:rPr lang="en-US" altLang="zh-CN">
                <a:ea typeface="宋体" panose="02010600030101010101" pitchFamily="2" charset="-122"/>
              </a:rPr>
              <a:t> $, </a:t>
            </a:r>
            <a:r>
              <a:rPr lang="en-US" altLang="zh-CN">
                <a:solidFill>
                  <a:srgbClr val="FF0000"/>
                </a:solidFill>
                <a:ea typeface="宋体" panose="02010600030101010101" pitchFamily="2" charset="-122"/>
              </a:rPr>
              <a:t>?</a:t>
            </a:r>
            <a:r>
              <a:rPr lang="en-US" altLang="zh-CN">
                <a:ea typeface="宋体" panose="02010600030101010101" pitchFamily="2" charset="-122"/>
              </a:rPr>
              <a:t>) </a:t>
            </a:r>
          </a:p>
        </p:txBody>
      </p:sp>
      <p:sp>
        <p:nvSpPr>
          <p:cNvPr id="38917" name="Rectangle 6">
            <a:extLst>
              <a:ext uri="{FF2B5EF4-FFF2-40B4-BE49-F238E27FC236}">
                <a16:creationId xmlns:a16="http://schemas.microsoft.com/office/drawing/2014/main" id="{B226F370-2A7A-534C-CEEE-D30CF068C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509" y="5028595"/>
            <a:ext cx="4209091" cy="1569660"/>
          </a:xfrm>
          <a:prstGeom prst="rect">
            <a:avLst/>
          </a:prstGeom>
          <a:noFill/>
          <a:ln w="38100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CN" sz="2400" i="1" dirty="0">
                <a:solidFill>
                  <a:srgbClr val="FF0000"/>
                </a:solidFill>
                <a:ea typeface="宋体" panose="02010600030101010101" pitchFamily="2" charset="-122"/>
              </a:rPr>
              <a:t>R</a:t>
            </a:r>
            <a:r>
              <a:rPr lang="en-US" altLang="zh-CN" sz="2400" dirty="0">
                <a:ea typeface="宋体" panose="02010600030101010101" pitchFamily="2" charset="-122"/>
              </a:rPr>
              <a:t> ← { }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zh-CN" sz="2400" dirty="0">
                <a:ea typeface="宋体" panose="02010600030101010101" pitchFamily="2" charset="-122"/>
              </a:rPr>
              <a:t>for each state </a:t>
            </a:r>
            <a:r>
              <a:rPr lang="en-US" altLang="zh-CN" sz="2400" i="1" dirty="0">
                <a:ea typeface="宋体" panose="02010600030101010101" pitchFamily="2" charset="-122"/>
              </a:rPr>
              <a:t>I</a:t>
            </a:r>
            <a:r>
              <a:rPr lang="en-US" altLang="zh-CN" sz="2400" dirty="0">
                <a:ea typeface="宋体" panose="02010600030101010101" pitchFamily="2" charset="-122"/>
              </a:rPr>
              <a:t> in </a:t>
            </a:r>
            <a:r>
              <a:rPr lang="en-US" altLang="zh-CN" sz="2400" i="1" dirty="0">
                <a:ea typeface="宋体" panose="02010600030101010101" pitchFamily="2" charset="-122"/>
              </a:rPr>
              <a:t>T</a:t>
            </a:r>
            <a:r>
              <a:rPr lang="en-US" altLang="zh-CN" sz="2400" dirty="0">
                <a:ea typeface="宋体" panose="02010600030101010101" pitchFamily="2" charset="-122"/>
              </a:rPr>
              <a:t>    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zh-CN" sz="2400" dirty="0">
                <a:ea typeface="宋体" panose="02010600030101010101" pitchFamily="2" charset="-122"/>
              </a:rPr>
              <a:t>    </a:t>
            </a:r>
            <a:r>
              <a:rPr lang="en-US" altLang="zh-CN" sz="2400" dirty="0">
                <a:solidFill>
                  <a:srgbClr val="FF0000"/>
                </a:solidFill>
                <a:ea typeface="宋体" panose="02010600030101010101" pitchFamily="2" charset="-122"/>
              </a:rPr>
              <a:t>for each item (</a:t>
            </a:r>
            <a:r>
              <a:rPr lang="en-US" altLang="zh-CN" sz="2400" i="1" dirty="0">
                <a:solidFill>
                  <a:srgbClr val="FF0000"/>
                </a:solidFill>
                <a:ea typeface="宋体" panose="02010600030101010101" pitchFamily="2" charset="-122"/>
              </a:rPr>
              <a:t>A</a:t>
            </a:r>
            <a:r>
              <a:rPr lang="en-US" altLang="zh-CN" sz="2400" dirty="0">
                <a:solidFill>
                  <a:srgbClr val="FF0000"/>
                </a:solidFill>
                <a:ea typeface="宋体" panose="02010600030101010101" pitchFamily="2" charset="-122"/>
              </a:rPr>
              <a:t> → α., </a:t>
            </a:r>
            <a:r>
              <a:rPr lang="en-US" altLang="zh-CN" sz="2400" i="1" dirty="0">
                <a:solidFill>
                  <a:srgbClr val="FF0000"/>
                </a:solidFill>
                <a:ea typeface="宋体" panose="02010600030101010101" pitchFamily="2" charset="-122"/>
              </a:rPr>
              <a:t>z</a:t>
            </a:r>
            <a:r>
              <a:rPr lang="en-US" altLang="zh-CN" sz="2400" dirty="0">
                <a:solidFill>
                  <a:srgbClr val="FF0000"/>
                </a:solidFill>
                <a:ea typeface="宋体" panose="02010600030101010101" pitchFamily="2" charset="-122"/>
              </a:rPr>
              <a:t>) in </a:t>
            </a:r>
            <a:r>
              <a:rPr lang="en-US" altLang="zh-CN" sz="2400" i="1" dirty="0">
                <a:solidFill>
                  <a:srgbClr val="FF0000"/>
                </a:solidFill>
                <a:ea typeface="宋体" panose="02010600030101010101" pitchFamily="2" charset="-122"/>
              </a:rPr>
              <a:t>I</a:t>
            </a:r>
            <a:r>
              <a:rPr lang="en-US" altLang="zh-CN" sz="2400" dirty="0">
                <a:solidFill>
                  <a:srgbClr val="FF0000"/>
                </a:solidFill>
                <a:ea typeface="宋体" panose="02010600030101010101" pitchFamily="2" charset="-122"/>
              </a:rPr>
              <a:t>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zh-CN" sz="2400" i="1" dirty="0">
                <a:ea typeface="宋体" panose="02010600030101010101" pitchFamily="2" charset="-122"/>
              </a:rPr>
              <a:t>         R ← R</a:t>
            </a:r>
            <a:r>
              <a:rPr lang="en-US" altLang="zh-CN" sz="2400" dirty="0">
                <a:ea typeface="宋体" panose="02010600030101010101" pitchFamily="2" charset="-122"/>
              </a:rPr>
              <a:t> ∪{(</a:t>
            </a:r>
            <a:r>
              <a:rPr lang="en-US" altLang="zh-CN" sz="2400" i="1" dirty="0">
                <a:ea typeface="宋体" panose="02010600030101010101" pitchFamily="2" charset="-122"/>
              </a:rPr>
              <a:t>I, z, A</a:t>
            </a:r>
            <a:r>
              <a:rPr lang="en-US" altLang="zh-CN" sz="2400" dirty="0">
                <a:ea typeface="宋体" panose="02010600030101010101" pitchFamily="2" charset="-122"/>
              </a:rPr>
              <a:t> → α)}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4824EC4-2626-8970-60F4-58AC82BD85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574486"/>
            <a:ext cx="6480976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800" b="1" u="sng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Generate LR(1) Parsing Table</a:t>
            </a:r>
            <a:endParaRPr lang="zh-CN" altLang="en-US" sz="2800" b="1" u="sng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>
            <a:extLst>
              <a:ext uri="{FF2B5EF4-FFF2-40B4-BE49-F238E27FC236}">
                <a16:creationId xmlns:a16="http://schemas.microsoft.com/office/drawing/2014/main" id="{3414A693-22BD-83C8-593A-5535CB0C1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t="25334" r="25000" b="39999"/>
          <a:stretch>
            <a:fillRect/>
          </a:stretch>
        </p:blipFill>
        <p:spPr bwMode="auto">
          <a:xfrm>
            <a:off x="533400" y="879286"/>
            <a:ext cx="7696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39" name="Rectangle 6">
            <a:extLst>
              <a:ext uri="{FF2B5EF4-FFF2-40B4-BE49-F238E27FC236}">
                <a16:creationId xmlns:a16="http://schemas.microsoft.com/office/drawing/2014/main" id="{567CB98A-03B2-1D76-A6B8-A3DFED43A2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50952" y="3669690"/>
            <a:ext cx="2438400" cy="28194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ea typeface="宋体" panose="02010600030101010101" pitchFamily="2" charset="-122"/>
            </a:endParaRPr>
          </a:p>
          <a:p>
            <a:pPr lvl="1">
              <a:spcBef>
                <a:spcPct val="0"/>
              </a:spcBef>
              <a:buFontTx/>
              <a:buAutoNum type="arabicPeriod"/>
            </a:pP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′ → 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$</a:t>
            </a:r>
          </a:p>
          <a:p>
            <a:pPr lvl="1">
              <a:spcBef>
                <a:spcPct val="0"/>
              </a:spcBef>
              <a:buFontTx/>
              <a:buAutoNum type="arabicPeriod"/>
            </a:pP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→ 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= 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  <a:p>
            <a:pPr lvl="1">
              <a:spcBef>
                <a:spcPct val="0"/>
              </a:spcBef>
              <a:buFontTx/>
              <a:buAutoNum type="arabicPeriod"/>
            </a:pP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→ 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  <a:p>
            <a:pPr lvl="1">
              <a:spcBef>
                <a:spcPct val="0"/>
              </a:spcBef>
              <a:buFontTx/>
              <a:buAutoNum type="arabicPeriod"/>
            </a:pP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→ 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  <a:p>
            <a:pPr lvl="1">
              <a:spcBef>
                <a:spcPct val="0"/>
              </a:spcBef>
              <a:buFontTx/>
              <a:buAutoNum type="arabicPeriod"/>
            </a:pP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→ x</a:t>
            </a:r>
          </a:p>
          <a:p>
            <a:pPr lvl="1">
              <a:spcBef>
                <a:spcPct val="0"/>
              </a:spcBef>
              <a:buFontTx/>
              <a:buAutoNum type="arabicPeriod"/>
            </a:pP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V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→ * </a:t>
            </a:r>
            <a:r>
              <a:rPr lang="en-US" altLang="zh-CN" sz="24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2954548-C729-EBBA-A8A6-5240064F49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91606"/>
            <a:ext cx="6480976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800" b="1" u="sng" dirty="0" err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Generte</a:t>
            </a:r>
            <a:r>
              <a:rPr lang="en-US" altLang="zh-CN" sz="2800" b="1" u="sng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LR(1) Parsing Table</a:t>
            </a:r>
            <a:endParaRPr lang="zh-CN" altLang="en-US" sz="2800" b="1" u="sng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2FD37A0-CEA8-581F-1B1C-908B971AC10C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3669690"/>
            <a:ext cx="4762774" cy="304800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Closure(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 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repeat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for any item (</a:t>
            </a:r>
            <a:r>
              <a:rPr lang="en-US" altLang="zh-CN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→ α</a:t>
            </a:r>
            <a:r>
              <a:rPr lang="en-US" altLang="zh-CN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.Xβ,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z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 in </a:t>
            </a:r>
            <a:r>
              <a:rPr lang="en-US" altLang="zh-CN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for any production </a:t>
            </a:r>
            <a:r>
              <a:rPr lang="en-US" altLang="zh-CN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→ γ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for any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∈ FIRST(β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z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</a:t>
            </a:r>
            <a:r>
              <a:rPr lang="en-US" altLang="zh-CN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 ← I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∪ {(</a:t>
            </a:r>
            <a:r>
              <a:rPr lang="en-US" altLang="zh-CN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→ .γ, </a:t>
            </a:r>
            <a:r>
              <a:rPr lang="en-US" altLang="zh-CN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)}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until </a:t>
            </a:r>
            <a:r>
              <a:rPr lang="en-US" altLang="zh-CN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does not change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return </a:t>
            </a:r>
            <a:r>
              <a:rPr lang="en-US" altLang="zh-CN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24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>
            <a:extLst>
              <a:ext uri="{FF2B5EF4-FFF2-40B4-BE49-F238E27FC236}">
                <a16:creationId xmlns:a16="http://schemas.microsoft.com/office/drawing/2014/main" id="{196CDDAD-83BA-F7C5-C05B-66B475BBBA6D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5" t="8418" r="5556" b="39389"/>
          <a:stretch>
            <a:fillRect/>
          </a:stretch>
        </p:blipFill>
        <p:spPr>
          <a:xfrm>
            <a:off x="968586" y="3015881"/>
            <a:ext cx="7306514" cy="3750246"/>
          </a:xfr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BB14D78B-0A4D-1D15-F542-76F31A221C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1794" y="404579"/>
            <a:ext cx="6480976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800" b="1" u="sng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Generate LR(1) Parsing Table</a:t>
            </a:r>
            <a:endParaRPr lang="zh-CN" altLang="en-US" sz="2800" b="1" u="sng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4890D330-3AC9-AAD0-BD0C-15458CCB9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556" y="1095925"/>
            <a:ext cx="4648200" cy="1631216"/>
          </a:xfrm>
          <a:prstGeom prst="rect">
            <a:avLst/>
          </a:prstGeom>
          <a:noFill/>
          <a:ln w="38100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CN" sz="2000" dirty="0" err="1">
                <a:solidFill>
                  <a:srgbClr val="FF0000"/>
                </a:solidFill>
                <a:ea typeface="宋体" panose="02010600030101010101" pitchFamily="2" charset="-122"/>
              </a:rPr>
              <a:t>Goto</a:t>
            </a:r>
            <a:r>
              <a:rPr lang="en-US" altLang="zh-CN" sz="2000" dirty="0">
                <a:solidFill>
                  <a:srgbClr val="FF0000"/>
                </a:solidFill>
                <a:ea typeface="宋体" panose="02010600030101010101" pitchFamily="2" charset="-122"/>
              </a:rPr>
              <a:t>(</a:t>
            </a:r>
            <a:r>
              <a:rPr lang="en-US" altLang="zh-CN" sz="2000" i="1" dirty="0">
                <a:solidFill>
                  <a:srgbClr val="FF0000"/>
                </a:solidFill>
                <a:ea typeface="宋体" panose="02010600030101010101" pitchFamily="2" charset="-122"/>
              </a:rPr>
              <a:t>I, X</a:t>
            </a:r>
            <a:r>
              <a:rPr lang="en-US" altLang="zh-CN" sz="2000" dirty="0">
                <a:solidFill>
                  <a:srgbClr val="FF0000"/>
                </a:solidFill>
                <a:ea typeface="宋体" panose="02010600030101010101" pitchFamily="2" charset="-122"/>
              </a:rPr>
              <a:t>) </a:t>
            </a:r>
            <a:r>
              <a:rPr lang="en-US" altLang="zh-CN" sz="2000" dirty="0">
                <a:ea typeface="宋体" panose="02010600030101010101" pitchFamily="2" charset="-122"/>
              </a:rPr>
              <a:t>=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zh-CN" sz="2000" dirty="0">
                <a:ea typeface="宋体" panose="02010600030101010101" pitchFamily="2" charset="-122"/>
              </a:rPr>
              <a:t>      </a:t>
            </a:r>
            <a:r>
              <a:rPr lang="en-US" altLang="zh-CN" sz="2000" i="1" dirty="0">
                <a:ea typeface="宋体" panose="02010600030101010101" pitchFamily="2" charset="-122"/>
              </a:rPr>
              <a:t>J</a:t>
            </a:r>
            <a:r>
              <a:rPr lang="en-US" altLang="zh-CN" sz="2000" dirty="0">
                <a:ea typeface="宋体" panose="02010600030101010101" pitchFamily="2" charset="-122"/>
              </a:rPr>
              <a:t> ← {}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zh-CN" sz="2000" dirty="0">
                <a:ea typeface="宋体" panose="02010600030101010101" pitchFamily="2" charset="-122"/>
              </a:rPr>
              <a:t>      for any item (</a:t>
            </a:r>
            <a:r>
              <a:rPr lang="en-US" altLang="zh-CN" sz="2000" i="1" dirty="0">
                <a:ea typeface="宋体" panose="02010600030101010101" pitchFamily="2" charset="-122"/>
              </a:rPr>
              <a:t>A</a:t>
            </a:r>
            <a:r>
              <a:rPr lang="en-US" altLang="zh-CN" sz="2000" dirty="0">
                <a:ea typeface="宋体" panose="02010600030101010101" pitchFamily="2" charset="-122"/>
              </a:rPr>
              <a:t> → α</a:t>
            </a:r>
            <a:r>
              <a:rPr lang="en-US" altLang="zh-CN" sz="2000" i="1" dirty="0">
                <a:ea typeface="宋体" panose="02010600030101010101" pitchFamily="2" charset="-122"/>
              </a:rPr>
              <a:t>.Xβ, </a:t>
            </a:r>
            <a:r>
              <a:rPr lang="en-US" altLang="zh-CN" sz="2000" i="1" dirty="0">
                <a:solidFill>
                  <a:srgbClr val="FF0000"/>
                </a:solidFill>
                <a:ea typeface="宋体" panose="02010600030101010101" pitchFamily="2" charset="-122"/>
              </a:rPr>
              <a:t>z</a:t>
            </a:r>
            <a:r>
              <a:rPr lang="en-US" altLang="zh-CN" sz="2000" dirty="0">
                <a:ea typeface="宋体" panose="02010600030101010101" pitchFamily="2" charset="-122"/>
              </a:rPr>
              <a:t>) in </a:t>
            </a:r>
            <a:r>
              <a:rPr lang="en-US" altLang="zh-CN" sz="2000" i="1" dirty="0">
                <a:ea typeface="宋体" panose="02010600030101010101" pitchFamily="2" charset="-122"/>
              </a:rPr>
              <a:t>I</a:t>
            </a:r>
            <a:r>
              <a:rPr lang="en-US" altLang="zh-CN" sz="2000" dirty="0">
                <a:ea typeface="宋体" panose="02010600030101010101" pitchFamily="2" charset="-122"/>
              </a:rPr>
              <a:t>   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zh-CN" sz="2000" dirty="0">
                <a:ea typeface="宋体" panose="02010600030101010101" pitchFamily="2" charset="-122"/>
              </a:rPr>
              <a:t>           add (</a:t>
            </a:r>
            <a:r>
              <a:rPr lang="en-US" altLang="zh-CN" sz="2000" i="1" dirty="0">
                <a:ea typeface="宋体" panose="02010600030101010101" pitchFamily="2" charset="-122"/>
              </a:rPr>
              <a:t>A</a:t>
            </a:r>
            <a:r>
              <a:rPr lang="en-US" altLang="zh-CN" sz="2000" dirty="0">
                <a:ea typeface="宋体" panose="02010600030101010101" pitchFamily="2" charset="-122"/>
              </a:rPr>
              <a:t> → α</a:t>
            </a:r>
            <a:r>
              <a:rPr lang="en-US" altLang="zh-CN" sz="2000" i="1" dirty="0">
                <a:ea typeface="宋体" panose="02010600030101010101" pitchFamily="2" charset="-122"/>
              </a:rPr>
              <a:t>X.β, </a:t>
            </a:r>
            <a:r>
              <a:rPr lang="en-US" altLang="zh-CN" sz="2000" i="1" dirty="0">
                <a:solidFill>
                  <a:srgbClr val="FF0000"/>
                </a:solidFill>
                <a:ea typeface="宋体" panose="02010600030101010101" pitchFamily="2" charset="-122"/>
              </a:rPr>
              <a:t>z</a:t>
            </a:r>
            <a:r>
              <a:rPr lang="en-US" altLang="zh-CN" sz="2000" dirty="0">
                <a:ea typeface="宋体" panose="02010600030101010101" pitchFamily="2" charset="-122"/>
              </a:rPr>
              <a:t>) to </a:t>
            </a:r>
            <a:r>
              <a:rPr lang="en-US" altLang="zh-CN" sz="2000" i="1" dirty="0">
                <a:ea typeface="宋体" panose="02010600030101010101" pitchFamily="2" charset="-122"/>
              </a:rPr>
              <a:t>J</a:t>
            </a:r>
            <a:r>
              <a:rPr lang="en-US" altLang="zh-CN" sz="2000" dirty="0">
                <a:ea typeface="宋体" panose="02010600030101010101" pitchFamily="2" charset="-122"/>
              </a:rPr>
              <a:t>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zh-CN" sz="2000" dirty="0">
                <a:ea typeface="宋体" panose="02010600030101010101" pitchFamily="2" charset="-122"/>
              </a:rPr>
              <a:t>      return Closure(</a:t>
            </a:r>
            <a:r>
              <a:rPr lang="en-US" altLang="zh-CN" sz="2000" i="1" dirty="0">
                <a:ea typeface="宋体" panose="02010600030101010101" pitchFamily="2" charset="-122"/>
              </a:rPr>
              <a:t>J</a:t>
            </a:r>
            <a:r>
              <a:rPr lang="en-US" altLang="zh-CN" sz="2000" dirty="0">
                <a:ea typeface="宋体" panose="02010600030101010101" pitchFamily="2" charset="-122"/>
              </a:rPr>
              <a:t>). </a:t>
            </a:r>
          </a:p>
        </p:txBody>
      </p:sp>
      <p:grpSp>
        <p:nvGrpSpPr>
          <p:cNvPr id="3" name="Group 22">
            <a:extLst>
              <a:ext uri="{FF2B5EF4-FFF2-40B4-BE49-F238E27FC236}">
                <a16:creationId xmlns:a16="http://schemas.microsoft.com/office/drawing/2014/main" id="{3D5F474E-8542-629B-DB92-943EC2C64716}"/>
              </a:ext>
            </a:extLst>
          </p:cNvPr>
          <p:cNvGrpSpPr>
            <a:grpSpLocks/>
          </p:cNvGrpSpPr>
          <p:nvPr/>
        </p:nvGrpSpPr>
        <p:grpSpPr bwMode="auto">
          <a:xfrm>
            <a:off x="5486399" y="1014179"/>
            <a:ext cx="3230004" cy="1788227"/>
            <a:chOff x="288" y="480"/>
            <a:chExt cx="4848" cy="3840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B0B9B9E4-63C1-CA18-B704-E08334C203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83" t="9261" r="48042" b="43510"/>
            <a:stretch>
              <a:fillRect/>
            </a:stretch>
          </p:blipFill>
          <p:spPr bwMode="auto">
            <a:xfrm>
              <a:off x="288" y="480"/>
              <a:ext cx="4848" cy="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Line 4">
              <a:extLst>
                <a:ext uri="{FF2B5EF4-FFF2-40B4-BE49-F238E27FC236}">
                  <a16:creationId xmlns:a16="http://schemas.microsoft.com/office/drawing/2014/main" id="{D7DF0BF4-D1BA-EE61-8F9D-A41BE2BA97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912"/>
              <a:ext cx="4224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C0C1DA45-08D3-227F-85E9-B3DE75FA8A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152"/>
              <a:ext cx="4271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EC18CB34-8B55-84AA-D392-1293972F3A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344"/>
              <a:ext cx="4224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18886CA7-D0E4-AE1C-F0C4-25F13F214C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4224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66475140-B073-89CD-1C7C-CA95CB1D6F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824"/>
              <a:ext cx="4224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2EFC0202-F061-234B-04F9-38377C2AF9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2064"/>
              <a:ext cx="4224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3ADA8B63-03E2-4279-D970-6EFE916FAA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2280"/>
              <a:ext cx="4224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66DE7B79-04E6-C26F-D2C7-28774E4BD8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2496"/>
              <a:ext cx="4224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3939CED2-0250-EB81-0B17-9BE788B5CB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2712"/>
              <a:ext cx="4224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5163835A-57AE-3D18-640F-10B1CD6B81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2952"/>
              <a:ext cx="4272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F56F8598-1BC4-D66D-A47E-18F19266B6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3168"/>
              <a:ext cx="4224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Line 15">
              <a:extLst>
                <a:ext uri="{FF2B5EF4-FFF2-40B4-BE49-F238E27FC236}">
                  <a16:creationId xmlns:a16="http://schemas.microsoft.com/office/drawing/2014/main" id="{5B81C9C8-6179-32CB-6867-B4F58564F7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3408"/>
              <a:ext cx="4224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60945BCF-939B-9E13-6521-BB190CB616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0" y="3648"/>
              <a:ext cx="4224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842B0A42-FA76-5CBF-79F4-7DF7DED159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672"/>
              <a:ext cx="0" cy="3216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7E53A321-66BC-1D2D-8432-644F2D4BD2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6" y="672"/>
              <a:ext cx="0" cy="3168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Line 19">
              <a:extLst>
                <a:ext uri="{FF2B5EF4-FFF2-40B4-BE49-F238E27FC236}">
                  <a16:creationId xmlns:a16="http://schemas.microsoft.com/office/drawing/2014/main" id="{C6F80B70-10D1-72EA-1A2B-908E479F41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672"/>
              <a:ext cx="0" cy="3168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Line 20">
              <a:extLst>
                <a:ext uri="{FF2B5EF4-FFF2-40B4-BE49-F238E27FC236}">
                  <a16:creationId xmlns:a16="http://schemas.microsoft.com/office/drawing/2014/main" id="{9B0627A4-881F-F0C8-84D1-287C353541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672"/>
              <a:ext cx="0" cy="3168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Line 21">
              <a:extLst>
                <a:ext uri="{FF2B5EF4-FFF2-40B4-BE49-F238E27FC236}">
                  <a16:creationId xmlns:a16="http://schemas.microsoft.com/office/drawing/2014/main" id="{F3DAABD1-B916-6F2C-6733-DD541F48E3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672"/>
              <a:ext cx="0" cy="3168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8193">
            <a:extLst>
              <a:ext uri="{FF2B5EF4-FFF2-40B4-BE49-F238E27FC236}">
                <a16:creationId xmlns:a16="http://schemas.microsoft.com/office/drawing/2014/main" id="{3467E46B-EAC2-2116-508F-BE75B35080F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4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3.3 LR Parsing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>
            <a:extLst>
              <a:ext uri="{FF2B5EF4-FFF2-40B4-BE49-F238E27FC236}">
                <a16:creationId xmlns:a16="http://schemas.microsoft.com/office/drawing/2014/main" id="{196CDDAD-83BA-F7C5-C05B-66B475BBBA6D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5" t="8418" r="5556" b="39389"/>
          <a:stretch>
            <a:fillRect/>
          </a:stretch>
        </p:blipFill>
        <p:spPr>
          <a:xfrm>
            <a:off x="968586" y="3015881"/>
            <a:ext cx="7306514" cy="3750246"/>
          </a:xfr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BB14D78B-0A4D-1D15-F542-76F31A221C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1794" y="404579"/>
            <a:ext cx="6480976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800" b="1" u="sng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Generate LR(1) Parsing Table</a:t>
            </a:r>
            <a:endParaRPr lang="zh-CN" altLang="en-US" sz="2800" b="1" u="sng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3" name="Group 22">
            <a:extLst>
              <a:ext uri="{FF2B5EF4-FFF2-40B4-BE49-F238E27FC236}">
                <a16:creationId xmlns:a16="http://schemas.microsoft.com/office/drawing/2014/main" id="{3D5F474E-8542-629B-DB92-943EC2C64716}"/>
              </a:ext>
            </a:extLst>
          </p:cNvPr>
          <p:cNvGrpSpPr>
            <a:grpSpLocks/>
          </p:cNvGrpSpPr>
          <p:nvPr/>
        </p:nvGrpSpPr>
        <p:grpSpPr bwMode="auto">
          <a:xfrm>
            <a:off x="5486399" y="1014179"/>
            <a:ext cx="3230004" cy="1788227"/>
            <a:chOff x="288" y="480"/>
            <a:chExt cx="4848" cy="3840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B0B9B9E4-63C1-CA18-B704-E08334C203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83" t="9261" r="48042" b="43510"/>
            <a:stretch>
              <a:fillRect/>
            </a:stretch>
          </p:blipFill>
          <p:spPr bwMode="auto">
            <a:xfrm>
              <a:off x="288" y="480"/>
              <a:ext cx="4848" cy="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Line 4">
              <a:extLst>
                <a:ext uri="{FF2B5EF4-FFF2-40B4-BE49-F238E27FC236}">
                  <a16:creationId xmlns:a16="http://schemas.microsoft.com/office/drawing/2014/main" id="{D7DF0BF4-D1BA-EE61-8F9D-A41BE2BA97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912"/>
              <a:ext cx="4224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C0C1DA45-08D3-227F-85E9-B3DE75FA8A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152"/>
              <a:ext cx="4271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EC18CB34-8B55-84AA-D392-1293972F3A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344"/>
              <a:ext cx="4224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18886CA7-D0E4-AE1C-F0C4-25F13F214C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4224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66475140-B073-89CD-1C7C-CA95CB1D6F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824"/>
              <a:ext cx="4224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2EFC0202-F061-234B-04F9-38377C2AF9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2064"/>
              <a:ext cx="4224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3ADA8B63-03E2-4279-D970-6EFE916FAA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2280"/>
              <a:ext cx="4224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66DE7B79-04E6-C26F-D2C7-28774E4BD8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2496"/>
              <a:ext cx="4224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3939CED2-0250-EB81-0B17-9BE788B5CB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2712"/>
              <a:ext cx="4224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5163835A-57AE-3D18-640F-10B1CD6B81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2952"/>
              <a:ext cx="4272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F56F8598-1BC4-D66D-A47E-18F19266B6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3168"/>
              <a:ext cx="4224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Line 15">
              <a:extLst>
                <a:ext uri="{FF2B5EF4-FFF2-40B4-BE49-F238E27FC236}">
                  <a16:creationId xmlns:a16="http://schemas.microsoft.com/office/drawing/2014/main" id="{5B81C9C8-6179-32CB-6867-B4F58564F7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3408"/>
              <a:ext cx="4224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60945BCF-939B-9E13-6521-BB190CB616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0" y="3648"/>
              <a:ext cx="4224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842B0A42-FA76-5CBF-79F4-7DF7DED159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672"/>
              <a:ext cx="0" cy="3216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7E53A321-66BC-1D2D-8432-644F2D4BD2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6" y="672"/>
              <a:ext cx="0" cy="3168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Line 19">
              <a:extLst>
                <a:ext uri="{FF2B5EF4-FFF2-40B4-BE49-F238E27FC236}">
                  <a16:creationId xmlns:a16="http://schemas.microsoft.com/office/drawing/2014/main" id="{C6F80B70-10D1-72EA-1A2B-908E479F41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672"/>
              <a:ext cx="0" cy="3168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Line 20">
              <a:extLst>
                <a:ext uri="{FF2B5EF4-FFF2-40B4-BE49-F238E27FC236}">
                  <a16:creationId xmlns:a16="http://schemas.microsoft.com/office/drawing/2014/main" id="{9B0627A4-881F-F0C8-84D1-287C353541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672"/>
              <a:ext cx="0" cy="3168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Line 21">
              <a:extLst>
                <a:ext uri="{FF2B5EF4-FFF2-40B4-BE49-F238E27FC236}">
                  <a16:creationId xmlns:a16="http://schemas.microsoft.com/office/drawing/2014/main" id="{F3DAABD1-B916-6F2C-6733-DD541F48E3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672"/>
              <a:ext cx="0" cy="3168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" name="Rectangle 6">
            <a:extLst>
              <a:ext uri="{FF2B5EF4-FFF2-40B4-BE49-F238E27FC236}">
                <a16:creationId xmlns:a16="http://schemas.microsoft.com/office/drawing/2014/main" id="{F2C40B9D-A4A7-6AB8-2545-CEDAE7E31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565" y="1103590"/>
            <a:ext cx="4209091" cy="1569660"/>
          </a:xfrm>
          <a:prstGeom prst="rect">
            <a:avLst/>
          </a:prstGeom>
          <a:noFill/>
          <a:ln w="38100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CN" sz="2400" i="1" dirty="0">
                <a:solidFill>
                  <a:srgbClr val="FF0000"/>
                </a:solidFill>
                <a:ea typeface="宋体" panose="02010600030101010101" pitchFamily="2" charset="-122"/>
              </a:rPr>
              <a:t>R</a:t>
            </a:r>
            <a:r>
              <a:rPr lang="en-US" altLang="zh-CN" sz="2400" dirty="0">
                <a:ea typeface="宋体" panose="02010600030101010101" pitchFamily="2" charset="-122"/>
              </a:rPr>
              <a:t> ← { }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zh-CN" sz="2400" dirty="0">
                <a:ea typeface="宋体" panose="02010600030101010101" pitchFamily="2" charset="-122"/>
              </a:rPr>
              <a:t>for each state </a:t>
            </a:r>
            <a:r>
              <a:rPr lang="en-US" altLang="zh-CN" sz="2400" i="1" dirty="0">
                <a:ea typeface="宋体" panose="02010600030101010101" pitchFamily="2" charset="-122"/>
              </a:rPr>
              <a:t>I</a:t>
            </a:r>
            <a:r>
              <a:rPr lang="en-US" altLang="zh-CN" sz="2400" dirty="0">
                <a:ea typeface="宋体" panose="02010600030101010101" pitchFamily="2" charset="-122"/>
              </a:rPr>
              <a:t> in </a:t>
            </a:r>
            <a:r>
              <a:rPr lang="en-US" altLang="zh-CN" sz="2400" i="1" dirty="0">
                <a:ea typeface="宋体" panose="02010600030101010101" pitchFamily="2" charset="-122"/>
              </a:rPr>
              <a:t>T</a:t>
            </a:r>
            <a:r>
              <a:rPr lang="en-US" altLang="zh-CN" sz="2400" dirty="0">
                <a:ea typeface="宋体" panose="02010600030101010101" pitchFamily="2" charset="-122"/>
              </a:rPr>
              <a:t>    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zh-CN" sz="2400" dirty="0">
                <a:ea typeface="宋体" panose="02010600030101010101" pitchFamily="2" charset="-122"/>
              </a:rPr>
              <a:t>    </a:t>
            </a:r>
            <a:r>
              <a:rPr lang="en-US" altLang="zh-CN" sz="2400" dirty="0">
                <a:solidFill>
                  <a:srgbClr val="FF0000"/>
                </a:solidFill>
                <a:ea typeface="宋体" panose="02010600030101010101" pitchFamily="2" charset="-122"/>
              </a:rPr>
              <a:t>for each item (</a:t>
            </a:r>
            <a:r>
              <a:rPr lang="en-US" altLang="zh-CN" sz="2400" i="1" dirty="0">
                <a:solidFill>
                  <a:srgbClr val="FF0000"/>
                </a:solidFill>
                <a:ea typeface="宋体" panose="02010600030101010101" pitchFamily="2" charset="-122"/>
              </a:rPr>
              <a:t>A</a:t>
            </a:r>
            <a:r>
              <a:rPr lang="en-US" altLang="zh-CN" sz="2400" dirty="0">
                <a:solidFill>
                  <a:srgbClr val="FF0000"/>
                </a:solidFill>
                <a:ea typeface="宋体" panose="02010600030101010101" pitchFamily="2" charset="-122"/>
              </a:rPr>
              <a:t> → α., </a:t>
            </a:r>
            <a:r>
              <a:rPr lang="en-US" altLang="zh-CN" sz="2400" i="1" dirty="0">
                <a:solidFill>
                  <a:srgbClr val="FF0000"/>
                </a:solidFill>
                <a:ea typeface="宋体" panose="02010600030101010101" pitchFamily="2" charset="-122"/>
              </a:rPr>
              <a:t>z</a:t>
            </a:r>
            <a:r>
              <a:rPr lang="en-US" altLang="zh-CN" sz="2400" dirty="0">
                <a:solidFill>
                  <a:srgbClr val="FF0000"/>
                </a:solidFill>
                <a:ea typeface="宋体" panose="02010600030101010101" pitchFamily="2" charset="-122"/>
              </a:rPr>
              <a:t>) in </a:t>
            </a:r>
            <a:r>
              <a:rPr lang="en-US" altLang="zh-CN" sz="2400" i="1" dirty="0">
                <a:solidFill>
                  <a:srgbClr val="FF0000"/>
                </a:solidFill>
                <a:ea typeface="宋体" panose="02010600030101010101" pitchFamily="2" charset="-122"/>
              </a:rPr>
              <a:t>I</a:t>
            </a:r>
            <a:r>
              <a:rPr lang="en-US" altLang="zh-CN" sz="2400" dirty="0">
                <a:solidFill>
                  <a:srgbClr val="FF0000"/>
                </a:solidFill>
                <a:ea typeface="宋体" panose="02010600030101010101" pitchFamily="2" charset="-122"/>
              </a:rPr>
              <a:t>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zh-CN" sz="2400" i="1" dirty="0">
                <a:ea typeface="宋体" panose="02010600030101010101" pitchFamily="2" charset="-122"/>
              </a:rPr>
              <a:t>         R ← R</a:t>
            </a:r>
            <a:r>
              <a:rPr lang="en-US" altLang="zh-CN" sz="2400" dirty="0">
                <a:ea typeface="宋体" panose="02010600030101010101" pitchFamily="2" charset="-122"/>
              </a:rPr>
              <a:t> ∪{(</a:t>
            </a:r>
            <a:r>
              <a:rPr lang="en-US" altLang="zh-CN" sz="2400" i="1" dirty="0">
                <a:ea typeface="宋体" panose="02010600030101010101" pitchFamily="2" charset="-122"/>
              </a:rPr>
              <a:t>I, z, A</a:t>
            </a:r>
            <a:r>
              <a:rPr lang="en-US" altLang="zh-CN" sz="2400" dirty="0">
                <a:ea typeface="宋体" panose="02010600030101010101" pitchFamily="2" charset="-122"/>
              </a:rPr>
              <a:t> → α)} </a:t>
            </a:r>
          </a:p>
        </p:txBody>
      </p:sp>
    </p:spTree>
    <p:extLst>
      <p:ext uri="{BB962C8B-B14F-4D97-AF65-F5344CB8AC3E}">
        <p14:creationId xmlns:p14="http://schemas.microsoft.com/office/powerpoint/2010/main" val="12988425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2">
            <a:extLst>
              <a:ext uri="{FF2B5EF4-FFF2-40B4-BE49-F238E27FC236}">
                <a16:creationId xmlns:a16="http://schemas.microsoft.com/office/drawing/2014/main" id="{35E3092C-AF61-EB1E-384C-BD6AD5D90BD2}"/>
              </a:ext>
            </a:extLst>
          </p:cNvPr>
          <p:cNvGrpSpPr>
            <a:grpSpLocks/>
          </p:cNvGrpSpPr>
          <p:nvPr/>
        </p:nvGrpSpPr>
        <p:grpSpPr bwMode="auto">
          <a:xfrm>
            <a:off x="996232" y="1327638"/>
            <a:ext cx="7151536" cy="5061005"/>
            <a:chOff x="288" y="480"/>
            <a:chExt cx="4848" cy="3840"/>
          </a:xfrm>
        </p:grpSpPr>
        <p:pic>
          <p:nvPicPr>
            <p:cNvPr id="41988" name="Picture 3">
              <a:extLst>
                <a:ext uri="{FF2B5EF4-FFF2-40B4-BE49-F238E27FC236}">
                  <a16:creationId xmlns:a16="http://schemas.microsoft.com/office/drawing/2014/main" id="{A58522A3-D906-FA39-CE5D-9520DE40CE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83" t="9261" r="48042" b="43510"/>
            <a:stretch>
              <a:fillRect/>
            </a:stretch>
          </p:blipFill>
          <p:spPr bwMode="auto">
            <a:xfrm>
              <a:off x="288" y="480"/>
              <a:ext cx="4848" cy="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89" name="Line 4">
              <a:extLst>
                <a:ext uri="{FF2B5EF4-FFF2-40B4-BE49-F238E27FC236}">
                  <a16:creationId xmlns:a16="http://schemas.microsoft.com/office/drawing/2014/main" id="{0A13EE5D-E2B4-C02B-6A50-EA23F7EB1C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912"/>
              <a:ext cx="4224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90" name="Line 5">
              <a:extLst>
                <a:ext uri="{FF2B5EF4-FFF2-40B4-BE49-F238E27FC236}">
                  <a16:creationId xmlns:a16="http://schemas.microsoft.com/office/drawing/2014/main" id="{844CBF1C-A1B6-2E3D-221D-75A4B73662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152"/>
              <a:ext cx="4271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91" name="Line 6">
              <a:extLst>
                <a:ext uri="{FF2B5EF4-FFF2-40B4-BE49-F238E27FC236}">
                  <a16:creationId xmlns:a16="http://schemas.microsoft.com/office/drawing/2014/main" id="{083E897B-1409-763D-BB09-4CB079B272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344"/>
              <a:ext cx="4224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92" name="Line 7">
              <a:extLst>
                <a:ext uri="{FF2B5EF4-FFF2-40B4-BE49-F238E27FC236}">
                  <a16:creationId xmlns:a16="http://schemas.microsoft.com/office/drawing/2014/main" id="{2813F821-E11B-CFFA-5AEB-B8E425CEA0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4224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93" name="Line 8">
              <a:extLst>
                <a:ext uri="{FF2B5EF4-FFF2-40B4-BE49-F238E27FC236}">
                  <a16:creationId xmlns:a16="http://schemas.microsoft.com/office/drawing/2014/main" id="{E25A41D5-9B33-1B0E-FCA9-14953F3350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824"/>
              <a:ext cx="4224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94" name="Line 9">
              <a:extLst>
                <a:ext uri="{FF2B5EF4-FFF2-40B4-BE49-F238E27FC236}">
                  <a16:creationId xmlns:a16="http://schemas.microsoft.com/office/drawing/2014/main" id="{9A832697-D4AB-CB0C-CFCD-C07C17CDD8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2064"/>
              <a:ext cx="4224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95" name="Line 10">
              <a:extLst>
                <a:ext uri="{FF2B5EF4-FFF2-40B4-BE49-F238E27FC236}">
                  <a16:creationId xmlns:a16="http://schemas.microsoft.com/office/drawing/2014/main" id="{3759B7E2-1AE6-9B8A-3B2D-DFFDCEF73F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2280"/>
              <a:ext cx="4224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96" name="Line 11">
              <a:extLst>
                <a:ext uri="{FF2B5EF4-FFF2-40B4-BE49-F238E27FC236}">
                  <a16:creationId xmlns:a16="http://schemas.microsoft.com/office/drawing/2014/main" id="{45EA49E9-64FE-0422-C7AC-2319B09BA5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2496"/>
              <a:ext cx="4224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97" name="Line 12">
              <a:extLst>
                <a:ext uri="{FF2B5EF4-FFF2-40B4-BE49-F238E27FC236}">
                  <a16:creationId xmlns:a16="http://schemas.microsoft.com/office/drawing/2014/main" id="{8C6AD700-1788-5CD5-B164-D3C4D32968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2712"/>
              <a:ext cx="4224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98" name="Line 13">
              <a:extLst>
                <a:ext uri="{FF2B5EF4-FFF2-40B4-BE49-F238E27FC236}">
                  <a16:creationId xmlns:a16="http://schemas.microsoft.com/office/drawing/2014/main" id="{AE1D9D0C-02E2-1995-7519-BD3B8FB767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2952"/>
              <a:ext cx="4272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99" name="Line 14">
              <a:extLst>
                <a:ext uri="{FF2B5EF4-FFF2-40B4-BE49-F238E27FC236}">
                  <a16:creationId xmlns:a16="http://schemas.microsoft.com/office/drawing/2014/main" id="{E683BA11-3569-CF49-8791-64C6996C49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3168"/>
              <a:ext cx="4224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00" name="Line 15">
              <a:extLst>
                <a:ext uri="{FF2B5EF4-FFF2-40B4-BE49-F238E27FC236}">
                  <a16:creationId xmlns:a16="http://schemas.microsoft.com/office/drawing/2014/main" id="{9589A726-0799-1A8B-B330-7695BDB8E3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3408"/>
              <a:ext cx="4224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01" name="Line 16">
              <a:extLst>
                <a:ext uri="{FF2B5EF4-FFF2-40B4-BE49-F238E27FC236}">
                  <a16:creationId xmlns:a16="http://schemas.microsoft.com/office/drawing/2014/main" id="{AE774BA3-BF0F-4945-A42F-D5152C35D0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0" y="3648"/>
              <a:ext cx="4224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02" name="Line 17">
              <a:extLst>
                <a:ext uri="{FF2B5EF4-FFF2-40B4-BE49-F238E27FC236}">
                  <a16:creationId xmlns:a16="http://schemas.microsoft.com/office/drawing/2014/main" id="{6E9009EF-7CF2-3563-5DC2-1A31743427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672"/>
              <a:ext cx="0" cy="3216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03" name="Line 18">
              <a:extLst>
                <a:ext uri="{FF2B5EF4-FFF2-40B4-BE49-F238E27FC236}">
                  <a16:creationId xmlns:a16="http://schemas.microsoft.com/office/drawing/2014/main" id="{51AE7D29-6DD6-8C9C-A3C1-4EA9FCD923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6" y="672"/>
              <a:ext cx="0" cy="3168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04" name="Line 19">
              <a:extLst>
                <a:ext uri="{FF2B5EF4-FFF2-40B4-BE49-F238E27FC236}">
                  <a16:creationId xmlns:a16="http://schemas.microsoft.com/office/drawing/2014/main" id="{D6E70F02-0395-FCC9-A85E-343156270D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672"/>
              <a:ext cx="0" cy="3168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05" name="Line 20">
              <a:extLst>
                <a:ext uri="{FF2B5EF4-FFF2-40B4-BE49-F238E27FC236}">
                  <a16:creationId xmlns:a16="http://schemas.microsoft.com/office/drawing/2014/main" id="{A3F5475B-D486-5FF4-F42A-738D7B451A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672"/>
              <a:ext cx="0" cy="3168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06" name="Line 21">
              <a:extLst>
                <a:ext uri="{FF2B5EF4-FFF2-40B4-BE49-F238E27FC236}">
                  <a16:creationId xmlns:a16="http://schemas.microsoft.com/office/drawing/2014/main" id="{60265EB1-5580-8B89-19FA-F234DD9BE5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672"/>
              <a:ext cx="0" cy="3168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" name="Rectangle 2">
            <a:extLst>
              <a:ext uri="{FF2B5EF4-FFF2-40B4-BE49-F238E27FC236}">
                <a16:creationId xmlns:a16="http://schemas.microsoft.com/office/drawing/2014/main" id="{B43F6086-60BA-708B-CA68-6DE88F6852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37326"/>
            <a:ext cx="6480976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800" b="1" u="sng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An LR(1) Parsing Table</a:t>
            </a:r>
            <a:endParaRPr lang="zh-CN" altLang="en-US" sz="2800" b="1" u="sng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4B7864F0-C37C-1697-F435-DB6C52BB95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7921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800" b="1" u="sng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LALR(1) Parsing Tables</a:t>
            </a:r>
            <a:endParaRPr lang="zh-CN" altLang="en-US" sz="2800" b="1" u="sng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BCC45027-1CAC-57AC-A5E7-C08C9186D0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12262"/>
            <a:ext cx="8229600" cy="3855720"/>
          </a:xfrm>
        </p:spPr>
        <p:txBody>
          <a:bodyPr/>
          <a:lstStyle/>
          <a:p>
            <a:pPr eaLnBrk="1" hangingPunct="1"/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LR(1) parsing tables can be 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very large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 with many states. </a:t>
            </a:r>
          </a:p>
          <a:p>
            <a:pPr eaLnBrk="1" hangingPunct="1"/>
            <a:endParaRPr lang="en-US" altLang="zh-CN" sz="2400" b="1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1" hangingPunct="1"/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 smaller table can be made by 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merging any two states whose items are identical except for lookahead sets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 </a:t>
            </a:r>
          </a:p>
          <a:p>
            <a:pPr eaLnBrk="1" hangingPunct="1"/>
            <a:endParaRPr lang="en-US" altLang="zh-CN" sz="2400" b="1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1" hangingPunct="1"/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 result parser is called an </a:t>
            </a:r>
            <a:r>
              <a:rPr lang="en-US" altLang="zh-CN" sz="24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LALR(1)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parser.</a:t>
            </a:r>
          </a:p>
          <a:p>
            <a:pPr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>
            <a:extLst>
              <a:ext uri="{FF2B5EF4-FFF2-40B4-BE49-F238E27FC236}">
                <a16:creationId xmlns:a16="http://schemas.microsoft.com/office/drawing/2014/main" id="{767F297C-E722-168C-2792-819455864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5" t="7687" r="6648" b="41074"/>
          <a:stretch>
            <a:fillRect/>
          </a:stretch>
        </p:blipFill>
        <p:spPr bwMode="auto">
          <a:xfrm>
            <a:off x="4901935" y="809529"/>
            <a:ext cx="4114252" cy="385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5" name="Rectangle 8">
            <a:extLst>
              <a:ext uri="{FF2B5EF4-FFF2-40B4-BE49-F238E27FC236}">
                <a16:creationId xmlns:a16="http://schemas.microsoft.com/office/drawing/2014/main" id="{42247FBC-BE5F-AAB2-9326-91BFAFEE4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965" y="5232529"/>
            <a:ext cx="7769110" cy="116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For some grammars, the LALR(1) table contains reduce-reduce conflicts where the LR(1) table has none.</a:t>
            </a:r>
          </a:p>
          <a:p>
            <a:pPr marL="342900" indent="-3429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In practice the difference matters little.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D0A2A3A-B5B3-AF4F-83CE-023BD6BEA6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7921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800" b="1" u="sng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LALR(1) Parsing Tables</a:t>
            </a:r>
            <a:endParaRPr lang="zh-CN" altLang="en-US" sz="2800" b="1" u="sng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2" name="Group 22">
            <a:extLst>
              <a:ext uri="{FF2B5EF4-FFF2-40B4-BE49-F238E27FC236}">
                <a16:creationId xmlns:a16="http://schemas.microsoft.com/office/drawing/2014/main" id="{0AADACAD-D896-35A7-B2CB-0D3CC81B6BFE}"/>
              </a:ext>
            </a:extLst>
          </p:cNvPr>
          <p:cNvGrpSpPr>
            <a:grpSpLocks/>
          </p:cNvGrpSpPr>
          <p:nvPr/>
        </p:nvGrpSpPr>
        <p:grpSpPr bwMode="auto">
          <a:xfrm>
            <a:off x="480225" y="1096963"/>
            <a:ext cx="3743119" cy="3396095"/>
            <a:chOff x="288" y="480"/>
            <a:chExt cx="4848" cy="3840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2B3DDB86-FD65-BB9A-7B04-AE5C10B9AF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83" t="9261" r="48042" b="43510"/>
            <a:stretch>
              <a:fillRect/>
            </a:stretch>
          </p:blipFill>
          <p:spPr bwMode="auto">
            <a:xfrm>
              <a:off x="288" y="480"/>
              <a:ext cx="4848" cy="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Line 4">
              <a:extLst>
                <a:ext uri="{FF2B5EF4-FFF2-40B4-BE49-F238E27FC236}">
                  <a16:creationId xmlns:a16="http://schemas.microsoft.com/office/drawing/2014/main" id="{40ADFA2C-D189-0883-2072-C72188F04B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912"/>
              <a:ext cx="4224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Line 5">
              <a:extLst>
                <a:ext uri="{FF2B5EF4-FFF2-40B4-BE49-F238E27FC236}">
                  <a16:creationId xmlns:a16="http://schemas.microsoft.com/office/drawing/2014/main" id="{3211BE6C-7B8A-E8F8-7F62-B988CF2A60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152"/>
              <a:ext cx="4271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Line 6">
              <a:extLst>
                <a:ext uri="{FF2B5EF4-FFF2-40B4-BE49-F238E27FC236}">
                  <a16:creationId xmlns:a16="http://schemas.microsoft.com/office/drawing/2014/main" id="{7F94AB90-9D02-28AC-41C1-C4741797DA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344"/>
              <a:ext cx="4224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4856CB33-5DDD-5F24-FF26-1CE879F193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4224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5E11A5A4-0CB3-E361-C6A0-8F5578F8CC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824"/>
              <a:ext cx="4224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36F495B5-5007-96F9-027C-352464ADD1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2064"/>
              <a:ext cx="4224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233E0704-A449-DC2B-26D4-CDB70C042A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2280"/>
              <a:ext cx="4224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7BF61891-B990-76B0-1256-EBDBA265E5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2496"/>
              <a:ext cx="4224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AA101DF6-6CBA-377A-8489-C2717745BE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2712"/>
              <a:ext cx="4224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7E21B96A-2F96-78F5-C951-93877AF5AB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2952"/>
              <a:ext cx="4272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21D84E25-4E93-0933-7B8E-9E07C8B884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3168"/>
              <a:ext cx="4224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Line 15">
              <a:extLst>
                <a:ext uri="{FF2B5EF4-FFF2-40B4-BE49-F238E27FC236}">
                  <a16:creationId xmlns:a16="http://schemas.microsoft.com/office/drawing/2014/main" id="{31D47C25-135F-07A6-5099-ED6B55B462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3408"/>
              <a:ext cx="4224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1641F9B7-1748-A05F-9A4D-F703A3E62D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0" y="3648"/>
              <a:ext cx="4224" cy="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85A19DE1-0660-AB59-BA63-2EF8FC1E9B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672"/>
              <a:ext cx="0" cy="3216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53C3A08C-7432-43C2-B87B-09EBD84FAF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6" y="672"/>
              <a:ext cx="0" cy="3168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A61EA19B-C1ED-E0F8-295D-A8E62B4CD6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672"/>
              <a:ext cx="0" cy="3168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6081EA06-E0B9-2B68-0CBC-80D9710E02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672"/>
              <a:ext cx="0" cy="3168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3DDA0668-365C-70D2-8013-2E693B4E88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672"/>
              <a:ext cx="0" cy="3168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D75C2D8B-27DD-8AB4-E228-DAEED16F9943}"/>
              </a:ext>
            </a:extLst>
          </p:cNvPr>
          <p:cNvSpPr txBox="1"/>
          <p:nvPr/>
        </p:nvSpPr>
        <p:spPr>
          <a:xfrm>
            <a:off x="1131488" y="4684087"/>
            <a:ext cx="6315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(6,13), (7,12), (8,11), (10,14): 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merged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722285D1-B4DB-CEC9-6ECB-49F639A813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7086600" cy="685800"/>
          </a:xfrm>
        </p:spPr>
        <p:txBody>
          <a:bodyPr/>
          <a:lstStyle/>
          <a:p>
            <a:pPr eaLnBrk="1" hangingPunct="1"/>
            <a:r>
              <a:rPr lang="en-US" altLang="zh-CN" sz="2800" b="1" u="sng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Hierarchy of Grammar Classes</a:t>
            </a:r>
            <a:endParaRPr lang="zh-CN" altLang="en-US" sz="2800" b="1" u="sng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5059" name="Picture 3">
            <a:extLst>
              <a:ext uri="{FF2B5EF4-FFF2-40B4-BE49-F238E27FC236}">
                <a16:creationId xmlns:a16="http://schemas.microsoft.com/office/drawing/2014/main" id="{D6E33654-F4C1-CD99-D982-7E7496146279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2" t="8566" r="19444" b="19432"/>
          <a:stretch>
            <a:fillRect/>
          </a:stretch>
        </p:blipFill>
        <p:spPr>
          <a:xfrm>
            <a:off x="228600" y="1828800"/>
            <a:ext cx="8229600" cy="4706938"/>
          </a:xfrm>
        </p:spPr>
      </p:pic>
      <p:sp>
        <p:nvSpPr>
          <p:cNvPr id="45060" name="Rectangle 4">
            <a:extLst>
              <a:ext uri="{FF2B5EF4-FFF2-40B4-BE49-F238E27FC236}">
                <a16:creationId xmlns:a16="http://schemas.microsoft.com/office/drawing/2014/main" id="{278667AC-BE11-969D-854D-366B694E7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192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The relationship between several classes of grammars.</a:t>
            </a:r>
          </a:p>
        </p:txBody>
      </p:sp>
      <p:sp>
        <p:nvSpPr>
          <p:cNvPr id="242693" name="Oval 5">
            <a:extLst>
              <a:ext uri="{FF2B5EF4-FFF2-40B4-BE49-F238E27FC236}">
                <a16:creationId xmlns:a16="http://schemas.microsoft.com/office/drawing/2014/main" id="{7D7785BC-F8C4-AA12-C48A-4ABF8D550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7282" y="5520193"/>
            <a:ext cx="5105400" cy="1277938"/>
          </a:xfrm>
          <a:prstGeom prst="ellipse">
            <a:avLst/>
          </a:prstGeom>
          <a:solidFill>
            <a:srgbClr val="FF6600"/>
          </a:solidFill>
          <a:ln w="158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zh-CN" sz="2400" dirty="0">
                <a:ea typeface="宋体" panose="02010600030101010101" pitchFamily="2" charset="-122"/>
              </a:rPr>
              <a:t>All SLR grammars are LALR(1)</a:t>
            </a:r>
          </a:p>
          <a:p>
            <a:pPr algn="ctr" eaLnBrk="1" hangingPunct="1"/>
            <a:r>
              <a:rPr lang="en-US" altLang="zh-CN" sz="2400" dirty="0">
                <a:ea typeface="宋体" panose="02010600030101010101" pitchFamily="2" charset="-122"/>
              </a:rPr>
              <a:t>but not vice versa. </a:t>
            </a:r>
            <a:endParaRPr lang="zh-CN" altLang="en-US" sz="24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2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3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6AE045FE-0AEF-C9F9-D460-DED104A3FA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81476"/>
            <a:ext cx="8686800" cy="71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800" b="1" u="sng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LR Parsing of Ambiguous Grammars</a:t>
            </a:r>
            <a:endParaRPr lang="zh-CN" altLang="en-US" sz="2800" b="1" u="sng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887C9AD6-91D2-B603-EC97-77FC7F0E32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4114800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400" b="1" i="1" dirty="0">
                <a:ea typeface="宋体" panose="02010600030101010101" pitchFamily="2" charset="-122"/>
              </a:rPr>
              <a:t>S</a:t>
            </a:r>
            <a:r>
              <a:rPr lang="en-US" altLang="zh-CN" sz="2400" b="1" dirty="0">
                <a:ea typeface="宋体" panose="02010600030101010101" pitchFamily="2" charset="-122"/>
              </a:rPr>
              <a:t> → if </a:t>
            </a:r>
            <a:r>
              <a:rPr lang="en-US" altLang="zh-CN" sz="2400" b="1" i="1" dirty="0">
                <a:ea typeface="宋体" panose="02010600030101010101" pitchFamily="2" charset="-122"/>
              </a:rPr>
              <a:t>E</a:t>
            </a:r>
            <a:r>
              <a:rPr lang="en-US" altLang="zh-CN" sz="2400" b="1" dirty="0">
                <a:ea typeface="宋体" panose="02010600030101010101" pitchFamily="2" charset="-122"/>
              </a:rPr>
              <a:t> then </a:t>
            </a:r>
            <a:r>
              <a:rPr lang="en-US" altLang="zh-CN" sz="2400" b="1" i="1" dirty="0">
                <a:ea typeface="宋体" panose="02010600030101010101" pitchFamily="2" charset="-122"/>
              </a:rPr>
              <a:t>S</a:t>
            </a:r>
            <a:r>
              <a:rPr lang="en-US" altLang="zh-CN" sz="2400" b="1" dirty="0">
                <a:ea typeface="宋体" panose="02010600030101010101" pitchFamily="2" charset="-122"/>
              </a:rPr>
              <a:t> else </a:t>
            </a:r>
            <a:r>
              <a:rPr lang="en-US" altLang="zh-CN" sz="2400" b="1" i="1" dirty="0">
                <a:ea typeface="宋体" panose="02010600030101010101" pitchFamily="2" charset="-122"/>
              </a:rPr>
              <a:t>S</a:t>
            </a:r>
            <a:r>
              <a:rPr lang="en-US" altLang="zh-CN" sz="2400" b="1" dirty="0">
                <a:ea typeface="宋体" panose="02010600030101010101" pitchFamily="2" charset="-122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400" b="1" i="1" dirty="0">
                <a:ea typeface="宋体" panose="02010600030101010101" pitchFamily="2" charset="-122"/>
              </a:rPr>
              <a:t>S</a:t>
            </a:r>
            <a:r>
              <a:rPr lang="en-US" altLang="zh-CN" sz="2400" b="1" dirty="0">
                <a:ea typeface="宋体" panose="02010600030101010101" pitchFamily="2" charset="-122"/>
              </a:rPr>
              <a:t> → if </a:t>
            </a:r>
            <a:r>
              <a:rPr lang="en-US" altLang="zh-CN" sz="2400" b="1" i="1" dirty="0">
                <a:ea typeface="宋体" panose="02010600030101010101" pitchFamily="2" charset="-122"/>
              </a:rPr>
              <a:t>E</a:t>
            </a:r>
            <a:r>
              <a:rPr lang="en-US" altLang="zh-CN" sz="2400" b="1" dirty="0">
                <a:ea typeface="宋体" panose="02010600030101010101" pitchFamily="2" charset="-122"/>
              </a:rPr>
              <a:t> then </a:t>
            </a:r>
            <a:r>
              <a:rPr lang="en-US" altLang="zh-CN" sz="2400" b="1" i="1" dirty="0">
                <a:ea typeface="宋体" panose="02010600030101010101" pitchFamily="2" charset="-122"/>
              </a:rPr>
              <a:t>S</a:t>
            </a:r>
            <a:r>
              <a:rPr lang="en-US" altLang="zh-CN" sz="2400" b="1" dirty="0">
                <a:ea typeface="宋体" panose="02010600030101010101" pitchFamily="2" charset="-122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400" b="1" i="1" dirty="0">
                <a:ea typeface="宋体" panose="02010600030101010101" pitchFamily="2" charset="-122"/>
              </a:rPr>
              <a:t>S</a:t>
            </a:r>
            <a:r>
              <a:rPr lang="en-US" altLang="zh-CN" sz="2400" b="1" dirty="0">
                <a:ea typeface="宋体" panose="02010600030101010101" pitchFamily="2" charset="-122"/>
              </a:rPr>
              <a:t> → other</a:t>
            </a:r>
            <a:endParaRPr lang="zh-CN" altLang="en-US" sz="2400" b="1" dirty="0">
              <a:ea typeface="宋体" panose="02010600030101010101" pitchFamily="2" charset="-122"/>
            </a:endParaRPr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7B852D32-76E1-2F36-40B4-CE6249C4D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66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if a then if b then s1 else s2 </a:t>
            </a:r>
          </a:p>
        </p:txBody>
      </p:sp>
      <p:sp>
        <p:nvSpPr>
          <p:cNvPr id="46085" name="AutoShape 6">
            <a:extLst>
              <a:ext uri="{FF2B5EF4-FFF2-40B4-BE49-F238E27FC236}">
                <a16:creationId xmlns:a16="http://schemas.microsoft.com/office/drawing/2014/main" id="{C9ED2A5C-1743-3F71-75BF-591AE4F367E0}"/>
              </a:ext>
            </a:extLst>
          </p:cNvPr>
          <p:cNvSpPr>
            <a:spLocks/>
          </p:cNvSpPr>
          <p:nvPr/>
        </p:nvSpPr>
        <p:spPr bwMode="auto">
          <a:xfrm>
            <a:off x="4114800" y="3124200"/>
            <a:ext cx="304800" cy="838200"/>
          </a:xfrm>
          <a:prstGeom prst="leftBrace">
            <a:avLst>
              <a:gd name="adj1" fmla="val 22917"/>
              <a:gd name="adj2" fmla="val 50000"/>
            </a:avLst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6086" name="Rectangle 7">
            <a:extLst>
              <a:ext uri="{FF2B5EF4-FFF2-40B4-BE49-F238E27FC236}">
                <a16:creationId xmlns:a16="http://schemas.microsoft.com/office/drawing/2014/main" id="{65CF37FA-78F8-A7E4-68BE-E677AF3B0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1" y="2971800"/>
            <a:ext cx="46482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AutoNum type="arabicParenBoth"/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if a then { if b then s1 else s2 } </a:t>
            </a:r>
          </a:p>
          <a:p>
            <a:pPr eaLnBrk="1" hangingPunct="1">
              <a:lnSpc>
                <a:spcPct val="100000"/>
              </a:lnSpc>
            </a:pP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zh-CN" sz="2400" i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(2</a:t>
            </a:r>
            <a:r>
              <a:rPr lang="en-US" altLang="zh-CN" sz="2000" i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if a then { if b then s1 } else s2 </a:t>
            </a:r>
          </a:p>
        </p:txBody>
      </p:sp>
      <p:pic>
        <p:nvPicPr>
          <p:cNvPr id="46087" name="Picture 8">
            <a:extLst>
              <a:ext uri="{FF2B5EF4-FFF2-40B4-BE49-F238E27FC236}">
                <a16:creationId xmlns:a16="http://schemas.microsoft.com/office/drawing/2014/main" id="{87D22F5C-A5C1-3CE2-4188-F9BE1D46E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4" t="63393" r="47632" b="26315"/>
          <a:stretch>
            <a:fillRect/>
          </a:stretch>
        </p:blipFill>
        <p:spPr bwMode="auto">
          <a:xfrm>
            <a:off x="160867" y="4808274"/>
            <a:ext cx="5029200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8" name="Rectangle 9">
            <a:extLst>
              <a:ext uri="{FF2B5EF4-FFF2-40B4-BE49-F238E27FC236}">
                <a16:creationId xmlns:a16="http://schemas.microsoft.com/office/drawing/2014/main" id="{0BE27521-CD47-D60B-0DC4-10BF6E2C7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" y="4352786"/>
            <a:ext cx="5562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 shift-reduce conflict: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>
            <a:extLst>
              <a:ext uri="{FF2B5EF4-FFF2-40B4-BE49-F238E27FC236}">
                <a16:creationId xmlns:a16="http://schemas.microsoft.com/office/drawing/2014/main" id="{9D5F0598-05CA-6845-6EB4-096F8DF66E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56364"/>
            <a:ext cx="8229600" cy="2282825"/>
          </a:xfrm>
        </p:spPr>
        <p:txBody>
          <a:bodyPr>
            <a:normAutofit/>
          </a:bodyPr>
          <a:lstStyle/>
          <a:p>
            <a:pPr>
              <a:buClr>
                <a:srgbClr val="0000CC"/>
              </a:buClr>
            </a:pPr>
            <a:r>
              <a:rPr lang="en-US" altLang="zh-CN" sz="2400" b="1" dirty="0">
                <a:ea typeface="宋体" panose="02010600030101010101" pitchFamily="2" charset="-122"/>
              </a:rPr>
              <a:t>The grammar unchanged.  In constructing the parsing table this conflict should be resolved by shifting( </a:t>
            </a:r>
            <a:r>
              <a:rPr lang="en-US" altLang="zh-CN" sz="2400" b="1" dirty="0">
                <a:solidFill>
                  <a:srgbClr val="0000CC"/>
                </a:solidFill>
                <a:ea typeface="宋体" panose="02010600030101010101" pitchFamily="2" charset="-122"/>
              </a:rPr>
              <a:t>prefer interpretation (1)</a:t>
            </a:r>
            <a:r>
              <a:rPr lang="en-US" altLang="zh-CN" sz="2400" b="1" dirty="0">
                <a:ea typeface="宋体" panose="02010600030101010101" pitchFamily="2" charset="-122"/>
              </a:rPr>
              <a:t>)</a:t>
            </a:r>
          </a:p>
          <a:p>
            <a:pPr>
              <a:buClr>
                <a:srgbClr val="0000CC"/>
              </a:buClr>
            </a:pPr>
            <a:endParaRPr lang="en-US" altLang="zh-CN" sz="2400" b="1" dirty="0">
              <a:ea typeface="宋体" panose="02010600030101010101" pitchFamily="2" charset="-122"/>
            </a:endParaRPr>
          </a:p>
          <a:p>
            <a:pPr eaLnBrk="1" hangingPunct="1">
              <a:buClr>
                <a:srgbClr val="0000CC"/>
              </a:buClr>
            </a:pPr>
            <a:r>
              <a:rPr lang="en-US" altLang="zh-CN" sz="2400" b="1" dirty="0">
                <a:ea typeface="宋体" panose="02010600030101010101" pitchFamily="2" charset="-122"/>
              </a:rPr>
              <a:t>The ambiguity can be eliminated by introducing auxiliary </a:t>
            </a:r>
            <a:r>
              <a:rPr lang="en-US" altLang="zh-CN" sz="2400" b="1" dirty="0" err="1">
                <a:ea typeface="宋体" panose="02010600030101010101" pitchFamily="2" charset="-122"/>
              </a:rPr>
              <a:t>nonterminals</a:t>
            </a:r>
            <a:r>
              <a:rPr lang="en-US" altLang="zh-CN" sz="2400" b="1" dirty="0">
                <a:ea typeface="宋体" panose="02010600030101010101" pitchFamily="2" charset="-122"/>
              </a:rPr>
              <a:t> </a:t>
            </a:r>
            <a:r>
              <a:rPr lang="en-US" altLang="zh-CN" sz="2400" b="1" i="1" dirty="0">
                <a:ea typeface="宋体" panose="02010600030101010101" pitchFamily="2" charset="-122"/>
              </a:rPr>
              <a:t>M</a:t>
            </a:r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8315DB43-ABCC-0BF0-4B03-BDCAA4522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795713"/>
            <a:ext cx="38100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1905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</a:rPr>
              <a:t>   S</a:t>
            </a:r>
            <a:r>
              <a:rPr lang="en-US" altLang="zh-CN" sz="2400">
                <a:solidFill>
                  <a:schemeClr val="tx1"/>
                </a:solidFill>
                <a:ea typeface="宋体" panose="02010600030101010101" pitchFamily="2" charset="-122"/>
              </a:rPr>
              <a:t> → </a:t>
            </a: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</a:rPr>
              <a:t>M</a:t>
            </a:r>
            <a:r>
              <a:rPr lang="en-US" altLang="zh-CN" sz="240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</a:rPr>
              <a:t>S</a:t>
            </a:r>
            <a:r>
              <a:rPr lang="en-US" altLang="zh-CN" sz="2400">
                <a:solidFill>
                  <a:schemeClr val="tx1"/>
                </a:solidFill>
                <a:ea typeface="宋体" panose="02010600030101010101" pitchFamily="2" charset="-122"/>
              </a:rPr>
              <a:t> → </a:t>
            </a: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</a:rPr>
              <a:t>U</a:t>
            </a:r>
            <a:r>
              <a:rPr lang="en-US" altLang="zh-CN" sz="240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</a:rPr>
              <a:t>M</a:t>
            </a:r>
            <a:r>
              <a:rPr lang="en-US" altLang="zh-CN" sz="2400">
                <a:solidFill>
                  <a:schemeClr val="tx1"/>
                </a:solidFill>
                <a:ea typeface="宋体" panose="02010600030101010101" pitchFamily="2" charset="-122"/>
              </a:rPr>
              <a:t> → if </a:t>
            </a: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</a:rPr>
              <a:t>E</a:t>
            </a:r>
            <a:r>
              <a:rPr lang="en-US" altLang="zh-CN" sz="2400">
                <a:solidFill>
                  <a:schemeClr val="tx1"/>
                </a:solidFill>
                <a:ea typeface="宋体" panose="02010600030101010101" pitchFamily="2" charset="-122"/>
              </a:rPr>
              <a:t> then </a:t>
            </a: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</a:rPr>
              <a:t>M</a:t>
            </a:r>
            <a:r>
              <a:rPr lang="en-US" altLang="zh-CN" sz="2400">
                <a:solidFill>
                  <a:schemeClr val="tx1"/>
                </a:solidFill>
                <a:ea typeface="宋体" panose="02010600030101010101" pitchFamily="2" charset="-122"/>
              </a:rPr>
              <a:t> else </a:t>
            </a: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</a:rPr>
              <a:t>M</a:t>
            </a:r>
            <a:r>
              <a:rPr lang="en-US" altLang="zh-CN" sz="240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</a:rPr>
              <a:t>M</a:t>
            </a:r>
            <a:r>
              <a:rPr lang="en-US" altLang="zh-CN" sz="2400">
                <a:solidFill>
                  <a:schemeClr val="tx1"/>
                </a:solidFill>
                <a:ea typeface="宋体" panose="02010600030101010101" pitchFamily="2" charset="-122"/>
              </a:rPr>
              <a:t> → other</a:t>
            </a:r>
          </a:p>
          <a:p>
            <a:pPr lvl="1">
              <a:lnSpc>
                <a:spcPct val="100000"/>
              </a:lnSpc>
            </a:pP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</a:rPr>
              <a:t>U</a:t>
            </a:r>
            <a:r>
              <a:rPr lang="en-US" altLang="zh-CN" sz="2400">
                <a:solidFill>
                  <a:schemeClr val="tx1"/>
                </a:solidFill>
                <a:ea typeface="宋体" panose="02010600030101010101" pitchFamily="2" charset="-122"/>
              </a:rPr>
              <a:t> → if </a:t>
            </a: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</a:rPr>
              <a:t>E</a:t>
            </a:r>
            <a:r>
              <a:rPr lang="en-US" altLang="zh-CN" sz="2400">
                <a:solidFill>
                  <a:schemeClr val="tx1"/>
                </a:solidFill>
                <a:ea typeface="宋体" panose="02010600030101010101" pitchFamily="2" charset="-122"/>
              </a:rPr>
              <a:t> then </a:t>
            </a: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</a:rPr>
              <a:t>S</a:t>
            </a:r>
            <a:r>
              <a:rPr lang="en-US" altLang="zh-CN" sz="240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</a:rPr>
              <a:t>U</a:t>
            </a:r>
            <a:r>
              <a:rPr lang="en-US" altLang="zh-CN" sz="2400">
                <a:solidFill>
                  <a:schemeClr val="tx1"/>
                </a:solidFill>
                <a:ea typeface="宋体" panose="02010600030101010101" pitchFamily="2" charset="-122"/>
              </a:rPr>
              <a:t> → if </a:t>
            </a: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</a:rPr>
              <a:t>E</a:t>
            </a:r>
            <a:r>
              <a:rPr lang="en-US" altLang="zh-CN" sz="2400">
                <a:solidFill>
                  <a:schemeClr val="tx1"/>
                </a:solidFill>
                <a:ea typeface="宋体" panose="02010600030101010101" pitchFamily="2" charset="-122"/>
              </a:rPr>
              <a:t> then </a:t>
            </a: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</a:rPr>
              <a:t>M</a:t>
            </a:r>
            <a:r>
              <a:rPr lang="en-US" altLang="zh-CN" sz="2400">
                <a:solidFill>
                  <a:schemeClr val="tx1"/>
                </a:solidFill>
                <a:ea typeface="宋体" panose="02010600030101010101" pitchFamily="2" charset="-122"/>
              </a:rPr>
              <a:t> else </a:t>
            </a:r>
            <a:r>
              <a:rPr lang="en-US" altLang="zh-CN" sz="2400" i="1">
                <a:solidFill>
                  <a:schemeClr val="tx1"/>
                </a:solidFill>
                <a:ea typeface="宋体" panose="02010600030101010101" pitchFamily="2" charset="-122"/>
              </a:rPr>
              <a:t>U</a:t>
            </a:r>
            <a:r>
              <a:rPr lang="en-US" altLang="zh-CN" sz="240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8C32DD9A-1304-1A01-BB66-707E5811C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114800"/>
            <a:ext cx="533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CN" sz="2400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:for </a:t>
            </a:r>
            <a:r>
              <a:rPr lang="en-US" altLang="zh-CN" sz="2400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matched statement</a:t>
            </a:r>
            <a:endParaRPr lang="en-US" altLang="zh-CN" sz="2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zh-CN" sz="2400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U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:for </a:t>
            </a:r>
            <a:r>
              <a:rPr lang="en-US" altLang="zh-CN" sz="2400"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unmatched statement</a:t>
            </a:r>
            <a:endParaRPr lang="en-US" altLang="zh-CN" sz="2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5D95ACB-F799-FA41-B601-6B459F2F1A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81476"/>
            <a:ext cx="8686800" cy="71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800" b="1" u="sng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LR Parsing of Ambiguous Grammars</a:t>
            </a:r>
            <a:endParaRPr lang="zh-CN" altLang="en-US" sz="2800" b="1" u="sng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标题 35843">
            <a:extLst>
              <a:ext uri="{FF2B5EF4-FFF2-40B4-BE49-F238E27FC236}">
                <a16:creationId xmlns:a16="http://schemas.microsoft.com/office/drawing/2014/main" id="{85BE7BC5-2639-355F-A2AD-3EBC8DB1A1D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 end of Chapter 3(3)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F80B8CA-EF4E-2F2D-58A0-1D832F3C6B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9701" y="480392"/>
            <a:ext cx="8763000" cy="49894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800" b="1" u="sng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Bottom-up Parsing</a:t>
            </a:r>
          </a:p>
        </p:txBody>
      </p:sp>
      <p:sp>
        <p:nvSpPr>
          <p:cNvPr id="6147" name="Rectangle 4">
            <a:extLst>
              <a:ext uri="{FF2B5EF4-FFF2-40B4-BE49-F238E27FC236}">
                <a16:creationId xmlns:a16="http://schemas.microsoft.com/office/drawing/2014/main" id="{0C162F83-FBE0-F4BB-47E5-14EFC308F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56429"/>
            <a:ext cx="8077200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The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weakness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of LL(</a:t>
            </a:r>
            <a:r>
              <a:rPr lang="en-US" altLang="zh-CN" sz="2400" i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k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) parsing techniques is that they must </a:t>
            </a:r>
            <a:r>
              <a:rPr lang="en-US" altLang="zh-CN" sz="2400" i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predict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which production to use, having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seen only the first </a:t>
            </a:r>
            <a:r>
              <a:rPr lang="en-US" altLang="zh-CN" sz="2400" i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k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tokens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of the right-hand side. </a:t>
            </a:r>
          </a:p>
        </p:txBody>
      </p:sp>
      <p:sp>
        <p:nvSpPr>
          <p:cNvPr id="6148" name="Rectangle 5">
            <a:extLst>
              <a:ext uri="{FF2B5EF4-FFF2-40B4-BE49-F238E27FC236}">
                <a16:creationId xmlns:a16="http://schemas.microsoft.com/office/drawing/2014/main" id="{87ED1B30-A069-A65B-54C8-0E02F51BD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599953"/>
            <a:ext cx="7924800" cy="186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LR(</a:t>
            </a:r>
            <a:r>
              <a:rPr lang="en-US" altLang="zh-CN" sz="2400" i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k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) parsing, is able to </a:t>
            </a:r>
            <a:r>
              <a:rPr lang="en-US" altLang="zh-CN" sz="2400" i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postpone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the decision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until it has seen </a:t>
            </a:r>
            <a:r>
              <a:rPr lang="en-US" altLang="zh-CN" sz="2400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input tokens corresponding to the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entire right-hand side of the production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in question.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>
            <a:extLst>
              <a:ext uri="{FF2B5EF4-FFF2-40B4-BE49-F238E27FC236}">
                <a16:creationId xmlns:a16="http://schemas.microsoft.com/office/drawing/2014/main" id="{F05A2600-52AC-69BC-E69F-0AE87B231F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324451"/>
            <a:ext cx="7620000" cy="258152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ea typeface="宋体" pitchFamily="2" charset="-122"/>
              </a:rPr>
              <a:t>Shift-reduce</a:t>
            </a:r>
            <a:r>
              <a:rPr lang="en-US" altLang="zh-CN" sz="2400" b="1" dirty="0">
                <a:ea typeface="宋体" pitchFamily="2" charset="-122"/>
              </a:rPr>
              <a:t> parsing</a:t>
            </a:r>
          </a:p>
          <a:p>
            <a:pPr marL="625475" lvl="1" indent="-177800" eaLnBrk="1" hangingPunct="1">
              <a:lnSpc>
                <a:spcPct val="90000"/>
              </a:lnSpc>
              <a:buClr>
                <a:schemeClr val="hlink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altLang="zh-CN" sz="2400" dirty="0">
                <a:ea typeface="宋体" pitchFamily="2" charset="-122"/>
              </a:rPr>
              <a:t>Bottom-up parsing</a:t>
            </a:r>
          </a:p>
          <a:p>
            <a:pPr marL="625475" lvl="1" indent="-177800" eaLnBrk="1" hangingPunct="1">
              <a:lnSpc>
                <a:spcPct val="90000"/>
              </a:lnSpc>
              <a:buClr>
                <a:schemeClr val="hlink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altLang="zh-CN" sz="2400" dirty="0">
                <a:ea typeface="宋体" pitchFamily="2" charset="-122"/>
              </a:rPr>
              <a:t>LR(k)     </a:t>
            </a:r>
            <a:r>
              <a:rPr lang="en-US" altLang="zh-CN" sz="2400" dirty="0">
                <a:solidFill>
                  <a:srgbClr val="FF0000"/>
                </a:solidFill>
                <a:ea typeface="宋体" pitchFamily="2" charset="-122"/>
              </a:rPr>
              <a:t>L</a:t>
            </a:r>
            <a:r>
              <a:rPr lang="en-US" altLang="zh-CN" sz="2400" dirty="0">
                <a:ea typeface="宋体" pitchFamily="2" charset="-122"/>
              </a:rPr>
              <a:t>eft-to-right parse, </a:t>
            </a:r>
          </a:p>
          <a:p>
            <a:pPr marL="625475" lvl="1" indent="-177800" eaLnBrk="1" hangingPunct="1">
              <a:lnSpc>
                <a:spcPct val="90000"/>
              </a:lnSpc>
              <a:buClr>
                <a:schemeClr val="hlink"/>
              </a:buClr>
              <a:buSzPct val="80000"/>
              <a:buFontTx/>
              <a:buNone/>
              <a:defRPr/>
            </a:pPr>
            <a:r>
              <a:rPr lang="en-US" altLang="zh-CN" sz="2400" dirty="0">
                <a:ea typeface="宋体" pitchFamily="2" charset="-122"/>
              </a:rPr>
              <a:t>               </a:t>
            </a:r>
            <a:r>
              <a:rPr lang="en-US" altLang="zh-CN" sz="2400" dirty="0">
                <a:solidFill>
                  <a:srgbClr val="FF0000"/>
                </a:solidFill>
                <a:ea typeface="宋体" pitchFamily="2" charset="-122"/>
              </a:rPr>
              <a:t>R</a:t>
            </a:r>
            <a:r>
              <a:rPr lang="en-US" altLang="zh-CN" sz="2400" dirty="0">
                <a:ea typeface="宋体" pitchFamily="2" charset="-122"/>
              </a:rPr>
              <a:t>ightmost derivation</a:t>
            </a:r>
          </a:p>
          <a:p>
            <a:pPr marL="625475" lvl="1" indent="-177800" eaLnBrk="1" hangingPunct="1">
              <a:lnSpc>
                <a:spcPct val="90000"/>
              </a:lnSpc>
              <a:buClr>
                <a:schemeClr val="hlink"/>
              </a:buClr>
              <a:buSzPct val="80000"/>
              <a:buFontTx/>
              <a:buNone/>
              <a:defRPr/>
            </a:pPr>
            <a:r>
              <a:rPr lang="en-US" altLang="zh-CN" sz="2400" dirty="0">
                <a:ea typeface="宋体" pitchFamily="2" charset="-122"/>
              </a:rPr>
              <a:t>               </a:t>
            </a:r>
            <a:r>
              <a:rPr lang="en-US" altLang="zh-CN" sz="2400" dirty="0">
                <a:solidFill>
                  <a:srgbClr val="FF0000"/>
                </a:solidFill>
                <a:ea typeface="宋体" pitchFamily="2" charset="-122"/>
              </a:rPr>
              <a:t>k</a:t>
            </a:r>
            <a:r>
              <a:rPr lang="en-US" altLang="zh-CN" sz="2400" dirty="0">
                <a:ea typeface="宋体" pitchFamily="2" charset="-122"/>
              </a:rPr>
              <a:t>-token lookahead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400" b="1" dirty="0">
                <a:ea typeface="宋体" pitchFamily="2" charset="-122"/>
              </a:rPr>
              <a:t>More powerful than </a:t>
            </a:r>
            <a:r>
              <a:rPr lang="en-US" altLang="zh-CN" sz="2400" b="1" dirty="0">
                <a:solidFill>
                  <a:srgbClr val="FF0000"/>
                </a:solidFill>
                <a:ea typeface="宋体" pitchFamily="2" charset="-122"/>
              </a:rPr>
              <a:t>LL(k) </a:t>
            </a:r>
            <a:r>
              <a:rPr lang="en-US" altLang="zh-CN" sz="2400" b="1" dirty="0">
                <a:ea typeface="宋体" pitchFamily="2" charset="-122"/>
              </a:rPr>
              <a:t>parsers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zh-CN" sz="2800" b="1" dirty="0">
              <a:ea typeface="宋体" pitchFamily="2" charset="-122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6494076-0283-DEFE-DF1D-6A47DE6126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9701" y="465152"/>
            <a:ext cx="8763000" cy="49894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800" b="1" u="sng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Bottom-up Parsing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AB29E5B-B121-04B1-EA10-66113F7B1E09}"/>
              </a:ext>
            </a:extLst>
          </p:cNvPr>
          <p:cNvSpPr txBox="1"/>
          <p:nvPr/>
        </p:nvSpPr>
        <p:spPr>
          <a:xfrm>
            <a:off x="685800" y="4353516"/>
            <a:ext cx="7620000" cy="142192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ea typeface="宋体" pitchFamily="2" charset="-122"/>
              </a:rPr>
              <a:t>LALR variant</a:t>
            </a:r>
            <a:r>
              <a:rPr lang="en-US" altLang="zh-CN" sz="2400" b="1" dirty="0">
                <a:ea typeface="宋体" pitchFamily="2" charset="-122"/>
              </a:rPr>
              <a:t>:</a:t>
            </a:r>
          </a:p>
          <a:p>
            <a:pPr marL="625475" lvl="1" indent="-263525" eaLnBrk="1" hangingPunct="1">
              <a:lnSpc>
                <a:spcPct val="90000"/>
              </a:lnSpc>
              <a:buClr>
                <a:schemeClr val="hlink"/>
              </a:buClr>
              <a:buSzPct val="85000"/>
              <a:buFont typeface="Wingdings" panose="05000000000000000000" pitchFamily="2" charset="2"/>
              <a:buChar char="ü"/>
              <a:tabLst>
                <a:tab pos="625475" algn="l"/>
              </a:tabLst>
              <a:defRPr/>
            </a:pPr>
            <a:r>
              <a:rPr lang="en-US" altLang="zh-CN" sz="2400" dirty="0">
                <a:ea typeface="宋体" pitchFamily="2" charset="-122"/>
              </a:rPr>
              <a:t>The basis for parsers for most modern programming languages </a:t>
            </a:r>
          </a:p>
          <a:p>
            <a:pPr marL="625475" lvl="1" indent="-263525" eaLnBrk="1" hangingPunct="1">
              <a:lnSpc>
                <a:spcPct val="90000"/>
              </a:lnSpc>
              <a:buClr>
                <a:schemeClr val="hlink"/>
              </a:buClr>
              <a:buSzPct val="85000"/>
              <a:buFont typeface="Wingdings" panose="05000000000000000000" pitchFamily="2" charset="2"/>
              <a:buChar char="ü"/>
              <a:tabLst>
                <a:tab pos="625475" algn="l"/>
              </a:tabLst>
              <a:defRPr/>
            </a:pPr>
            <a:r>
              <a:rPr lang="en-US" altLang="zh-CN" sz="2400" dirty="0">
                <a:ea typeface="宋体" pitchFamily="2" charset="-122"/>
              </a:rPr>
              <a:t>Implemented in tools such as </a:t>
            </a:r>
            <a:r>
              <a:rPr lang="en-US" altLang="zh-CN" sz="2400" dirty="0" err="1">
                <a:ea typeface="宋体" pitchFamily="2" charset="-122"/>
              </a:rPr>
              <a:t>Yacc</a:t>
            </a:r>
            <a:r>
              <a:rPr lang="en-US" altLang="zh-CN" sz="2400" dirty="0">
                <a:ea typeface="宋体" pitchFamily="2" charset="-122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E31D9789-A5C3-7728-8EA4-7EE3689258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8450" y="385446"/>
            <a:ext cx="8229600" cy="6477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800" b="1" u="sng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Example</a:t>
            </a:r>
          </a:p>
        </p:txBody>
      </p:sp>
      <p:sp>
        <p:nvSpPr>
          <p:cNvPr id="9219" name="Text Box 6">
            <a:extLst>
              <a:ext uri="{FF2B5EF4-FFF2-40B4-BE49-F238E27FC236}">
                <a16:creationId xmlns:a16="http://schemas.microsoft.com/office/drawing/2014/main" id="{5A0891F1-0B4D-E852-166D-EC86CE523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754" y="1924050"/>
            <a:ext cx="1397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 EOF</a:t>
            </a:r>
          </a:p>
        </p:txBody>
      </p:sp>
      <p:sp>
        <p:nvSpPr>
          <p:cNvPr id="9220" name="Text Box 7">
            <a:extLst>
              <a:ext uri="{FF2B5EF4-FFF2-40B4-BE49-F238E27FC236}">
                <a16:creationId xmlns:a16="http://schemas.microsoft.com/office/drawing/2014/main" id="{D0739FFD-D20D-059A-6EE4-07EE7054E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2504" y="1924050"/>
            <a:ext cx="12811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L ; S</a:t>
            </a:r>
          </a:p>
          <a:p>
            <a:pPr>
              <a:lnSpc>
                <a:spcPct val="10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 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S</a:t>
            </a:r>
          </a:p>
        </p:txBody>
      </p:sp>
      <p:sp>
        <p:nvSpPr>
          <p:cNvPr id="9221" name="Text Box 8">
            <a:extLst>
              <a:ext uri="{FF2B5EF4-FFF2-40B4-BE49-F238E27FC236}">
                <a16:creationId xmlns:a16="http://schemas.microsoft.com/office/drawing/2014/main" id="{E16D4AA7-FD69-89AD-5CE9-5700849BC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072" y="1435776"/>
            <a:ext cx="1643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Grammar:</a:t>
            </a:r>
          </a:p>
        </p:txBody>
      </p:sp>
      <p:sp>
        <p:nvSpPr>
          <p:cNvPr id="9222" name="Text Box 9">
            <a:extLst>
              <a:ext uri="{FF2B5EF4-FFF2-40B4-BE49-F238E27FC236}">
                <a16:creationId xmlns:a16="http://schemas.microsoft.com/office/drawing/2014/main" id="{1563E362-F894-7758-3655-D66699C6F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254" y="1924050"/>
            <a:ext cx="18589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 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 L )</a:t>
            </a:r>
          </a:p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 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id = num</a:t>
            </a:r>
          </a:p>
        </p:txBody>
      </p:sp>
      <p:graphicFrame>
        <p:nvGraphicFramePr>
          <p:cNvPr id="103440" name="Group 16">
            <a:extLst>
              <a:ext uri="{FF2B5EF4-FFF2-40B4-BE49-F238E27FC236}">
                <a16:creationId xmlns:a16="http://schemas.microsoft.com/office/drawing/2014/main" id="{AB68C008-5533-0E18-2CCD-EFC144B1EBF8}"/>
              </a:ext>
            </a:extLst>
          </p:cNvPr>
          <p:cNvGraphicFramePr>
            <a:graphicFrameLocks noGrp="1"/>
          </p:cNvGraphicFramePr>
          <p:nvPr/>
        </p:nvGraphicFramePr>
        <p:xfrm>
          <a:off x="6019800" y="1874838"/>
          <a:ext cx="2865438" cy="930276"/>
        </p:xfrm>
        <a:graphic>
          <a:graphicData uri="http://schemas.openxmlformats.org/drawingml/2006/table">
            <a:tbl>
              <a:tblPr/>
              <a:tblGrid>
                <a:gridCol w="715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5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5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240" name="Text Box 33">
            <a:extLst>
              <a:ext uri="{FF2B5EF4-FFF2-40B4-BE49-F238E27FC236}">
                <a16:creationId xmlns:a16="http://schemas.microsoft.com/office/drawing/2014/main" id="{D5180609-E839-9885-9B9D-B249E273D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268413"/>
            <a:ext cx="2181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Parsing Table</a:t>
            </a:r>
          </a:p>
        </p:txBody>
      </p:sp>
      <p:sp>
        <p:nvSpPr>
          <p:cNvPr id="9241" name="AutoShape 35">
            <a:extLst>
              <a:ext uri="{FF2B5EF4-FFF2-40B4-BE49-F238E27FC236}">
                <a16:creationId xmlns:a16="http://schemas.microsoft.com/office/drawing/2014/main" id="{69051DDF-95F4-A84B-BA17-53A8475B3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0197" y="2254250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>
            <a:extLst>
              <a:ext uri="{FF2B5EF4-FFF2-40B4-BE49-F238E27FC236}">
                <a16:creationId xmlns:a16="http://schemas.microsoft.com/office/drawing/2014/main" id="{4C0B3747-D64E-1DCD-AE71-91AC196EE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27" y="1924050"/>
            <a:ext cx="1397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 EOF</a:t>
            </a:r>
          </a:p>
        </p:txBody>
      </p:sp>
      <p:sp>
        <p:nvSpPr>
          <p:cNvPr id="10243" name="Text Box 7">
            <a:extLst>
              <a:ext uri="{FF2B5EF4-FFF2-40B4-BE49-F238E27FC236}">
                <a16:creationId xmlns:a16="http://schemas.microsoft.com/office/drawing/2014/main" id="{809AFBB7-D840-81A5-B05C-1BFA65A99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977" y="1924050"/>
            <a:ext cx="12811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 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L ; S</a:t>
            </a:r>
          </a:p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 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S</a:t>
            </a:r>
          </a:p>
        </p:txBody>
      </p:sp>
      <p:sp>
        <p:nvSpPr>
          <p:cNvPr id="10244" name="Text Box 8">
            <a:extLst>
              <a:ext uri="{FF2B5EF4-FFF2-40B4-BE49-F238E27FC236}">
                <a16:creationId xmlns:a16="http://schemas.microsoft.com/office/drawing/2014/main" id="{6FCA828B-4904-4C1F-EFDE-58EC300E1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859" y="1462088"/>
            <a:ext cx="1643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Grammar:</a:t>
            </a:r>
          </a:p>
        </p:txBody>
      </p:sp>
      <p:sp>
        <p:nvSpPr>
          <p:cNvPr id="10245" name="Text Box 9">
            <a:extLst>
              <a:ext uri="{FF2B5EF4-FFF2-40B4-BE49-F238E27FC236}">
                <a16:creationId xmlns:a16="http://schemas.microsoft.com/office/drawing/2014/main" id="{22EF8A20-F389-1C27-C0F8-F65758851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727" y="1924050"/>
            <a:ext cx="18589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 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 L )</a:t>
            </a:r>
          </a:p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 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id = num</a:t>
            </a:r>
          </a:p>
        </p:txBody>
      </p:sp>
      <p:graphicFrame>
        <p:nvGraphicFramePr>
          <p:cNvPr id="103440" name="Group 16">
            <a:extLst>
              <a:ext uri="{FF2B5EF4-FFF2-40B4-BE49-F238E27FC236}">
                <a16:creationId xmlns:a16="http://schemas.microsoft.com/office/drawing/2014/main" id="{5450AFFF-3478-EBBB-D28E-07E80ACEBB50}"/>
              </a:ext>
            </a:extLst>
          </p:cNvPr>
          <p:cNvGraphicFramePr>
            <a:graphicFrameLocks noGrp="1"/>
          </p:cNvGraphicFramePr>
          <p:nvPr/>
        </p:nvGraphicFramePr>
        <p:xfrm>
          <a:off x="6019800" y="1874838"/>
          <a:ext cx="2865438" cy="930276"/>
        </p:xfrm>
        <a:graphic>
          <a:graphicData uri="http://schemas.openxmlformats.org/drawingml/2006/table">
            <a:tbl>
              <a:tblPr/>
              <a:tblGrid>
                <a:gridCol w="715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5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5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263" name="Text Box 33">
            <a:extLst>
              <a:ext uri="{FF2B5EF4-FFF2-40B4-BE49-F238E27FC236}">
                <a16:creationId xmlns:a16="http://schemas.microsoft.com/office/drawing/2014/main" id="{F15B5BD9-D0A6-507C-7B49-ED9EE7099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268413"/>
            <a:ext cx="2181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Parsing Table</a:t>
            </a:r>
          </a:p>
        </p:txBody>
      </p:sp>
      <p:sp>
        <p:nvSpPr>
          <p:cNvPr id="10264" name="AutoShape 35">
            <a:extLst>
              <a:ext uri="{FF2B5EF4-FFF2-40B4-BE49-F238E27FC236}">
                <a16:creationId xmlns:a16="http://schemas.microsoft.com/office/drawing/2014/main" id="{4429ED38-8D10-B9D4-AB60-FC4CD6148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3354" y="2254250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0265" name="Text Box 2">
            <a:extLst>
              <a:ext uri="{FF2B5EF4-FFF2-40B4-BE49-F238E27FC236}">
                <a16:creationId xmlns:a16="http://schemas.microsoft.com/office/drawing/2014/main" id="{7AB7B01E-74F3-D75E-A650-E2665A27A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756150"/>
            <a:ext cx="321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State of parse so far:</a:t>
            </a:r>
          </a:p>
        </p:txBody>
      </p:sp>
      <p:sp>
        <p:nvSpPr>
          <p:cNvPr id="10266" name="Text Box 3">
            <a:extLst>
              <a:ext uri="{FF2B5EF4-FFF2-40B4-BE49-F238E27FC236}">
                <a16:creationId xmlns:a16="http://schemas.microsoft.com/office/drawing/2014/main" id="{89476E88-03C0-E977-E686-55F8BA2FF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165600"/>
            <a:ext cx="3406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 id = num ; id = num ) EOF</a:t>
            </a:r>
          </a:p>
        </p:txBody>
      </p:sp>
      <p:sp>
        <p:nvSpPr>
          <p:cNvPr id="10267" name="Text Box 10">
            <a:extLst>
              <a:ext uri="{FF2B5EF4-FFF2-40B4-BE49-F238E27FC236}">
                <a16:creationId xmlns:a16="http://schemas.microsoft.com/office/drawing/2014/main" id="{29FEA804-4E3B-DC18-C7E2-ACE37EFA5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994150"/>
            <a:ext cx="2587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Input from lexer:</a:t>
            </a:r>
          </a:p>
        </p:txBody>
      </p:sp>
      <p:sp>
        <p:nvSpPr>
          <p:cNvPr id="10268" name="AutoShape 12">
            <a:extLst>
              <a:ext uri="{FF2B5EF4-FFF2-40B4-BE49-F238E27FC236}">
                <a16:creationId xmlns:a16="http://schemas.microsoft.com/office/drawing/2014/main" id="{A9CD1D8C-7F0B-9512-7588-E4E630361B31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5386387" y="2690813"/>
            <a:ext cx="123825" cy="2819400"/>
          </a:xfrm>
          <a:prstGeom prst="rightBrace">
            <a:avLst>
              <a:gd name="adj1" fmla="val 189744"/>
              <a:gd name="adj2" fmla="val 50000"/>
            </a:avLst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0269" name="Text Box 13">
            <a:extLst>
              <a:ext uri="{FF2B5EF4-FFF2-40B4-BE49-F238E27FC236}">
                <a16:creationId xmlns:a16="http://schemas.microsoft.com/office/drawing/2014/main" id="{43CAC058-F1D6-0CAE-FBA2-36FE06AA6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632200"/>
            <a:ext cx="1466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rgbClr val="0099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yet to read</a:t>
            </a:r>
          </a:p>
        </p:txBody>
      </p:sp>
      <p:sp>
        <p:nvSpPr>
          <p:cNvPr id="10270" name="Line 35">
            <a:extLst>
              <a:ext uri="{FF2B5EF4-FFF2-40B4-BE49-F238E27FC236}">
                <a16:creationId xmlns:a16="http://schemas.microsoft.com/office/drawing/2014/main" id="{08E33AC8-B915-7CCB-AC23-97F98749229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352800"/>
            <a:ext cx="9144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0767394-3EBC-A574-83A9-66EEE59980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2250" y="415926"/>
            <a:ext cx="8229600" cy="6477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800" b="1" u="sng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Example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>
            <a:extLst>
              <a:ext uri="{FF2B5EF4-FFF2-40B4-BE49-F238E27FC236}">
                <a16:creationId xmlns:a16="http://schemas.microsoft.com/office/drawing/2014/main" id="{CEFF157F-4004-8B06-8248-493B630EC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864" y="1924050"/>
            <a:ext cx="1397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 EOF</a:t>
            </a:r>
          </a:p>
        </p:txBody>
      </p:sp>
      <p:sp>
        <p:nvSpPr>
          <p:cNvPr id="11267" name="Text Box 7">
            <a:extLst>
              <a:ext uri="{FF2B5EF4-FFF2-40B4-BE49-F238E27FC236}">
                <a16:creationId xmlns:a16="http://schemas.microsoft.com/office/drawing/2014/main" id="{6A6612AB-4E1F-5EBF-A5AC-A7805FA94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614" y="1924050"/>
            <a:ext cx="12811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 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L ; S</a:t>
            </a:r>
          </a:p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 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S</a:t>
            </a:r>
          </a:p>
        </p:txBody>
      </p:sp>
      <p:sp>
        <p:nvSpPr>
          <p:cNvPr id="11268" name="Text Box 8">
            <a:extLst>
              <a:ext uri="{FF2B5EF4-FFF2-40B4-BE49-F238E27FC236}">
                <a16:creationId xmlns:a16="http://schemas.microsoft.com/office/drawing/2014/main" id="{29051A33-C67C-3249-163B-15865C761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964" y="1462088"/>
            <a:ext cx="1643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Grammar:</a:t>
            </a:r>
          </a:p>
        </p:txBody>
      </p:sp>
      <p:sp>
        <p:nvSpPr>
          <p:cNvPr id="11269" name="Text Box 9">
            <a:extLst>
              <a:ext uri="{FF2B5EF4-FFF2-40B4-BE49-F238E27FC236}">
                <a16:creationId xmlns:a16="http://schemas.microsoft.com/office/drawing/2014/main" id="{E95B1B14-0A32-DDD5-D3B8-B0A5E4252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364" y="1924050"/>
            <a:ext cx="18589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 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 L )</a:t>
            </a:r>
          </a:p>
          <a:p>
            <a:pPr>
              <a:lnSpc>
                <a:spcPct val="100000"/>
              </a:lnSpc>
            </a:pP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 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rPr>
              <a:t></a:t>
            </a:r>
            <a:r>
              <a:rPr lang="en-US" altLang="zh-CN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id = num</a:t>
            </a:r>
          </a:p>
        </p:txBody>
      </p:sp>
      <p:graphicFrame>
        <p:nvGraphicFramePr>
          <p:cNvPr id="103440" name="Group 16">
            <a:extLst>
              <a:ext uri="{FF2B5EF4-FFF2-40B4-BE49-F238E27FC236}">
                <a16:creationId xmlns:a16="http://schemas.microsoft.com/office/drawing/2014/main" id="{757E252C-831C-E992-180E-387B93FED6CD}"/>
              </a:ext>
            </a:extLst>
          </p:cNvPr>
          <p:cNvGraphicFramePr>
            <a:graphicFrameLocks noGrp="1"/>
          </p:cNvGraphicFramePr>
          <p:nvPr/>
        </p:nvGraphicFramePr>
        <p:xfrm>
          <a:off x="6019800" y="1874838"/>
          <a:ext cx="2865438" cy="930276"/>
        </p:xfrm>
        <a:graphic>
          <a:graphicData uri="http://schemas.openxmlformats.org/drawingml/2006/table">
            <a:tbl>
              <a:tblPr/>
              <a:tblGrid>
                <a:gridCol w="715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5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5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287" name="Text Box 33">
            <a:extLst>
              <a:ext uri="{FF2B5EF4-FFF2-40B4-BE49-F238E27FC236}">
                <a16:creationId xmlns:a16="http://schemas.microsoft.com/office/drawing/2014/main" id="{78C4A3D5-5666-663D-D08A-12A123F59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268413"/>
            <a:ext cx="2181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Parsing Table</a:t>
            </a:r>
          </a:p>
        </p:txBody>
      </p:sp>
      <p:sp>
        <p:nvSpPr>
          <p:cNvPr id="11288" name="AutoShape 35">
            <a:extLst>
              <a:ext uri="{FF2B5EF4-FFF2-40B4-BE49-F238E27FC236}">
                <a16:creationId xmlns:a16="http://schemas.microsoft.com/office/drawing/2014/main" id="{4AD4CB2E-0FEC-42D4-0786-D02218AEB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0462" y="2254250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11289" name="组合 26">
            <a:extLst>
              <a:ext uri="{FF2B5EF4-FFF2-40B4-BE49-F238E27FC236}">
                <a16:creationId xmlns:a16="http://schemas.microsoft.com/office/drawing/2014/main" id="{D33439F8-52B4-3EA1-C52E-70BAA5FAB15C}"/>
              </a:ext>
            </a:extLst>
          </p:cNvPr>
          <p:cNvGrpSpPr>
            <a:grpSpLocks/>
          </p:cNvGrpSpPr>
          <p:nvPr/>
        </p:nvGrpSpPr>
        <p:grpSpPr bwMode="auto">
          <a:xfrm>
            <a:off x="222250" y="2895600"/>
            <a:ext cx="9144000" cy="2209800"/>
            <a:chOff x="0" y="2971800"/>
            <a:chExt cx="9144000" cy="2209800"/>
          </a:xfrm>
        </p:grpSpPr>
        <p:sp>
          <p:nvSpPr>
            <p:cNvPr id="11291" name="Text Box 2">
              <a:extLst>
                <a:ext uri="{FF2B5EF4-FFF2-40B4-BE49-F238E27FC236}">
                  <a16:creationId xmlns:a16="http://schemas.microsoft.com/office/drawing/2014/main" id="{BBBE136D-8EC2-1C36-1FA1-E5587CF556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724400"/>
              <a:ext cx="32162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400">
                  <a:solidFill>
                    <a:srgbClr val="0000CC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State of parse so far:</a:t>
              </a:r>
            </a:p>
          </p:txBody>
        </p:sp>
        <p:sp>
          <p:nvSpPr>
            <p:cNvPr id="11292" name="Text Box 3">
              <a:extLst>
                <a:ext uri="{FF2B5EF4-FFF2-40B4-BE49-F238E27FC236}">
                  <a16:creationId xmlns:a16="http://schemas.microsoft.com/office/drawing/2014/main" id="{F7F86736-CD05-A6CE-C37E-EDE3E3EEB9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600" y="4114800"/>
              <a:ext cx="34067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( id = num ; id = num ) EOF</a:t>
              </a:r>
            </a:p>
          </p:txBody>
        </p:sp>
        <p:sp>
          <p:nvSpPr>
            <p:cNvPr id="11293" name="Text Box 10">
              <a:extLst>
                <a:ext uri="{FF2B5EF4-FFF2-40B4-BE49-F238E27FC236}">
                  <a16:creationId xmlns:a16="http://schemas.microsoft.com/office/drawing/2014/main" id="{AEDF3CEA-3E81-D2B3-CA3B-02D0D70362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4038600"/>
              <a:ext cx="25876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400">
                  <a:solidFill>
                    <a:srgbClr val="0000CC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Input from lexer:</a:t>
              </a:r>
            </a:p>
          </p:txBody>
        </p:sp>
        <p:sp>
          <p:nvSpPr>
            <p:cNvPr id="11294" name="Text Box 11">
              <a:extLst>
                <a:ext uri="{FF2B5EF4-FFF2-40B4-BE49-F238E27FC236}">
                  <a16:creationId xmlns:a16="http://schemas.microsoft.com/office/drawing/2014/main" id="{3368A1B9-8304-E095-F2F9-010F0A658E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200" y="4651375"/>
              <a:ext cx="2857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400">
                  <a:solidFill>
                    <a:schemeClr val="hlink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(</a:t>
              </a:r>
            </a:p>
          </p:txBody>
        </p:sp>
        <p:sp>
          <p:nvSpPr>
            <p:cNvPr id="11295" name="AutoShape 12">
              <a:extLst>
                <a:ext uri="{FF2B5EF4-FFF2-40B4-BE49-F238E27FC236}">
                  <a16:creationId xmlns:a16="http://schemas.microsoft.com/office/drawing/2014/main" id="{41823CCD-0373-6FF8-032D-767C5D9A94A6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4929187" y="2690813"/>
              <a:ext cx="123825" cy="2667000"/>
            </a:xfrm>
            <a:prstGeom prst="rightBrace">
              <a:avLst>
                <a:gd name="adj1" fmla="val 179487"/>
                <a:gd name="adj2" fmla="val 50000"/>
              </a:avLst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1296" name="Text Box 13">
              <a:extLst>
                <a:ext uri="{FF2B5EF4-FFF2-40B4-BE49-F238E27FC236}">
                  <a16:creationId xmlns:a16="http://schemas.microsoft.com/office/drawing/2014/main" id="{467D0F11-9E0B-8C86-61CF-DF27FD5CA5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8600" y="3556000"/>
              <a:ext cx="14668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000">
                  <a:solidFill>
                    <a:srgbClr val="0099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yet to read</a:t>
              </a:r>
            </a:p>
          </p:txBody>
        </p:sp>
        <p:sp>
          <p:nvSpPr>
            <p:cNvPr id="11297" name="AutoShape 14">
              <a:extLst>
                <a:ext uri="{FF2B5EF4-FFF2-40B4-BE49-F238E27FC236}">
                  <a16:creationId xmlns:a16="http://schemas.microsoft.com/office/drawing/2014/main" id="{EE42CABD-F62F-8920-37D9-86923E8C5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200" y="3886200"/>
              <a:ext cx="228600" cy="1295400"/>
            </a:xfrm>
            <a:prstGeom prst="rightBrace">
              <a:avLst>
                <a:gd name="adj1" fmla="val 47222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1298" name="AutoShape 33">
              <a:extLst>
                <a:ext uri="{FF2B5EF4-FFF2-40B4-BE49-F238E27FC236}">
                  <a16:creationId xmlns:a16="http://schemas.microsoft.com/office/drawing/2014/main" id="{319B81E9-D8F5-3E7D-6D56-A7DEF507A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0" y="2971800"/>
              <a:ext cx="304800" cy="9144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1299" name="Line 35">
              <a:extLst>
                <a:ext uri="{FF2B5EF4-FFF2-40B4-BE49-F238E27FC236}">
                  <a16:creationId xmlns:a16="http://schemas.microsoft.com/office/drawing/2014/main" id="{01A02C99-4DB8-67AC-C343-DDAEC6101C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352800"/>
              <a:ext cx="914400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00" name="Text Box 36">
              <a:extLst>
                <a:ext uri="{FF2B5EF4-FFF2-40B4-BE49-F238E27FC236}">
                  <a16:creationId xmlns:a16="http://schemas.microsoft.com/office/drawing/2014/main" id="{A7111A29-259F-074A-4B81-14C85EF4FD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0250" y="4230688"/>
              <a:ext cx="10636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altLang="zh-CN" sz="2400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SHIFT</a:t>
              </a:r>
            </a:p>
          </p:txBody>
        </p:sp>
      </p:grpSp>
      <p:sp>
        <p:nvSpPr>
          <p:cNvPr id="4" name="Rectangle 5">
            <a:extLst>
              <a:ext uri="{FF2B5EF4-FFF2-40B4-BE49-F238E27FC236}">
                <a16:creationId xmlns:a16="http://schemas.microsoft.com/office/drawing/2014/main" id="{EBC4E6F9-6094-8ABA-D83A-AC781E9AA4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2250" y="415926"/>
            <a:ext cx="8229600" cy="6477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800" b="1" u="sng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Example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2524</Words>
  <Application>Microsoft Office PowerPoint</Application>
  <PresentationFormat>全屏显示(4:3)</PresentationFormat>
  <Paragraphs>474</Paragraphs>
  <Slides>47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55" baseType="lpstr">
      <vt:lpstr>Arial Unicode MS</vt:lpstr>
      <vt:lpstr>等线</vt:lpstr>
      <vt:lpstr>等线 Light</vt:lpstr>
      <vt:lpstr>宋体</vt:lpstr>
      <vt:lpstr>Arial</vt:lpstr>
      <vt:lpstr>Times New Roman</vt:lpstr>
      <vt:lpstr>Wingdings</vt:lpstr>
      <vt:lpstr>Office 主题​​</vt:lpstr>
      <vt:lpstr>Compiler Principle </vt:lpstr>
      <vt:lpstr>Content</vt:lpstr>
      <vt:lpstr>3 Parsing</vt:lpstr>
      <vt:lpstr>3.3 LR Parsing </vt:lpstr>
      <vt:lpstr>Bottom-up Parsing</vt:lpstr>
      <vt:lpstr>Bottom-up Parsing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Bottom-up Parsing</vt:lpstr>
      <vt:lpstr>PowerPoint 演示文稿</vt:lpstr>
      <vt:lpstr>Shift-reduce algorithm (details)</vt:lpstr>
      <vt:lpstr>LR Parsing Engine </vt:lpstr>
      <vt:lpstr>PowerPoint 演示文稿</vt:lpstr>
      <vt:lpstr>LR(0) Parser Generation </vt:lpstr>
      <vt:lpstr>LR(0) Parser Generation </vt:lpstr>
      <vt:lpstr>LR(0) Parser Generation </vt:lpstr>
      <vt:lpstr>LR(0) Parser Generation </vt:lpstr>
      <vt:lpstr>LR(0) Parser Generation </vt:lpstr>
      <vt:lpstr>LR(0) Parser Generation </vt:lpstr>
      <vt:lpstr>LR(0) Parser Generation </vt:lpstr>
      <vt:lpstr>SLR Parser Generation </vt:lpstr>
      <vt:lpstr>SLR Parser Generation </vt:lpstr>
      <vt:lpstr>LR(1) Items</vt:lpstr>
      <vt:lpstr>Generate LR(1) Parsing Table</vt:lpstr>
      <vt:lpstr>Generte LR(1) Parsing Table</vt:lpstr>
      <vt:lpstr>Generate LR(1) Parsing Table</vt:lpstr>
      <vt:lpstr>Generate LR(1) Parsing Table</vt:lpstr>
      <vt:lpstr>An LR(1) Parsing Table</vt:lpstr>
      <vt:lpstr>LALR(1) Parsing Tables</vt:lpstr>
      <vt:lpstr>LALR(1) Parsing Tables</vt:lpstr>
      <vt:lpstr>Hierarchy of Grammar Classes</vt:lpstr>
      <vt:lpstr>LR Parsing of Ambiguous Grammars</vt:lpstr>
      <vt:lpstr>LR Parsing of Ambiguous Grammars</vt:lpstr>
      <vt:lpstr>The end of Chapter 3(3)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Lu Dongming</dc:creator>
  <cp:lastModifiedBy>Dongming Lu</cp:lastModifiedBy>
  <cp:revision>19</cp:revision>
  <dcterms:created xsi:type="dcterms:W3CDTF">2023-01-15T08:32:13Z</dcterms:created>
  <dcterms:modified xsi:type="dcterms:W3CDTF">2024-02-06T03:20:34Z</dcterms:modified>
</cp:coreProperties>
</file>