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8" r:id="rId2"/>
    <p:sldId id="300" r:id="rId3"/>
    <p:sldId id="391" r:id="rId4"/>
    <p:sldId id="407" r:id="rId5"/>
    <p:sldId id="280" r:id="rId6"/>
    <p:sldId id="281" r:id="rId7"/>
    <p:sldId id="282" r:id="rId8"/>
    <p:sldId id="345" r:id="rId9"/>
    <p:sldId id="285" r:id="rId10"/>
    <p:sldId id="287" r:id="rId11"/>
    <p:sldId id="348" r:id="rId12"/>
    <p:sldId id="349" r:id="rId13"/>
    <p:sldId id="350" r:id="rId14"/>
    <p:sldId id="352" r:id="rId15"/>
    <p:sldId id="353" r:id="rId16"/>
    <p:sldId id="389" r:id="rId17"/>
    <p:sldId id="390" r:id="rId18"/>
    <p:sldId id="408" r:id="rId19"/>
    <p:sldId id="409" r:id="rId20"/>
    <p:sldId id="363" r:id="rId21"/>
    <p:sldId id="410" r:id="rId22"/>
    <p:sldId id="411" r:id="rId23"/>
    <p:sldId id="412" r:id="rId24"/>
    <p:sldId id="413" r:id="rId25"/>
    <p:sldId id="398" r:id="rId26"/>
    <p:sldId id="400" r:id="rId27"/>
    <p:sldId id="373" r:id="rId28"/>
    <p:sldId id="377" r:id="rId29"/>
    <p:sldId id="288" r:id="rId30"/>
    <p:sldId id="374" r:id="rId31"/>
    <p:sldId id="414" r:id="rId32"/>
    <p:sldId id="375" r:id="rId33"/>
    <p:sldId id="376" r:id="rId34"/>
    <p:sldId id="401" r:id="rId35"/>
    <p:sldId id="402" r:id="rId36"/>
    <p:sldId id="403" r:id="rId37"/>
    <p:sldId id="415" r:id="rId3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3D5A-9E50-4D22-8A9B-CAFC85D33A9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D013-E491-47EA-B664-C2E4EC6FA0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48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EE5A406-69B3-826E-87DD-365D2F5D3C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93689D-94BA-4FE3-9A70-0B9ED204C938}" type="slidenum">
              <a:rPr lang="zh-CN" altLang="en-US" sz="1200" b="0"/>
              <a:pPr/>
              <a:t>5</a:t>
            </a:fld>
            <a:endParaRPr lang="en-US" altLang="zh-CN" sz="1200" b="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94BF0CA-CE0A-1BA7-7BFD-4E9CAFF02A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227B4340-0323-7754-3A18-1122DBF05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7575309-DE9C-1D92-725B-5B4033F19E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B4241E-9916-473F-BD2C-316F41995BAE}" type="slidenum">
              <a:rPr lang="zh-CN" altLang="en-US" sz="1200" b="0"/>
              <a:pPr/>
              <a:t>14</a:t>
            </a:fld>
            <a:endParaRPr lang="en-US" altLang="zh-CN" sz="1200" b="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5251CBC-B039-F3DB-CDC6-5BA4F1921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ED39C691-6E64-9329-D073-FF780FAD2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BEE06681-72A5-62F0-74DD-381D78428C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51EB26-39DA-4418-AD4F-4A7D3CADDF7B}" type="slidenum">
              <a:rPr lang="zh-CN" altLang="en-US" sz="1200" b="0"/>
              <a:pPr/>
              <a:t>15</a:t>
            </a:fld>
            <a:endParaRPr lang="en-US" altLang="zh-CN" sz="1200" b="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615FBC69-F4F8-DE92-DC93-3505066783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27667DEB-03C5-7A39-9DE0-FD0B294C3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66326769-3D73-3E48-1111-CD3E3A4B0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3EDE3F-85F8-4ABD-AC91-BF8D85D45E63}" type="slidenum">
              <a:rPr lang="zh-CN" altLang="en-US" sz="1200" b="0"/>
              <a:pPr/>
              <a:t>16</a:t>
            </a:fld>
            <a:endParaRPr lang="en-US" altLang="zh-CN" sz="1200" b="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963A349A-0EC1-F107-065F-78673983B0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438A570-57E4-BBA6-E02C-AB70E4B6C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3AA745AD-AC02-E1BB-F1E2-F8B8F2A66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335EF6-A9E4-4E6B-BBE7-E09758C9B3D6}" type="slidenum">
              <a:rPr lang="zh-CN" altLang="en-US" sz="1200" b="0"/>
              <a:pPr/>
              <a:t>17</a:t>
            </a:fld>
            <a:endParaRPr lang="en-US" altLang="zh-CN" sz="1200" b="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58CE544-DCFF-F90F-9C14-7240EBB515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A20886E4-6B65-E627-6913-0A47749F4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7E76D898-B682-9634-6B50-9586F2D567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E53743-1C73-4252-A801-1A95C5D0BC48}" type="slidenum">
              <a:rPr lang="zh-CN" altLang="en-US" sz="1200" b="0"/>
              <a:pPr/>
              <a:t>18</a:t>
            </a:fld>
            <a:endParaRPr lang="en-US" altLang="zh-CN" sz="1200" b="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4AE902BB-DB27-2C5E-15F0-9D2D5DB89F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33229E2E-A9A5-2848-4820-09CBBAEF4C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E36D6D3-A6B4-F7F0-3A48-BD251CBFC0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A7A989-A7A2-4A5B-B402-E31D6D4A0AC7}" type="slidenum">
              <a:rPr lang="zh-CN" altLang="en-US" sz="1200" b="0"/>
              <a:pPr/>
              <a:t>19</a:t>
            </a:fld>
            <a:endParaRPr lang="en-US" altLang="zh-CN" sz="1200" b="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16CB7E1-4333-C3CD-65D0-857874511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82D6459C-DBDD-E8D2-4CF1-0A74705CB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4D58A76E-01D6-034E-DA25-D89540C5C6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185BEA-FCCA-4167-9806-1FEDB1F7F568}" type="slidenum">
              <a:rPr lang="zh-CN" altLang="en-US" sz="1200" b="0"/>
              <a:pPr/>
              <a:t>20</a:t>
            </a:fld>
            <a:endParaRPr lang="en-US" altLang="zh-CN" sz="1200" b="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78F052B-92C7-C417-7C84-C407F2C823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5BB256F5-2D80-5FC7-3041-25C7359BF3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0B66AC3C-795B-9CD8-679B-2C520BF3FF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78DFBB-F663-42A1-AEA0-9147C68850A4}" type="slidenum">
              <a:rPr lang="zh-CN" altLang="en-US" sz="1200" b="0"/>
              <a:pPr/>
              <a:t>21</a:t>
            </a:fld>
            <a:endParaRPr lang="en-US" altLang="zh-CN" sz="1200" b="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C2C7A1CF-8AA8-734C-C4FE-796C84E56E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DBD222B9-F53A-8F27-8218-769EACD22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B968105C-1BEB-CA69-A3AD-A13A6980A5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EB5664-B1F4-4703-A438-6FC013058DD5}" type="slidenum">
              <a:rPr lang="zh-CN" altLang="en-US" sz="1200" b="0"/>
              <a:pPr/>
              <a:t>22</a:t>
            </a:fld>
            <a:endParaRPr lang="en-US" altLang="zh-CN" sz="1200" b="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3A9781E1-E105-544E-0050-962753D34F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CBD1759C-15FB-05DA-4E86-5440B5775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CF5F5A1B-5CA1-360F-6D76-D8466776BB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2E7118-E889-4F4D-8B02-B588010A5A58}" type="slidenum">
              <a:rPr lang="zh-CN" altLang="en-US" sz="1200" b="0"/>
              <a:pPr/>
              <a:t>23</a:t>
            </a:fld>
            <a:endParaRPr lang="en-US" altLang="zh-CN" sz="1200" b="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1502ADAF-0885-7DBF-9068-F0C5C91AA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B12E593A-48B3-2E81-1C26-C4C4AF4C6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5BC91FD-B949-CB38-3840-0E926C9991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7CEC33-86E5-45D3-B898-AAAE785F74E7}" type="slidenum">
              <a:rPr lang="zh-CN" altLang="en-US" sz="1200" b="0"/>
              <a:pPr/>
              <a:t>6</a:t>
            </a:fld>
            <a:endParaRPr lang="en-US" altLang="zh-CN" sz="1200" b="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F3D92E68-6083-BEA7-762E-8FB575985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B1C39A7-C348-0682-50F4-1C7D8F439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D324CB76-9BAD-F109-D8DC-0F295C4E16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B9028B-86B1-47FA-8C79-781600BF2B49}" type="slidenum">
              <a:rPr lang="zh-CN" altLang="en-US" sz="1200" b="0"/>
              <a:pPr/>
              <a:t>24</a:t>
            </a:fld>
            <a:endParaRPr lang="en-US" altLang="zh-CN" sz="1200" b="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F3741118-85C0-D5EB-6B0F-8998C60B19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92B07D5B-7C58-7EC0-E2D1-A4BA9F0D6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B40BA08C-5EBD-963B-BC8B-CD8ADD4692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411245-BD8A-475F-98BA-EAEB309D32E8}" type="slidenum">
              <a:rPr lang="zh-CN" altLang="en-US" sz="1200" b="0"/>
              <a:pPr/>
              <a:t>25</a:t>
            </a:fld>
            <a:endParaRPr lang="en-US" altLang="zh-CN" sz="1200" b="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82C17F9B-E105-A8EE-0196-D0D5807E94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7A1D8AA1-8B24-EA9F-2AB2-D088ACBD7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DFF3AE9A-2D3F-B59C-4883-4A1BC880F0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A8BFF3-9F25-4EA2-B2E4-A520F456D42A}" type="slidenum">
              <a:rPr lang="zh-CN" altLang="en-US" sz="1200" b="0"/>
              <a:pPr/>
              <a:t>26</a:t>
            </a:fld>
            <a:endParaRPr lang="en-US" altLang="zh-CN" sz="1200" b="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E7E97374-C974-0285-6070-9F5530991C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F59EEE2C-6418-F58D-C8DA-D2D27BD2A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E519DEAB-9C5E-94AC-F19E-FAF1BBFF6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DDC50E-D8B8-4FC7-B14C-79D3D7FD880B}" type="slidenum">
              <a:rPr lang="zh-CN" altLang="en-US" sz="1200" b="0"/>
              <a:pPr/>
              <a:t>27</a:t>
            </a:fld>
            <a:endParaRPr lang="en-US" altLang="zh-CN" sz="1200" b="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833F88C2-D514-B26D-5478-0209D59558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E4FEEA70-A7DC-E72B-EB36-D33F3CCAF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F8AF8C4F-834A-230B-22A2-37D001730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4561DC-9C71-4612-8AEF-56FBB71197C2}" type="slidenum">
              <a:rPr lang="zh-CN" altLang="en-US" sz="1200" b="0"/>
              <a:pPr/>
              <a:t>29</a:t>
            </a:fld>
            <a:endParaRPr lang="en-US" altLang="zh-CN" sz="1200" b="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4F4E59C-A8F0-6145-83FC-2CF51498DA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D398B8A-AE0D-030E-FCB7-5DB9BEF25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56FB8B82-1958-37CF-DF06-131DDC889C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1764E4-C02B-4177-9E09-72E3927D9AD3}" type="slidenum">
              <a:rPr lang="zh-CN" altLang="en-US" sz="1200" b="0"/>
              <a:pPr/>
              <a:t>31</a:t>
            </a:fld>
            <a:endParaRPr lang="en-US" altLang="zh-CN" sz="1200" b="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9732C5A4-9BB4-8476-8707-13ED693E31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1693A5A7-C1AA-7042-068F-708814D5F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A73BB74-8C30-D909-777C-9F48E75191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2005C-F2A0-45E2-BD1C-70A7A8A2EF48}" type="slidenum">
              <a:rPr lang="zh-CN" altLang="en-US" sz="1200" b="0"/>
              <a:pPr/>
              <a:t>7</a:t>
            </a:fld>
            <a:endParaRPr lang="en-US" altLang="zh-CN" sz="1200" b="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123160D-E435-E9CB-D299-49CB1F232C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E98EE75-19F6-7090-A810-C6AA8BCFD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CFCB862-7A50-10CB-89BC-6F14602A0B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D2325B-22B7-497B-B51A-0F1E56E7DF53}" type="slidenum">
              <a:rPr lang="zh-CN" altLang="en-US" sz="1200" b="0"/>
              <a:pPr/>
              <a:t>8</a:t>
            </a:fld>
            <a:endParaRPr lang="en-US" altLang="zh-CN" sz="1200" b="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DDE5740D-F06D-541E-A87E-A93290892F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D68919F0-8016-7C63-DD45-E2FAFDDC1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9761DA0-F90F-F80C-1F81-D67C52AA9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D9D682-3121-417A-802F-CF1AF720F2A7}" type="slidenum">
              <a:rPr lang="zh-CN" altLang="en-US" sz="1200" b="0"/>
              <a:pPr/>
              <a:t>9</a:t>
            </a:fld>
            <a:endParaRPr lang="en-US" altLang="zh-CN" sz="1200" b="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7502C660-F131-0F6F-2BA2-DDF2704DD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7D45B83-B7EC-F0CA-3DD8-EF82E7F2D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16E701C8-4C4D-8237-6165-8344E1A5DB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6079E4-B2D6-4E32-BCD9-789DC9B3BC71}" type="slidenum">
              <a:rPr lang="zh-CN" altLang="en-US" sz="1200" b="0"/>
              <a:pPr/>
              <a:t>10</a:t>
            </a:fld>
            <a:endParaRPr lang="en-US" altLang="zh-CN" sz="1200" b="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A50CB17-0E8A-5D8B-832B-B23057C6FE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34A751E-0552-802A-3F35-911E9211A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C3298E5-0370-F0B6-D8B3-3608490764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8A0C11-181E-4535-8F3C-EDEF8FC753A9}" type="slidenum">
              <a:rPr lang="zh-CN" altLang="en-US" sz="1200" b="0"/>
              <a:pPr/>
              <a:t>11</a:t>
            </a:fld>
            <a:endParaRPr lang="en-US" altLang="zh-CN" sz="1200" b="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FBA56375-0466-8550-D3CE-253C361DBE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3B41AD08-32D6-26DE-6D22-B5918F908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754C672B-03B6-F0F1-F31E-EDE6BD3790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829769-1EAF-47C2-BE84-E617C98EA5BC}" type="slidenum">
              <a:rPr lang="zh-CN" altLang="en-US" sz="1200" b="0"/>
              <a:pPr/>
              <a:t>12</a:t>
            </a:fld>
            <a:endParaRPr lang="en-US" altLang="zh-CN" sz="1200" b="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A8A4FD10-C2E4-48D9-9BC4-E547930A8A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B77672FA-2CE4-9107-FA4E-7D90C6D4BC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0336FCE0-87C5-FBC9-7909-06A950847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FD6D42-C551-41E5-822D-5CB9A7A8779C}" type="slidenum">
              <a:rPr lang="zh-CN" altLang="en-US" sz="1200" b="0"/>
              <a:pPr/>
              <a:t>13</a:t>
            </a:fld>
            <a:endParaRPr lang="en-US" altLang="zh-CN" sz="1200" b="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7CC6FC46-218D-89B2-F066-12A7E06796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8B9BEF7-3644-51F0-85C6-5BA2B2109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4C75B4-52E7-4956-2915-DE16A1664E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A7E0F5-B46C-3B3A-7520-F6890EEED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7022C7-18E1-778B-039E-C114BC49C4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97735-0914-438B-BEC4-FF65CA2165A9}" type="slidenum">
              <a:rPr lang="zh-CN" altLang="en-US"/>
              <a:pPr/>
              <a:t>‹#›</a:t>
            </a:fld>
            <a:endParaRPr lang="en-US" altLang="zh-CN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BEF93E6-50B9-10BA-1DDD-2C5D72FBEB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AE2D998D-2965-4C2F-6C5F-1EC98816720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BEAFCFC-D4D3-FD68-8A58-CC5B2D40525C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5910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02E8FB-1AF7-8893-6A68-E65EEDC09F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0B8BB7-21FE-56FA-1390-BD872DDD16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AB333-CF86-09E1-CE54-512E9FCF1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7E761B-A109-42A0-B7A2-97C011B1EF31}" type="slidenum">
              <a:rPr lang="zh-CN" altLang="en-US"/>
              <a:pPr/>
              <a:t>‹#›</a:t>
            </a:fld>
            <a:endParaRPr lang="en-US" altLang="zh-CN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6680C9D-6F56-C3A1-8841-CB88FE968CF8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BEB39C8F-9BDB-733A-9000-66062388B962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B5F5D6E-FD1E-36C6-69DA-CD60B211AB7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12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2024/2/6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Mar. 11th,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09455F3-2D9F-C4D0-D999-B18286E99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381000"/>
            <a:ext cx="8229600" cy="63246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Problem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06705D5-365D-CA77-F6B5-3EDEE011B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0429" y="1304677"/>
            <a:ext cx="7565668" cy="1622720"/>
          </a:xfrm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69875" indent="-269875"/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Predictive parsing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only works 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for grammars where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the first terminal symbol 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of each subexpression  provides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enough information 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to choose which production to use 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9C44A60-49B2-8F1E-AEE6-7B4362D3F43A}"/>
              </a:ext>
            </a:extLst>
          </p:cNvPr>
          <p:cNvSpPr txBox="1">
            <a:spLocks noChangeArrowheads="1"/>
          </p:cNvSpPr>
          <p:nvPr/>
        </p:nvSpPr>
        <p:spPr>
          <a:xfrm>
            <a:off x="730429" y="4444781"/>
            <a:ext cx="7565668" cy="930302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How to derive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conflict-free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recursive-descent parsers using a simple algorithm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F37E2CC-C42F-0C1E-ECE9-EF8707D9A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Nullable Sets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1231F52-0806-54C7-C7F7-595CA169D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4330" y="1388303"/>
            <a:ext cx="7886700" cy="3367893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Non-terminal </a:t>
            </a:r>
            <a:r>
              <a:rPr lang="en-US" altLang="zh-CN" sz="2400" b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X is Nullable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only if the following constraints are satisfied </a:t>
            </a:r>
          </a:p>
          <a:p>
            <a:pPr eaLnBrk="1" hangingPunct="1"/>
            <a:endParaRPr lang="en-US" altLang="zh-CN" sz="2800" dirty="0">
              <a:ea typeface="宋体" panose="02010600030101010101" pitchFamily="2" charset="-122"/>
            </a:endParaRPr>
          </a:p>
          <a:p>
            <a:pPr lvl="1" eaLnBrk="1" hangingPunct="1">
              <a:buFontTx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base case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: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if (X :=   )  then X is Nullable</a:t>
            </a:r>
          </a:p>
          <a:p>
            <a:pPr lvl="2" eaLnBrk="1" hangingPunct="1"/>
            <a:endParaRPr lang="en-US" altLang="zh-CN" sz="20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inductive case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: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if (X := ABC...) and A, B, C, ... are all Nullable then X is Nullable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DC42475-8466-4FF5-1246-6DBC521038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991" y="272994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Computing Nullable Sets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C82698E-B68F-6BCC-044C-51D18E809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2910" y="1435017"/>
            <a:ext cx="7886700" cy="3533554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Compute </a:t>
            </a:r>
            <a:r>
              <a:rPr lang="en-US" altLang="zh-CN" sz="2400" b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X is Nullable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by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iteration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: </a:t>
            </a:r>
          </a:p>
          <a:p>
            <a:pPr lvl="1" eaLnBrk="1" hangingPunct="1">
              <a:buFontTx/>
              <a:buNone/>
            </a:pPr>
            <a:endParaRPr lang="en-US" altLang="zh-CN" sz="2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Initialization</a:t>
            </a:r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:</a:t>
            </a:r>
          </a:p>
          <a:p>
            <a:pPr marL="914400" lvl="2" indent="0" eaLnBrk="1" hangingPunct="1">
              <a:buFontTx/>
              <a:buNone/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Nullable := { }</a:t>
            </a:r>
          </a:p>
          <a:p>
            <a:pPr marL="914400" lvl="2" indent="0" eaLnBrk="1" hangingPunct="1">
              <a:buFontTx/>
              <a:buNone/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if (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X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:=  )  then Nullable := Nullable 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 {X}</a:t>
            </a:r>
          </a:p>
          <a:p>
            <a:pPr marL="914400" lvl="2" indent="0" eaLnBrk="1" hangingPunct="1">
              <a:buFontTx/>
              <a:buNone/>
            </a:pPr>
            <a:endParaRPr lang="en-US" altLang="zh-CN" sz="20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While</a:t>
            </a:r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Nullable different from last iteration do:</a:t>
            </a:r>
          </a:p>
          <a:p>
            <a:pPr marL="914400" lvl="2" indent="0" eaLnBrk="1" hangingPunct="1">
              <a:buFontTx/>
              <a:buNone/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for all X, </a:t>
            </a:r>
          </a:p>
          <a:p>
            <a:pPr marL="1371600" lvl="3" indent="0" eaLnBrk="1" hangingPunct="1">
              <a:buFontTx/>
              <a:buNone/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if (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X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:= ABC...) and A, B, C, ... are all Nullable then Nullable := Nullable 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 {X}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9E32C85-B624-FE36-CAD1-75BDBCFC7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0432" y="315733"/>
            <a:ext cx="8229600" cy="7318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First Sets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B1361B0-6F98-7394-3366-1BC70BD7A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0520" y="1276350"/>
            <a:ext cx="7999012" cy="442473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0000CC"/>
                </a:solidFill>
                <a:ea typeface="宋体" pitchFamily="2" charset="-122"/>
              </a:rPr>
              <a:t>First(X)</a:t>
            </a:r>
            <a:r>
              <a:rPr lang="en-US" altLang="zh-CN" sz="2400" b="1" dirty="0">
                <a:ea typeface="宋体" pitchFamily="2" charset="-122"/>
              </a:rPr>
              <a:t> is specified like this: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400" b="1" dirty="0">
              <a:ea typeface="宋体" pitchFamily="2" charset="-122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base case</a:t>
            </a:r>
            <a:r>
              <a:rPr lang="en-US" altLang="zh-CN" sz="20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: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if T is a 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terminal</a:t>
            </a: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symbol then First (T) = {T}</a:t>
            </a:r>
          </a:p>
          <a:p>
            <a:pPr marL="914400" lvl="2" indent="0" eaLnBrk="1" hangingPunct="1">
              <a:buFontTx/>
              <a:buNone/>
              <a:defRPr/>
            </a:pPr>
            <a:endParaRPr lang="en-US" altLang="zh-CN" sz="2000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inductive case</a:t>
            </a:r>
            <a:r>
              <a:rPr lang="en-US" altLang="zh-CN" sz="20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: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if X is a non-terminal and (X:= ABC...) then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First (X) = First (ABC...)</a:t>
            </a:r>
          </a:p>
          <a:p>
            <a:pPr marL="933450" lvl="2" indent="-19050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  where First(ABC...) = F1 U F2 U F3 U ... and</a:t>
            </a:r>
          </a:p>
          <a:p>
            <a:pPr marL="1619250" lvl="3" indent="-476250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F1 = First (A)</a:t>
            </a:r>
          </a:p>
          <a:p>
            <a:pPr marL="1619250" lvl="3" indent="-476250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F2 = First (B), if A is </a:t>
            </a:r>
            <a:r>
              <a:rPr lang="en-US" altLang="zh-CN" sz="2000" dirty="0" err="1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Nullable</a:t>
            </a: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; </a:t>
            </a:r>
            <a:r>
              <a:rPr lang="en-US" altLang="zh-CN" sz="2000" dirty="0" err="1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emptyset</a:t>
            </a: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otherwise</a:t>
            </a:r>
          </a:p>
          <a:p>
            <a:pPr marL="1619250" lvl="3" indent="-476250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F3 = First (C), if A is </a:t>
            </a:r>
            <a:r>
              <a:rPr lang="en-US" altLang="zh-CN" sz="2000" dirty="0" err="1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Nullable</a:t>
            </a: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&amp; B is </a:t>
            </a:r>
            <a:r>
              <a:rPr lang="en-US" altLang="zh-CN" sz="2000" dirty="0" err="1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Nullable</a:t>
            </a: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; emp...</a:t>
            </a:r>
          </a:p>
          <a:p>
            <a:pPr marL="1619250" lvl="3" indent="-476250" eaLnBrk="1" hangingPunct="1">
              <a:buFontTx/>
              <a:buNone/>
              <a:defRPr/>
            </a:pPr>
            <a:r>
              <a:rPr lang="en-US" altLang="zh-CN" sz="2400" dirty="0">
                <a:ea typeface="宋体" pitchFamily="2" charset="-122"/>
              </a:rPr>
              <a:t>...</a:t>
            </a:r>
            <a:endParaRPr lang="en-US" altLang="zh-CN" sz="1800" dirty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7833379-E6C5-DF13-EAAA-07F0C2052E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3860" y="352176"/>
            <a:ext cx="8229600" cy="63014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Computing Follow Sets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A754A7A-8A13-EF2A-5566-D1A9D7474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0060" y="1447800"/>
            <a:ext cx="7608736" cy="405383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Follow(X)</a:t>
            </a:r>
            <a:r>
              <a:rPr lang="en-US" altLang="zh-CN" sz="24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is computed iteratively</a:t>
            </a:r>
          </a:p>
          <a:p>
            <a:pPr>
              <a:defRPr/>
            </a:pPr>
            <a:endParaRPr lang="en-US" altLang="zh-CN" sz="2400" b="1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base case</a:t>
            </a:r>
            <a:r>
              <a:rPr lang="en-US" altLang="zh-CN" sz="20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: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Initially, assume nothing in particular follows X</a:t>
            </a:r>
          </a:p>
          <a:p>
            <a:pPr marL="1371600" lvl="3" indent="0" eaLnBrk="1" hangingPunct="1"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(when computing, Follow (X) is initially { })</a:t>
            </a:r>
          </a:p>
          <a:p>
            <a:pPr marL="1371600" lvl="3" indent="0" eaLnBrk="1" hangingPunct="1">
              <a:buNone/>
              <a:defRPr/>
            </a:pPr>
            <a:endParaRPr lang="en-US" altLang="zh-CN" sz="2000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inductive</a:t>
            </a:r>
            <a:r>
              <a:rPr lang="en-US" altLang="zh-CN" sz="20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case</a:t>
            </a:r>
            <a:r>
              <a:rPr lang="en-US" altLang="zh-CN" sz="20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: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if (Y := s1 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X</a:t>
            </a: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s2) for any strings s1, s2 then</a:t>
            </a:r>
          </a:p>
          <a:p>
            <a:pPr lvl="3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Follow (X) = Follow(X) </a:t>
            </a:r>
            <a:r>
              <a:rPr lang="en-US" altLang="zh-CN" sz="2000" dirty="0"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U 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First (s2)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if (Y := s1 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X</a:t>
            </a: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s2) for any strings s1, s2 then</a:t>
            </a:r>
          </a:p>
          <a:p>
            <a:pPr lvl="3" eaLnBrk="1" hangingPunct="1">
              <a:buFontTx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Follow (X) = Follow(x)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U </a:t>
            </a:r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Follow(Y),  if s2 is Nullable</a:t>
            </a:r>
          </a:p>
          <a:p>
            <a:pPr lvl="3" eaLnBrk="1" hangingPunct="1">
              <a:defRPr/>
            </a:pPr>
            <a:endParaRPr lang="en-US" altLang="zh-CN" sz="2400" b="1" dirty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097B0D8-1CE7-D98B-90A4-0FD8E1D57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2272" y="399814"/>
            <a:ext cx="8229600" cy="6080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Building a Predictive Parser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934C9F58-812A-C461-F8AD-C79F901E3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611313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Z </a:t>
            </a:r>
            <a:r>
              <a:rPr lang="en-US" altLang="zh-CN" dirty="0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 dirty="0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Z</a:t>
            </a:r>
            <a:r>
              <a:rPr lang="en-US" altLang="zh-CN" dirty="0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 dirty="0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8A055CA5-4546-9401-31F6-DD42AFD93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0" y="1574800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B2B8E088-0910-3A6D-9163-7B0E72D5D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0" y="1574800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206854" name="Group 6">
            <a:extLst>
              <a:ext uri="{FF2B5EF4-FFF2-40B4-BE49-F238E27FC236}">
                <a16:creationId xmlns:a16="http://schemas.microsoft.com/office/drawing/2014/main" id="{EE914840-B682-D533-4E2C-F488E1EC3B5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47800" y="3048000"/>
          <a:ext cx="6400800" cy="2697164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1B740399-EAF9-34DB-F5C9-8FA29364B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611313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8B767948-98B2-F55C-B4FB-5086C0BC0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0" y="1574800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A07BF481-2998-1798-5D23-68C722146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0" y="1574800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9" name="Group 6">
            <a:extLst>
              <a:ext uri="{FF2B5EF4-FFF2-40B4-BE49-F238E27FC236}">
                <a16:creationId xmlns:a16="http://schemas.microsoft.com/office/drawing/2014/main" id="{1E9C0495-3E9E-2E54-6053-8B92213817B8}"/>
              </a:ext>
            </a:extLst>
          </p:cNvPr>
          <p:cNvGraphicFramePr>
            <a:graphicFrameLocks/>
          </p:cNvGraphicFramePr>
          <p:nvPr/>
        </p:nvGraphicFramePr>
        <p:xfrm>
          <a:off x="1447800" y="3048000"/>
          <a:ext cx="6400800" cy="2697164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5D03E510-DBA4-1D91-0D91-161FB34B8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2272" y="430294"/>
            <a:ext cx="8229600" cy="6080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Building a Predictive Parser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>
            <a:extLst>
              <a:ext uri="{FF2B5EF4-FFF2-40B4-BE49-F238E27FC236}">
                <a16:creationId xmlns:a16="http://schemas.microsoft.com/office/drawing/2014/main" id="{30C7B5E1-21C4-14D8-7547-05DBC90C0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679575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7D4CE83A-55F0-BDF4-27E9-EC6D85B6F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0" y="1643063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8436" name="Text Box 5">
            <a:extLst>
              <a:ext uri="{FF2B5EF4-FFF2-40B4-BE49-F238E27FC236}">
                <a16:creationId xmlns:a16="http://schemas.microsoft.com/office/drawing/2014/main" id="{4581B65C-CEF5-9392-9D32-B47C41FBB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0" y="1643063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8" name="Group 6">
            <a:extLst>
              <a:ext uri="{FF2B5EF4-FFF2-40B4-BE49-F238E27FC236}">
                <a16:creationId xmlns:a16="http://schemas.microsoft.com/office/drawing/2014/main" id="{38B60721-8C45-7FBB-1FB0-851ACBFA5EFD}"/>
              </a:ext>
            </a:extLst>
          </p:cNvPr>
          <p:cNvGraphicFramePr>
            <a:graphicFrameLocks/>
          </p:cNvGraphicFramePr>
          <p:nvPr/>
        </p:nvGraphicFramePr>
        <p:xfrm>
          <a:off x="1295400" y="2971800"/>
          <a:ext cx="6400800" cy="2697164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{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{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{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265B957D-519B-DCB5-0FE1-B23200366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2272" y="430294"/>
            <a:ext cx="8229600" cy="6080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Building a Predictive Parser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B5248FB9-0E66-EC5C-C2C5-7CE75DEB1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679575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535258D9-FB26-4657-0701-D530C3413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0" y="1643063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9460" name="Text Box 5">
            <a:extLst>
              <a:ext uri="{FF2B5EF4-FFF2-40B4-BE49-F238E27FC236}">
                <a16:creationId xmlns:a16="http://schemas.microsoft.com/office/drawing/2014/main" id="{3B954541-7D13-E19B-6141-D93D40802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0" y="1643063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9" name="Group 6">
            <a:extLst>
              <a:ext uri="{FF2B5EF4-FFF2-40B4-BE49-F238E27FC236}">
                <a16:creationId xmlns:a16="http://schemas.microsoft.com/office/drawing/2014/main" id="{E7D3CD03-774D-66B8-CC16-3A9714D05B81}"/>
              </a:ext>
            </a:extLst>
          </p:cNvPr>
          <p:cNvGraphicFramePr>
            <a:graphicFrameLocks/>
          </p:cNvGraphicFramePr>
          <p:nvPr/>
        </p:nvGraphicFramePr>
        <p:xfrm>
          <a:off x="1447800" y="3048000"/>
          <a:ext cx="6400800" cy="2697164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3E0DAC4F-18B4-E217-3156-19791F078F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2272" y="430294"/>
            <a:ext cx="8229600" cy="6080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Building a Predictive Parser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>
            <a:extLst>
              <a:ext uri="{FF2B5EF4-FFF2-40B4-BE49-F238E27FC236}">
                <a16:creationId xmlns:a16="http://schemas.microsoft.com/office/drawing/2014/main" id="{F0E5ADB2-6B67-D361-843A-5CE9C9F8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679575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DACC25F3-4D0D-132C-BC4F-3524C346E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0" y="1643063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BE041AE7-A0F7-0116-0A00-E31C98596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0" y="1643063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8" name="Group 6">
            <a:extLst>
              <a:ext uri="{FF2B5EF4-FFF2-40B4-BE49-F238E27FC236}">
                <a16:creationId xmlns:a16="http://schemas.microsoft.com/office/drawing/2014/main" id="{8990C079-1372-5547-DC31-F1C8C4ABA6E1}"/>
              </a:ext>
            </a:extLst>
          </p:cNvPr>
          <p:cNvGraphicFramePr>
            <a:graphicFrameLocks/>
          </p:cNvGraphicFramePr>
          <p:nvPr/>
        </p:nvGraphicFramePr>
        <p:xfrm>
          <a:off x="1447800" y="3048000"/>
          <a:ext cx="6400800" cy="2697164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d,a,c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  <a:endParaRPr kumimoji="0" lang="en-US" altLang="zh-C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1D4F6622-F8BD-9C9D-6034-168EC4F9D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2272" y="430294"/>
            <a:ext cx="8229600" cy="6080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Building a Predictive Parser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 dirty="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OTHERS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2">
            <a:extLst>
              <a:ext uri="{FF2B5EF4-FFF2-40B4-BE49-F238E27FC236}">
                <a16:creationId xmlns:a16="http://schemas.microsoft.com/office/drawing/2014/main" id="{A170F00E-6C38-6702-72D2-60A7C5603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4" y="1334030"/>
            <a:ext cx="1535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0">
                <a:ea typeface="宋体" panose="02010600030101010101" pitchFamily="2" charset="-122"/>
              </a:rPr>
              <a:t>Grammar</a:t>
            </a:r>
            <a:r>
              <a:rPr lang="en-US" altLang="zh-CN" sz="1800" b="0"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21507" name="Text Box 34">
            <a:extLst>
              <a:ext uri="{FF2B5EF4-FFF2-40B4-BE49-F238E27FC236}">
                <a16:creationId xmlns:a16="http://schemas.microsoft.com/office/drawing/2014/main" id="{9433A0B8-31F7-A38C-0657-1FAC26957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" y="3586696"/>
            <a:ext cx="48069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Build parsing table where row X, col T</a:t>
            </a:r>
          </a:p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tells</a:t>
            </a:r>
            <a:r>
              <a:rPr lang="en-US" altLang="zh-CN" dirty="0">
                <a:ea typeface="宋体" panose="02010600030101010101" pitchFamily="2" charset="-122"/>
              </a:rPr>
              <a:t> parser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which clause </a:t>
            </a:r>
            <a:r>
              <a:rPr lang="en-US" altLang="zh-CN" dirty="0">
                <a:ea typeface="宋体" panose="02010600030101010101" pitchFamily="2" charset="-122"/>
              </a:rPr>
              <a:t>to execute in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function X with next-token T:</a:t>
            </a:r>
          </a:p>
        </p:txBody>
      </p:sp>
      <p:graphicFrame>
        <p:nvGraphicFramePr>
          <p:cNvPr id="227455" name="Group 127">
            <a:extLst>
              <a:ext uri="{FF2B5EF4-FFF2-40B4-BE49-F238E27FC236}">
                <a16:creationId xmlns:a16="http://schemas.microsoft.com/office/drawing/2014/main" id="{8F53F1BB-DE8E-0088-E504-78F8A762A04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3678657"/>
              </p:ext>
            </p:extLst>
          </p:nvPr>
        </p:nvGraphicFramePr>
        <p:xfrm>
          <a:off x="381000" y="4958296"/>
          <a:ext cx="4506914" cy="1768476"/>
        </p:xfrm>
        <a:graphic>
          <a:graphicData uri="http://schemas.openxmlformats.org/drawingml/2006/table">
            <a:tbl>
              <a:tblPr/>
              <a:tblGrid>
                <a:gridCol w="104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3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067" name="Text Box 72">
            <a:extLst>
              <a:ext uri="{FF2B5EF4-FFF2-40B4-BE49-F238E27FC236}">
                <a16:creationId xmlns:a16="http://schemas.microsoft.com/office/drawing/2014/main" id="{0D32C999-0917-9D56-406A-82523F6A5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3586696"/>
            <a:ext cx="4256087" cy="1311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zh-CN" altLang="en-US" sz="1800" b="0" dirty="0">
                <a:ea typeface="宋体" pitchFamily="2" charset="-122"/>
              </a:rPr>
              <a:t> </a:t>
            </a:r>
            <a:r>
              <a:rPr lang="en-US" altLang="zh-CN" sz="2000" dirty="0">
                <a:ea typeface="宋体" pitchFamily="2" charset="-122"/>
              </a:rPr>
              <a:t>if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First(s</a:t>
            </a:r>
            <a:r>
              <a:rPr lang="en-US" altLang="zh-CN" sz="2000" dirty="0">
                <a:ea typeface="宋体" pitchFamily="2" charset="-122"/>
              </a:rPr>
              <a:t>) then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s</a:t>
            </a:r>
            <a:r>
              <a:rPr lang="en-US" altLang="zh-CN" sz="2000" dirty="0">
                <a:ea typeface="宋体" pitchFamily="2" charset="-122"/>
              </a:rPr>
              <a:t>) in row X, col T</a:t>
            </a:r>
          </a:p>
          <a:p>
            <a:pPr>
              <a:spcBef>
                <a:spcPct val="0"/>
              </a:spcBef>
              <a:defRPr/>
            </a:pPr>
            <a:r>
              <a:rPr lang="en-US" altLang="zh-CN" sz="2000" dirty="0">
                <a:ea typeface="宋体" pitchFamily="2" charset="-122"/>
              </a:rPr>
              <a:t> if s is </a:t>
            </a:r>
            <a:r>
              <a:rPr lang="en-US" altLang="zh-CN" sz="2000" dirty="0" err="1">
                <a:ea typeface="宋体" pitchFamily="2" charset="-122"/>
              </a:rPr>
              <a:t>Nullable</a:t>
            </a:r>
            <a:r>
              <a:rPr lang="en-US" altLang="zh-CN" sz="2000" dirty="0">
                <a:ea typeface="宋体" pitchFamily="2" charset="-122"/>
              </a:rPr>
              <a:t> and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Follow(X)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ea typeface="宋体" pitchFamily="2" charset="-122"/>
              </a:rPr>
              <a:t>s) in row X, col T</a:t>
            </a:r>
          </a:p>
        </p:txBody>
      </p:sp>
      <p:sp>
        <p:nvSpPr>
          <p:cNvPr id="21536" name="Line 73">
            <a:extLst>
              <a:ext uri="{FF2B5EF4-FFF2-40B4-BE49-F238E27FC236}">
                <a16:creationId xmlns:a16="http://schemas.microsoft.com/office/drawing/2014/main" id="{01EB967E-10B7-EE92-B46F-3DB44072E40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434296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37" name="Line 74">
            <a:extLst>
              <a:ext uri="{FF2B5EF4-FFF2-40B4-BE49-F238E27FC236}">
                <a16:creationId xmlns:a16="http://schemas.microsoft.com/office/drawing/2014/main" id="{C7A1B107-D038-72B4-C518-B1828E8D9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148296"/>
            <a:ext cx="0" cy="2286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7440" name="Group 112">
            <a:extLst>
              <a:ext uri="{FF2B5EF4-FFF2-40B4-BE49-F238E27FC236}">
                <a16:creationId xmlns:a16="http://schemas.microsoft.com/office/drawing/2014/main" id="{E1A25377-B33D-FA9E-7E3E-B67587BE7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82261"/>
              </p:ext>
            </p:extLst>
          </p:nvPr>
        </p:nvGraphicFramePr>
        <p:xfrm>
          <a:off x="4508500" y="1314984"/>
          <a:ext cx="4419600" cy="1952625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d,a,c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id="{19E210EA-0D67-EE6A-285E-B2630ECDE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945" y="321208"/>
            <a:ext cx="4182055" cy="7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defTabSz="685800">
              <a:lnSpc>
                <a:spcPct val="90000"/>
              </a:lnSpc>
              <a:defRPr/>
            </a:pPr>
            <a:r>
              <a:rPr lang="en-US" altLang="zh-CN" sz="2800" b="1" u="sng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Building parsing table</a:t>
            </a:r>
          </a:p>
        </p:txBody>
      </p:sp>
      <p:sp>
        <p:nvSpPr>
          <p:cNvPr id="21566" name="Text Box 3">
            <a:extLst>
              <a:ext uri="{FF2B5EF4-FFF2-40B4-BE49-F238E27FC236}">
                <a16:creationId xmlns:a16="http://schemas.microsoft.com/office/drawing/2014/main" id="{C148ED7C-3E30-6AAE-8A31-7889B8912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2013484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1567" name="Text Box 4">
            <a:extLst>
              <a:ext uri="{FF2B5EF4-FFF2-40B4-BE49-F238E27FC236}">
                <a16:creationId xmlns:a16="http://schemas.microsoft.com/office/drawing/2014/main" id="{521EE1F2-4B6D-1E2E-981B-544CA1ACD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2013484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1568" name="Text Box 5">
            <a:extLst>
              <a:ext uri="{FF2B5EF4-FFF2-40B4-BE49-F238E27FC236}">
                <a16:creationId xmlns:a16="http://schemas.microsoft.com/office/drawing/2014/main" id="{681C4B5D-1ED7-5B71-CA26-20B006E3F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013484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2">
            <a:extLst>
              <a:ext uri="{FF2B5EF4-FFF2-40B4-BE49-F238E27FC236}">
                <a16:creationId xmlns:a16="http://schemas.microsoft.com/office/drawing/2014/main" id="{B51D03B1-3DCF-F4F0-77C2-C2E28663A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8" y="1159072"/>
            <a:ext cx="1535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0" dirty="0">
                <a:ea typeface="宋体" panose="02010600030101010101" pitchFamily="2" charset="-122"/>
              </a:rPr>
              <a:t>Grammar</a:t>
            </a:r>
            <a:r>
              <a:rPr lang="en-US" altLang="zh-CN" sz="1800" b="0" dirty="0"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22531" name="Text Box 34">
            <a:extLst>
              <a:ext uri="{FF2B5EF4-FFF2-40B4-BE49-F238E27FC236}">
                <a16:creationId xmlns:a16="http://schemas.microsoft.com/office/drawing/2014/main" id="{B8018D15-01BB-7F26-9329-C1C207589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7922"/>
            <a:ext cx="48069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Build parsing table where row X, col T</a:t>
            </a:r>
          </a:p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tells </a:t>
            </a:r>
            <a:r>
              <a:rPr lang="en-US" altLang="zh-CN" dirty="0">
                <a:ea typeface="宋体" panose="02010600030101010101" pitchFamily="2" charset="-122"/>
              </a:rPr>
              <a:t>parser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which clause</a:t>
            </a:r>
            <a:r>
              <a:rPr lang="en-US" altLang="zh-CN" dirty="0">
                <a:ea typeface="宋体" panose="02010600030101010101" pitchFamily="2" charset="-122"/>
              </a:rPr>
              <a:t> to execute in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function X with next-token T:</a:t>
            </a:r>
          </a:p>
        </p:txBody>
      </p:sp>
      <p:sp>
        <p:nvSpPr>
          <p:cNvPr id="44067" name="Text Box 72">
            <a:extLst>
              <a:ext uri="{FF2B5EF4-FFF2-40B4-BE49-F238E27FC236}">
                <a16:creationId xmlns:a16="http://schemas.microsoft.com/office/drawing/2014/main" id="{3D328BAB-8165-8661-04AC-B348723DD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3387922"/>
            <a:ext cx="4054700" cy="132343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zh-CN" altLang="en-US" sz="1800" b="0" dirty="0">
                <a:ea typeface="宋体" pitchFamily="2" charset="-122"/>
              </a:rPr>
              <a:t> </a:t>
            </a:r>
            <a:r>
              <a:rPr lang="en-US" altLang="zh-CN" sz="2000" dirty="0">
                <a:ea typeface="宋体" pitchFamily="2" charset="-122"/>
              </a:rPr>
              <a:t>if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First(s) </a:t>
            </a:r>
            <a:r>
              <a:rPr lang="en-US" altLang="zh-CN" sz="2000" dirty="0">
                <a:ea typeface="宋体" pitchFamily="2" charset="-122"/>
              </a:rPr>
              <a:t>then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s</a:t>
            </a:r>
            <a:r>
              <a:rPr lang="en-US" altLang="zh-CN" sz="2000" dirty="0">
                <a:ea typeface="宋体" pitchFamily="2" charset="-122"/>
              </a:rPr>
              <a:t>) in row X, col T</a:t>
            </a:r>
          </a:p>
          <a:p>
            <a:pPr>
              <a:spcBef>
                <a:spcPct val="0"/>
              </a:spcBef>
              <a:defRPr/>
            </a:pPr>
            <a:r>
              <a:rPr lang="en-US" altLang="zh-CN" sz="2000" dirty="0">
                <a:ea typeface="宋体" pitchFamily="2" charset="-122"/>
              </a:rPr>
              <a:t> if s is </a:t>
            </a:r>
            <a:r>
              <a:rPr lang="en-US" altLang="zh-CN" sz="2000" dirty="0" err="1">
                <a:ea typeface="宋体" pitchFamily="2" charset="-122"/>
              </a:rPr>
              <a:t>Nullable</a:t>
            </a:r>
            <a:r>
              <a:rPr lang="en-US" altLang="zh-CN" sz="2000" dirty="0">
                <a:ea typeface="宋体" pitchFamily="2" charset="-122"/>
              </a:rPr>
              <a:t> and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Follow(X)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ea typeface="宋体" pitchFamily="2" charset="-122"/>
              </a:rPr>
              <a:t>s) in row X, col T</a:t>
            </a:r>
          </a:p>
        </p:txBody>
      </p:sp>
      <p:sp>
        <p:nvSpPr>
          <p:cNvPr id="22533" name="Line 73">
            <a:extLst>
              <a:ext uri="{FF2B5EF4-FFF2-40B4-BE49-F238E27FC236}">
                <a16:creationId xmlns:a16="http://schemas.microsoft.com/office/drawing/2014/main" id="{1A86A89A-E4E2-9AAA-E473-A9BA18CF28F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235522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34" name="Line 74">
            <a:extLst>
              <a:ext uri="{FF2B5EF4-FFF2-40B4-BE49-F238E27FC236}">
                <a16:creationId xmlns:a16="http://schemas.microsoft.com/office/drawing/2014/main" id="{56CDA649-D1DA-62B9-001F-8201E98B4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949522"/>
            <a:ext cx="0" cy="2286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7440" name="Group 112">
            <a:extLst>
              <a:ext uri="{FF2B5EF4-FFF2-40B4-BE49-F238E27FC236}">
                <a16:creationId xmlns:a16="http://schemas.microsoft.com/office/drawing/2014/main" id="{92BE662D-D3ED-08B3-E0E7-1D575EEA8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925363"/>
              </p:ext>
            </p:extLst>
          </p:nvPr>
        </p:nvGraphicFramePr>
        <p:xfrm>
          <a:off x="4508500" y="1116210"/>
          <a:ext cx="4419600" cy="1952625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d,a,c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562" name="Text Box 3">
            <a:extLst>
              <a:ext uri="{FF2B5EF4-FFF2-40B4-BE49-F238E27FC236}">
                <a16:creationId xmlns:a16="http://schemas.microsoft.com/office/drawing/2014/main" id="{E25F8E5D-11C1-6BD7-08AD-50D2436CA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1814710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2563" name="Text Box 4">
            <a:extLst>
              <a:ext uri="{FF2B5EF4-FFF2-40B4-BE49-F238E27FC236}">
                <a16:creationId xmlns:a16="http://schemas.microsoft.com/office/drawing/2014/main" id="{8017C593-CE32-A6FF-F949-469E0F84F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1814710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2564" name="Text Box 5">
            <a:extLst>
              <a:ext uri="{FF2B5EF4-FFF2-40B4-BE49-F238E27FC236}">
                <a16:creationId xmlns:a16="http://schemas.microsoft.com/office/drawing/2014/main" id="{2EC174B4-7C78-F8B0-3AEB-602E1206E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814710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17" name="Group 133">
            <a:extLst>
              <a:ext uri="{FF2B5EF4-FFF2-40B4-BE49-F238E27FC236}">
                <a16:creationId xmlns:a16="http://schemas.microsoft.com/office/drawing/2014/main" id="{83A90E22-CA97-02C0-8C3C-4A59B56EB9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6237754"/>
              </p:ext>
            </p:extLst>
          </p:nvPr>
        </p:nvGraphicFramePr>
        <p:xfrm>
          <a:off x="381000" y="4759522"/>
          <a:ext cx="5588000" cy="19050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18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18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18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18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26ED638A-65D6-63D6-297E-3AB9DEB99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5" y="321208"/>
            <a:ext cx="6534572" cy="7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Building parsing table</a:t>
            </a:r>
            <a:endParaRPr lang="en-US" altLang="zh-CN" sz="2800" b="1" u="sng" kern="0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2">
            <a:extLst>
              <a:ext uri="{FF2B5EF4-FFF2-40B4-BE49-F238E27FC236}">
                <a16:creationId xmlns:a16="http://schemas.microsoft.com/office/drawing/2014/main" id="{04B221E4-DDF9-7D0F-9721-B29E37B1D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1047750"/>
            <a:ext cx="1535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0">
                <a:ea typeface="宋体" panose="02010600030101010101" pitchFamily="2" charset="-122"/>
              </a:rPr>
              <a:t>Grammar</a:t>
            </a:r>
            <a:r>
              <a:rPr lang="en-US" altLang="zh-CN" sz="1800" b="0"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23555" name="Text Box 34">
            <a:extLst>
              <a:ext uri="{FF2B5EF4-FFF2-40B4-BE49-F238E27FC236}">
                <a16:creationId xmlns:a16="http://schemas.microsoft.com/office/drawing/2014/main" id="{CCF7A070-ACCD-8C86-1CB2-2F23ECBF6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48069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Build parsing table where row X, col T</a:t>
            </a:r>
          </a:p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tells</a:t>
            </a:r>
            <a:r>
              <a:rPr lang="en-US" altLang="zh-CN" dirty="0">
                <a:ea typeface="宋体" panose="02010600030101010101" pitchFamily="2" charset="-122"/>
              </a:rPr>
              <a:t> parser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which clause </a:t>
            </a:r>
            <a:r>
              <a:rPr lang="en-US" altLang="zh-CN" dirty="0">
                <a:ea typeface="宋体" panose="02010600030101010101" pitchFamily="2" charset="-122"/>
              </a:rPr>
              <a:t>to execute in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function X with next-token T:</a:t>
            </a:r>
          </a:p>
        </p:txBody>
      </p:sp>
      <p:sp>
        <p:nvSpPr>
          <p:cNvPr id="44067" name="Text Box 72">
            <a:extLst>
              <a:ext uri="{FF2B5EF4-FFF2-40B4-BE49-F238E27FC236}">
                <a16:creationId xmlns:a16="http://schemas.microsoft.com/office/drawing/2014/main" id="{0352CEBD-E3C0-8449-8CE6-9149B6B48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3276600"/>
            <a:ext cx="4054700" cy="132343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zh-CN" altLang="en-US" sz="1800" b="0" dirty="0">
                <a:ea typeface="宋体" pitchFamily="2" charset="-122"/>
              </a:rPr>
              <a:t> </a:t>
            </a:r>
            <a:r>
              <a:rPr lang="en-US" altLang="zh-CN" sz="2000" dirty="0">
                <a:ea typeface="宋体" pitchFamily="2" charset="-122"/>
              </a:rPr>
              <a:t>if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First(s) </a:t>
            </a:r>
            <a:r>
              <a:rPr lang="en-US" altLang="zh-CN" sz="2000" dirty="0">
                <a:ea typeface="宋体" pitchFamily="2" charset="-122"/>
              </a:rPr>
              <a:t>then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s</a:t>
            </a:r>
            <a:r>
              <a:rPr lang="en-US" altLang="zh-CN" sz="2000" dirty="0">
                <a:ea typeface="宋体" pitchFamily="2" charset="-122"/>
              </a:rPr>
              <a:t>) in row X, col T</a:t>
            </a:r>
          </a:p>
          <a:p>
            <a:pPr>
              <a:spcBef>
                <a:spcPct val="0"/>
              </a:spcBef>
              <a:defRPr/>
            </a:pPr>
            <a:r>
              <a:rPr lang="en-US" altLang="zh-CN" sz="2000" dirty="0">
                <a:ea typeface="宋体" pitchFamily="2" charset="-122"/>
              </a:rPr>
              <a:t> if s is </a:t>
            </a:r>
            <a:r>
              <a:rPr lang="en-US" altLang="zh-CN" sz="2000" dirty="0" err="1">
                <a:ea typeface="宋体" pitchFamily="2" charset="-122"/>
              </a:rPr>
              <a:t>Nullable</a:t>
            </a:r>
            <a:r>
              <a:rPr lang="en-US" altLang="zh-CN" sz="2000" dirty="0">
                <a:ea typeface="宋体" pitchFamily="2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and 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Follow(X)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ea typeface="宋体" pitchFamily="2" charset="-122"/>
              </a:rPr>
              <a:t>s) in row X, col T</a:t>
            </a:r>
          </a:p>
        </p:txBody>
      </p:sp>
      <p:sp>
        <p:nvSpPr>
          <p:cNvPr id="23557" name="Line 73">
            <a:extLst>
              <a:ext uri="{FF2B5EF4-FFF2-40B4-BE49-F238E27FC236}">
                <a16:creationId xmlns:a16="http://schemas.microsoft.com/office/drawing/2014/main" id="{090EB319-0EDA-0166-A96D-8BD97E00A80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58" name="Line 74">
            <a:extLst>
              <a:ext uri="{FF2B5EF4-FFF2-40B4-BE49-F238E27FC236}">
                <a16:creationId xmlns:a16="http://schemas.microsoft.com/office/drawing/2014/main" id="{78E73D44-EC42-BEB2-43AB-7C13158B79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838200"/>
            <a:ext cx="0" cy="2286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7440" name="Group 112">
            <a:extLst>
              <a:ext uri="{FF2B5EF4-FFF2-40B4-BE49-F238E27FC236}">
                <a16:creationId xmlns:a16="http://schemas.microsoft.com/office/drawing/2014/main" id="{319F61C7-89E8-28E6-3D59-BE93254CDB6B}"/>
              </a:ext>
            </a:extLst>
          </p:cNvPr>
          <p:cNvGraphicFramePr>
            <a:graphicFrameLocks noGrp="1"/>
          </p:cNvGraphicFramePr>
          <p:nvPr/>
        </p:nvGraphicFramePr>
        <p:xfrm>
          <a:off x="4508500" y="1004888"/>
          <a:ext cx="4419600" cy="1952625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d,a,c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86" name="Text Box 3">
            <a:extLst>
              <a:ext uri="{FF2B5EF4-FFF2-40B4-BE49-F238E27FC236}">
                <a16:creationId xmlns:a16="http://schemas.microsoft.com/office/drawing/2014/main" id="{9A9DC7A2-9255-8FD6-5976-81F9B4595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1703388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3587" name="Text Box 4">
            <a:extLst>
              <a:ext uri="{FF2B5EF4-FFF2-40B4-BE49-F238E27FC236}">
                <a16:creationId xmlns:a16="http://schemas.microsoft.com/office/drawing/2014/main" id="{AB81CDD9-E358-01DD-DAC6-9B49BBFE6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1703388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3588" name="Text Box 5">
            <a:extLst>
              <a:ext uri="{FF2B5EF4-FFF2-40B4-BE49-F238E27FC236}">
                <a16:creationId xmlns:a16="http://schemas.microsoft.com/office/drawing/2014/main" id="{9D011DA9-C132-A26A-F2CF-36151C8D9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703388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18" name="Group 107">
            <a:extLst>
              <a:ext uri="{FF2B5EF4-FFF2-40B4-BE49-F238E27FC236}">
                <a16:creationId xmlns:a16="http://schemas.microsoft.com/office/drawing/2014/main" id="{9AC1B96C-6393-0F43-FA3C-3BA47A25F2E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81000" y="4648200"/>
          <a:ext cx="5588000" cy="219075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8F42A3C1-3E60-0BD6-4E88-3DC42A478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5" y="321208"/>
            <a:ext cx="6534572" cy="7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Building parsing table</a:t>
            </a:r>
            <a:endParaRPr lang="en-US" altLang="zh-CN" sz="2800" b="1" u="sng" kern="0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2">
            <a:extLst>
              <a:ext uri="{FF2B5EF4-FFF2-40B4-BE49-F238E27FC236}">
                <a16:creationId xmlns:a16="http://schemas.microsoft.com/office/drawing/2014/main" id="{38D1E49A-FF71-023F-3883-8D5E2B5C2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1047750"/>
            <a:ext cx="1535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0">
                <a:ea typeface="宋体" panose="02010600030101010101" pitchFamily="2" charset="-122"/>
              </a:rPr>
              <a:t>Grammar</a:t>
            </a:r>
            <a:r>
              <a:rPr lang="en-US" altLang="zh-CN" sz="1800" b="0"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24579" name="Text Box 34">
            <a:extLst>
              <a:ext uri="{FF2B5EF4-FFF2-40B4-BE49-F238E27FC236}">
                <a16:creationId xmlns:a16="http://schemas.microsoft.com/office/drawing/2014/main" id="{F9BBC2E8-FF4A-22F6-AFAB-3C02F16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48069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Build parsing table where row X, col T</a:t>
            </a:r>
          </a:p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tells</a:t>
            </a:r>
            <a:r>
              <a:rPr lang="en-US" altLang="zh-CN" dirty="0">
                <a:ea typeface="宋体" panose="02010600030101010101" pitchFamily="2" charset="-122"/>
              </a:rPr>
              <a:t> parser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which clause </a:t>
            </a:r>
            <a:r>
              <a:rPr lang="en-US" altLang="zh-CN" dirty="0">
                <a:ea typeface="宋体" panose="02010600030101010101" pitchFamily="2" charset="-122"/>
              </a:rPr>
              <a:t>to execute in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function X with next-token T:</a:t>
            </a:r>
          </a:p>
        </p:txBody>
      </p:sp>
      <p:sp>
        <p:nvSpPr>
          <p:cNvPr id="44067" name="Text Box 72">
            <a:extLst>
              <a:ext uri="{FF2B5EF4-FFF2-40B4-BE49-F238E27FC236}">
                <a16:creationId xmlns:a16="http://schemas.microsoft.com/office/drawing/2014/main" id="{DC5E764F-85B7-0B9D-B579-616432D75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3276600"/>
            <a:ext cx="4054700" cy="132343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zh-CN" altLang="en-US" sz="1800" b="0" dirty="0">
                <a:ea typeface="宋体" pitchFamily="2" charset="-122"/>
              </a:rPr>
              <a:t> </a:t>
            </a:r>
            <a:r>
              <a:rPr lang="en-US" altLang="zh-CN" sz="2000" dirty="0">
                <a:ea typeface="宋体" pitchFamily="2" charset="-122"/>
              </a:rPr>
              <a:t>if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First(s) </a:t>
            </a:r>
            <a:r>
              <a:rPr lang="en-US" altLang="zh-CN" sz="2000" dirty="0">
                <a:ea typeface="宋体" pitchFamily="2" charset="-122"/>
              </a:rPr>
              <a:t>then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s</a:t>
            </a:r>
            <a:r>
              <a:rPr lang="en-US" altLang="zh-CN" sz="2000" dirty="0">
                <a:ea typeface="宋体" pitchFamily="2" charset="-122"/>
              </a:rPr>
              <a:t>) in row X, col T</a:t>
            </a:r>
          </a:p>
          <a:p>
            <a:pPr>
              <a:spcBef>
                <a:spcPct val="0"/>
              </a:spcBef>
              <a:defRPr/>
            </a:pPr>
            <a:r>
              <a:rPr lang="en-US" altLang="zh-CN" sz="2000" dirty="0">
                <a:ea typeface="宋体" pitchFamily="2" charset="-122"/>
              </a:rPr>
              <a:t> if s is </a:t>
            </a:r>
            <a:r>
              <a:rPr lang="en-US" altLang="zh-CN" sz="2000" dirty="0" err="1">
                <a:ea typeface="宋体" pitchFamily="2" charset="-122"/>
              </a:rPr>
              <a:t>Nullable</a:t>
            </a:r>
            <a:r>
              <a:rPr lang="en-US" altLang="zh-CN" sz="2000" dirty="0">
                <a:ea typeface="宋体" pitchFamily="2" charset="-122"/>
              </a:rPr>
              <a:t> and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Follow(X)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ea typeface="宋体" pitchFamily="2" charset="-122"/>
              </a:rPr>
              <a:t>s) in row X, col T</a:t>
            </a:r>
          </a:p>
        </p:txBody>
      </p:sp>
      <p:sp>
        <p:nvSpPr>
          <p:cNvPr id="24581" name="Line 73">
            <a:extLst>
              <a:ext uri="{FF2B5EF4-FFF2-40B4-BE49-F238E27FC236}">
                <a16:creationId xmlns:a16="http://schemas.microsoft.com/office/drawing/2014/main" id="{EF5EAEFE-6741-5968-CB80-3889D9F23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2" name="Line 74">
            <a:extLst>
              <a:ext uri="{FF2B5EF4-FFF2-40B4-BE49-F238E27FC236}">
                <a16:creationId xmlns:a16="http://schemas.microsoft.com/office/drawing/2014/main" id="{B905B198-997B-47A3-7F81-536E9F6B5D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838200"/>
            <a:ext cx="0" cy="2286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7440" name="Group 112">
            <a:extLst>
              <a:ext uri="{FF2B5EF4-FFF2-40B4-BE49-F238E27FC236}">
                <a16:creationId xmlns:a16="http://schemas.microsoft.com/office/drawing/2014/main" id="{7CB5FAA3-34A4-4A2B-C75F-4AEC64FD3286}"/>
              </a:ext>
            </a:extLst>
          </p:cNvPr>
          <p:cNvGraphicFramePr>
            <a:graphicFrameLocks noGrp="1"/>
          </p:cNvGraphicFramePr>
          <p:nvPr/>
        </p:nvGraphicFramePr>
        <p:xfrm>
          <a:off x="4508500" y="1004888"/>
          <a:ext cx="4419600" cy="1952625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d,a,c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610" name="Text Box 3">
            <a:extLst>
              <a:ext uri="{FF2B5EF4-FFF2-40B4-BE49-F238E27FC236}">
                <a16:creationId xmlns:a16="http://schemas.microsoft.com/office/drawing/2014/main" id="{782C750F-0040-D607-5ABA-304931E50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1703388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4611" name="Text Box 4">
            <a:extLst>
              <a:ext uri="{FF2B5EF4-FFF2-40B4-BE49-F238E27FC236}">
                <a16:creationId xmlns:a16="http://schemas.microsoft.com/office/drawing/2014/main" id="{06A4CC09-58C6-A96A-19E4-C214207D8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1703388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4612" name="Text Box 5">
            <a:extLst>
              <a:ext uri="{FF2B5EF4-FFF2-40B4-BE49-F238E27FC236}">
                <a16:creationId xmlns:a16="http://schemas.microsoft.com/office/drawing/2014/main" id="{367AB206-A179-3F3D-5AF0-C0FD90176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703388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18" name="Group 107">
            <a:extLst>
              <a:ext uri="{FF2B5EF4-FFF2-40B4-BE49-F238E27FC236}">
                <a16:creationId xmlns:a16="http://schemas.microsoft.com/office/drawing/2014/main" id="{0190DF6D-E316-EF76-318A-AAD2E95C779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81000" y="4648200"/>
          <a:ext cx="5588000" cy="219075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5A1BFAF4-EED2-1620-6005-1BC6E53CB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5" y="321208"/>
            <a:ext cx="6534572" cy="7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Building parsing table</a:t>
            </a:r>
            <a:endParaRPr lang="en-US" altLang="zh-CN" sz="2800" b="1" u="sng" kern="0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2">
            <a:extLst>
              <a:ext uri="{FF2B5EF4-FFF2-40B4-BE49-F238E27FC236}">
                <a16:creationId xmlns:a16="http://schemas.microsoft.com/office/drawing/2014/main" id="{ECBC5FB9-C5CA-AC9D-E2BF-524E5766E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1047750"/>
            <a:ext cx="1535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0">
                <a:ea typeface="宋体" panose="02010600030101010101" pitchFamily="2" charset="-122"/>
              </a:rPr>
              <a:t>Grammar</a:t>
            </a:r>
            <a:r>
              <a:rPr lang="en-US" altLang="zh-CN" sz="1800" b="0"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25603" name="Text Box 34">
            <a:extLst>
              <a:ext uri="{FF2B5EF4-FFF2-40B4-BE49-F238E27FC236}">
                <a16:creationId xmlns:a16="http://schemas.microsoft.com/office/drawing/2014/main" id="{6F9D261C-0212-19B1-7758-0064D58F1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48069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Build parsing table where row X, col T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t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ells</a:t>
            </a:r>
            <a:r>
              <a:rPr lang="en-US" altLang="zh-CN" dirty="0">
                <a:ea typeface="宋体" panose="02010600030101010101" pitchFamily="2" charset="-122"/>
              </a:rPr>
              <a:t> parser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which clause </a:t>
            </a:r>
            <a:r>
              <a:rPr lang="en-US" altLang="zh-CN" dirty="0">
                <a:ea typeface="宋体" panose="02010600030101010101" pitchFamily="2" charset="-122"/>
              </a:rPr>
              <a:t>to execute in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function X with next-token T:</a:t>
            </a:r>
          </a:p>
        </p:txBody>
      </p:sp>
      <p:sp>
        <p:nvSpPr>
          <p:cNvPr id="44067" name="Text Box 72">
            <a:extLst>
              <a:ext uri="{FF2B5EF4-FFF2-40B4-BE49-F238E27FC236}">
                <a16:creationId xmlns:a16="http://schemas.microsoft.com/office/drawing/2014/main" id="{FE4140B6-3665-BCE7-672E-6F3A2F772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3276600"/>
            <a:ext cx="4054700" cy="132343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zh-CN" altLang="en-US" sz="1800" b="0" dirty="0">
                <a:ea typeface="宋体" pitchFamily="2" charset="-122"/>
              </a:rPr>
              <a:t> </a:t>
            </a:r>
            <a:r>
              <a:rPr lang="en-US" altLang="zh-CN" sz="2000" dirty="0">
                <a:ea typeface="宋体" pitchFamily="2" charset="-122"/>
              </a:rPr>
              <a:t>if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First(s) </a:t>
            </a:r>
            <a:r>
              <a:rPr lang="en-US" altLang="zh-CN" sz="2000" dirty="0">
                <a:ea typeface="宋体" pitchFamily="2" charset="-122"/>
              </a:rPr>
              <a:t>then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s</a:t>
            </a:r>
            <a:r>
              <a:rPr lang="en-US" altLang="zh-CN" sz="2000" dirty="0">
                <a:ea typeface="宋体" pitchFamily="2" charset="-122"/>
              </a:rPr>
              <a:t>) in row X, col T</a:t>
            </a:r>
          </a:p>
          <a:p>
            <a:pPr>
              <a:spcBef>
                <a:spcPct val="0"/>
              </a:spcBef>
              <a:defRPr/>
            </a:pPr>
            <a:r>
              <a:rPr lang="en-US" altLang="zh-CN" sz="2000" dirty="0">
                <a:ea typeface="宋体" pitchFamily="2" charset="-122"/>
              </a:rPr>
              <a:t> if s is </a:t>
            </a:r>
            <a:r>
              <a:rPr lang="en-US" altLang="zh-CN" sz="2000" dirty="0" err="1">
                <a:ea typeface="宋体" pitchFamily="2" charset="-122"/>
              </a:rPr>
              <a:t>Nullable</a:t>
            </a:r>
            <a:r>
              <a:rPr lang="en-US" altLang="zh-CN" sz="2000" dirty="0">
                <a:ea typeface="宋体" pitchFamily="2" charset="-122"/>
              </a:rPr>
              <a:t> and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Follow(X)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ea typeface="宋体" pitchFamily="2" charset="-122"/>
              </a:rPr>
              <a:t>s) in row X, col T</a:t>
            </a:r>
          </a:p>
        </p:txBody>
      </p:sp>
      <p:sp>
        <p:nvSpPr>
          <p:cNvPr id="25605" name="Line 73">
            <a:extLst>
              <a:ext uri="{FF2B5EF4-FFF2-40B4-BE49-F238E27FC236}">
                <a16:creationId xmlns:a16="http://schemas.microsoft.com/office/drawing/2014/main" id="{2CB0D439-ACDA-9ACA-212E-50B65FC540C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06" name="Line 74">
            <a:extLst>
              <a:ext uri="{FF2B5EF4-FFF2-40B4-BE49-F238E27FC236}">
                <a16:creationId xmlns:a16="http://schemas.microsoft.com/office/drawing/2014/main" id="{4BE496E6-9D74-3785-82EB-FD6628972F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838200"/>
            <a:ext cx="0" cy="2286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7440" name="Group 112">
            <a:extLst>
              <a:ext uri="{FF2B5EF4-FFF2-40B4-BE49-F238E27FC236}">
                <a16:creationId xmlns:a16="http://schemas.microsoft.com/office/drawing/2014/main" id="{D5CCF1DA-C08F-8808-15E6-D07205F9BDC2}"/>
              </a:ext>
            </a:extLst>
          </p:cNvPr>
          <p:cNvGraphicFramePr>
            <a:graphicFrameLocks noGrp="1"/>
          </p:cNvGraphicFramePr>
          <p:nvPr/>
        </p:nvGraphicFramePr>
        <p:xfrm>
          <a:off x="4508500" y="1004888"/>
          <a:ext cx="4419600" cy="1952625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d,a,c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34" name="Text Box 3">
            <a:extLst>
              <a:ext uri="{FF2B5EF4-FFF2-40B4-BE49-F238E27FC236}">
                <a16:creationId xmlns:a16="http://schemas.microsoft.com/office/drawing/2014/main" id="{9AABCCDA-96E7-AE3E-6247-87973D675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1703388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5635" name="Text Box 4">
            <a:extLst>
              <a:ext uri="{FF2B5EF4-FFF2-40B4-BE49-F238E27FC236}">
                <a16:creationId xmlns:a16="http://schemas.microsoft.com/office/drawing/2014/main" id="{B94FBCB6-3B34-4225-D689-C99F2875A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1703388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5636" name="Text Box 5">
            <a:extLst>
              <a:ext uri="{FF2B5EF4-FFF2-40B4-BE49-F238E27FC236}">
                <a16:creationId xmlns:a16="http://schemas.microsoft.com/office/drawing/2014/main" id="{B592F6EA-62A4-1270-9395-7BA2E2BD1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703388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18" name="Group 107">
            <a:extLst>
              <a:ext uri="{FF2B5EF4-FFF2-40B4-BE49-F238E27FC236}">
                <a16:creationId xmlns:a16="http://schemas.microsoft.com/office/drawing/2014/main" id="{12A7F759-E98C-5C91-7302-699C9A85803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90488" y="4443413"/>
          <a:ext cx="5395912" cy="2333626"/>
        </p:xfrm>
        <a:graphic>
          <a:graphicData uri="http://schemas.openxmlformats.org/drawingml/2006/table">
            <a:tbl>
              <a:tblPr/>
              <a:tblGrid>
                <a:gridCol w="134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8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E4B26BD-E8AF-F11F-9DC9-5B9238F95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5" y="321208"/>
            <a:ext cx="6534572" cy="7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Building parsing table</a:t>
            </a:r>
            <a:endParaRPr lang="en-US" altLang="zh-CN" sz="2800" b="1" u="sng" kern="0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2">
            <a:extLst>
              <a:ext uri="{FF2B5EF4-FFF2-40B4-BE49-F238E27FC236}">
                <a16:creationId xmlns:a16="http://schemas.microsoft.com/office/drawing/2014/main" id="{18471B9D-1716-EE10-E02D-1D0790764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1047750"/>
            <a:ext cx="1535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0">
                <a:ea typeface="宋体" panose="02010600030101010101" pitchFamily="2" charset="-122"/>
              </a:rPr>
              <a:t>Grammar</a:t>
            </a:r>
            <a:r>
              <a:rPr lang="en-US" altLang="zh-CN" sz="1800" b="0"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26627" name="Text Box 34">
            <a:extLst>
              <a:ext uri="{FF2B5EF4-FFF2-40B4-BE49-F238E27FC236}">
                <a16:creationId xmlns:a16="http://schemas.microsoft.com/office/drawing/2014/main" id="{92A096F9-DCA2-147E-B3E3-6B21FC35B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48069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Build parsing table where row X, col T</a:t>
            </a:r>
          </a:p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tells</a:t>
            </a:r>
            <a:r>
              <a:rPr lang="en-US" altLang="zh-CN" dirty="0">
                <a:ea typeface="宋体" panose="02010600030101010101" pitchFamily="2" charset="-122"/>
              </a:rPr>
              <a:t> parser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which clause </a:t>
            </a:r>
            <a:r>
              <a:rPr lang="en-US" altLang="zh-CN" dirty="0">
                <a:ea typeface="宋体" panose="02010600030101010101" pitchFamily="2" charset="-122"/>
              </a:rPr>
              <a:t>to execute in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function X with next-token T:</a:t>
            </a:r>
          </a:p>
        </p:txBody>
      </p:sp>
      <p:sp>
        <p:nvSpPr>
          <p:cNvPr id="44067" name="Text Box 72">
            <a:extLst>
              <a:ext uri="{FF2B5EF4-FFF2-40B4-BE49-F238E27FC236}">
                <a16:creationId xmlns:a16="http://schemas.microsoft.com/office/drawing/2014/main" id="{683267AC-236F-C453-FF34-2C870EEB7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3276600"/>
            <a:ext cx="4054700" cy="132343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zh-CN" altLang="en-US" sz="1800" b="0" dirty="0">
                <a:ea typeface="宋体" pitchFamily="2" charset="-122"/>
              </a:rPr>
              <a:t> </a:t>
            </a:r>
            <a:r>
              <a:rPr lang="en-US" altLang="zh-CN" sz="2000" dirty="0">
                <a:ea typeface="宋体" pitchFamily="2" charset="-122"/>
              </a:rPr>
              <a:t>if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First(s) </a:t>
            </a:r>
            <a:r>
              <a:rPr lang="en-US" altLang="zh-CN" sz="2000" dirty="0">
                <a:ea typeface="宋体" pitchFamily="2" charset="-122"/>
              </a:rPr>
              <a:t>then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s</a:t>
            </a:r>
            <a:r>
              <a:rPr lang="en-US" altLang="zh-CN" sz="2000" dirty="0">
                <a:ea typeface="宋体" pitchFamily="2" charset="-122"/>
              </a:rPr>
              <a:t>) in row X, col T</a:t>
            </a:r>
          </a:p>
          <a:p>
            <a:pPr>
              <a:spcBef>
                <a:spcPct val="0"/>
              </a:spcBef>
              <a:defRPr/>
            </a:pPr>
            <a:r>
              <a:rPr lang="en-US" altLang="zh-CN" sz="2000" dirty="0">
                <a:ea typeface="宋体" pitchFamily="2" charset="-122"/>
              </a:rPr>
              <a:t> if s is </a:t>
            </a:r>
            <a:r>
              <a:rPr lang="en-US" altLang="zh-CN" sz="2000" dirty="0" err="1">
                <a:ea typeface="宋体" pitchFamily="2" charset="-122"/>
              </a:rPr>
              <a:t>Nullable</a:t>
            </a:r>
            <a:r>
              <a:rPr lang="en-US" altLang="zh-CN" sz="2000" dirty="0">
                <a:ea typeface="宋体" pitchFamily="2" charset="-122"/>
              </a:rPr>
              <a:t> and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  <a:sym typeface="Symbol" pitchFamily="18" charset="2"/>
              </a:rPr>
              <a:t></a:t>
            </a:r>
            <a:r>
              <a:rPr lang="en-US" altLang="zh-CN" sz="2000" dirty="0">
                <a:solidFill>
                  <a:srgbClr val="FF0000"/>
                </a:solidFill>
                <a:ea typeface="宋体" pitchFamily="2" charset="-122"/>
              </a:rPr>
              <a:t> Follow(X)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     enter (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</a:rPr>
              <a:t>X</a:t>
            </a:r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ea typeface="宋体" pitchFamily="2" charset="-122"/>
                <a:sym typeface="Symbol"/>
              </a:rPr>
              <a:t>  </a:t>
            </a:r>
            <a:r>
              <a:rPr lang="en-US" altLang="zh-CN" sz="2000" dirty="0">
                <a:ea typeface="宋体" pitchFamily="2" charset="-122"/>
              </a:rPr>
              <a:t>s) in row X, col T</a:t>
            </a:r>
          </a:p>
        </p:txBody>
      </p:sp>
      <p:sp>
        <p:nvSpPr>
          <p:cNvPr id="26629" name="Line 73">
            <a:extLst>
              <a:ext uri="{FF2B5EF4-FFF2-40B4-BE49-F238E27FC236}">
                <a16:creationId xmlns:a16="http://schemas.microsoft.com/office/drawing/2014/main" id="{7C20F947-CF96-6738-F4FF-83A5B0C6BC2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30" name="Line 74">
            <a:extLst>
              <a:ext uri="{FF2B5EF4-FFF2-40B4-BE49-F238E27FC236}">
                <a16:creationId xmlns:a16="http://schemas.microsoft.com/office/drawing/2014/main" id="{3251EDC8-C39D-8464-3217-6167F687F2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838200"/>
            <a:ext cx="0" cy="2286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7440" name="Group 112">
            <a:extLst>
              <a:ext uri="{FF2B5EF4-FFF2-40B4-BE49-F238E27FC236}">
                <a16:creationId xmlns:a16="http://schemas.microsoft.com/office/drawing/2014/main" id="{025D4559-0CDA-03D3-2173-0A2E4EDBFD7A}"/>
              </a:ext>
            </a:extLst>
          </p:cNvPr>
          <p:cNvGraphicFramePr>
            <a:graphicFrameLocks noGrp="1"/>
          </p:cNvGraphicFramePr>
          <p:nvPr/>
        </p:nvGraphicFramePr>
        <p:xfrm>
          <a:off x="4508500" y="1004888"/>
          <a:ext cx="4419600" cy="1952625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d,a,c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658" name="Text Box 3">
            <a:extLst>
              <a:ext uri="{FF2B5EF4-FFF2-40B4-BE49-F238E27FC236}">
                <a16:creationId xmlns:a16="http://schemas.microsoft.com/office/drawing/2014/main" id="{0E683A06-C76B-BEF9-7496-4E3FFCF55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1703388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6659" name="Text Box 4">
            <a:extLst>
              <a:ext uri="{FF2B5EF4-FFF2-40B4-BE49-F238E27FC236}">
                <a16:creationId xmlns:a16="http://schemas.microsoft.com/office/drawing/2014/main" id="{CFFBCFC8-6421-7E9B-0D93-0B8EAE50A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1703388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6660" name="Text Box 5">
            <a:extLst>
              <a:ext uri="{FF2B5EF4-FFF2-40B4-BE49-F238E27FC236}">
                <a16:creationId xmlns:a16="http://schemas.microsoft.com/office/drawing/2014/main" id="{4360BE74-94D8-D40F-D347-5A6E1E373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703388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18" name="Group 107">
            <a:extLst>
              <a:ext uri="{FF2B5EF4-FFF2-40B4-BE49-F238E27FC236}">
                <a16:creationId xmlns:a16="http://schemas.microsoft.com/office/drawing/2014/main" id="{8368C34D-A30A-85F8-EDAD-3CE3E0512A7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90488" y="4443413"/>
          <a:ext cx="5091113" cy="2486102"/>
        </p:xfrm>
        <a:graphic>
          <a:graphicData uri="http://schemas.openxmlformats.org/drawingml/2006/table">
            <a:tbl>
              <a:tblPr/>
              <a:tblGrid>
                <a:gridCol w="900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1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Y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AD599E7F-85D4-FBE8-6244-935D6E806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5" y="321208"/>
            <a:ext cx="6534572" cy="7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Building parsing table</a:t>
            </a:r>
            <a:endParaRPr lang="en-US" altLang="zh-CN" sz="2800" b="1" u="sng" kern="0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2">
            <a:extLst>
              <a:ext uri="{FF2B5EF4-FFF2-40B4-BE49-F238E27FC236}">
                <a16:creationId xmlns:a16="http://schemas.microsoft.com/office/drawing/2014/main" id="{B081E147-C797-A26C-62AA-80AE92517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1047750"/>
            <a:ext cx="1535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0">
                <a:ea typeface="宋体" panose="02010600030101010101" pitchFamily="2" charset="-122"/>
              </a:rPr>
              <a:t>Grammar</a:t>
            </a:r>
            <a:r>
              <a:rPr lang="en-US" altLang="zh-CN" sz="1800" b="0"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27651" name="Line 73">
            <a:extLst>
              <a:ext uri="{FF2B5EF4-FFF2-40B4-BE49-F238E27FC236}">
                <a16:creationId xmlns:a16="http://schemas.microsoft.com/office/drawing/2014/main" id="{6B592F62-8A66-65D2-03D4-F8003E03D5E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2" name="Line 74">
            <a:extLst>
              <a:ext uri="{FF2B5EF4-FFF2-40B4-BE49-F238E27FC236}">
                <a16:creationId xmlns:a16="http://schemas.microsoft.com/office/drawing/2014/main" id="{8FCD273C-1147-7FC1-D757-EED626569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838200"/>
            <a:ext cx="0" cy="2286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7440" name="Group 112">
            <a:extLst>
              <a:ext uri="{FF2B5EF4-FFF2-40B4-BE49-F238E27FC236}">
                <a16:creationId xmlns:a16="http://schemas.microsoft.com/office/drawing/2014/main" id="{AA4F9B03-E121-52C1-6C31-B4EF3948C617}"/>
              </a:ext>
            </a:extLst>
          </p:cNvPr>
          <p:cNvGraphicFramePr>
            <a:graphicFrameLocks noGrp="1"/>
          </p:cNvGraphicFramePr>
          <p:nvPr/>
        </p:nvGraphicFramePr>
        <p:xfrm>
          <a:off x="4508500" y="1004888"/>
          <a:ext cx="4419600" cy="1952625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nullable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d,a,c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a,c,d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680" name="Text Box 3">
            <a:extLst>
              <a:ext uri="{FF2B5EF4-FFF2-40B4-BE49-F238E27FC236}">
                <a16:creationId xmlns:a16="http://schemas.microsoft.com/office/drawing/2014/main" id="{959B19B0-E1B8-F493-CC53-479B9FC22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1703388"/>
            <a:ext cx="1371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Z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X Y Z</a:t>
            </a:r>
          </a:p>
          <a:p>
            <a:r>
              <a:rPr lang="en-US" altLang="zh-CN">
                <a:ea typeface="宋体" panose="02010600030101010101" pitchFamily="2" charset="-122"/>
              </a:rPr>
              <a:t>Z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7681" name="Text Box 4">
            <a:extLst>
              <a:ext uri="{FF2B5EF4-FFF2-40B4-BE49-F238E27FC236}">
                <a16:creationId xmlns:a16="http://schemas.microsoft.com/office/drawing/2014/main" id="{D698EA6E-CD66-2A3A-DDC0-83866AB57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1703388"/>
            <a:ext cx="889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>
                <a:ea typeface="宋体" panose="02010600030101010101" pitchFamily="2" charset="-122"/>
              </a:rPr>
              <a:t>c</a:t>
            </a:r>
          </a:p>
          <a:p>
            <a:r>
              <a:rPr lang="en-US" altLang="zh-CN"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7682" name="Text Box 5">
            <a:extLst>
              <a:ext uri="{FF2B5EF4-FFF2-40B4-BE49-F238E27FC236}">
                <a16:creationId xmlns:a16="http://schemas.microsoft.com/office/drawing/2014/main" id="{61CD0393-FC4A-A00B-ABA7-370CDB209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703388"/>
            <a:ext cx="982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</a:t>
            </a:r>
          </a:p>
          <a:p>
            <a:r>
              <a:rPr lang="en-US" altLang="zh-CN">
                <a:ea typeface="宋体" panose="02010600030101010101" pitchFamily="2" charset="-122"/>
              </a:rPr>
              <a:t>X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Y </a:t>
            </a:r>
          </a:p>
        </p:txBody>
      </p:sp>
      <p:graphicFrame>
        <p:nvGraphicFramePr>
          <p:cNvPr id="18" name="Group 107">
            <a:extLst>
              <a:ext uri="{FF2B5EF4-FFF2-40B4-BE49-F238E27FC236}">
                <a16:creationId xmlns:a16="http://schemas.microsoft.com/office/drawing/2014/main" id="{72ABB78C-0C99-75EC-6BC4-23EF24BEFFA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7200" y="4191000"/>
          <a:ext cx="5091113" cy="2486102"/>
        </p:xfrm>
        <a:graphic>
          <a:graphicData uri="http://schemas.openxmlformats.org/drawingml/2006/table">
            <a:tbl>
              <a:tblPr/>
              <a:tblGrid>
                <a:gridCol w="900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1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Z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XYZ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lang="en-US" altLang="zh-CN" sz="2000" dirty="0">
                          <a:ea typeface="宋体" pitchFamily="2" charset="-122"/>
                        </a:rPr>
                        <a:t> 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Y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X </a:t>
                      </a:r>
                      <a:r>
                        <a:rPr lang="en-US" altLang="zh-CN" sz="2000" dirty="0">
                          <a:ea typeface="宋体" pitchFamily="2" charset="-122"/>
                          <a:sym typeface="Symbol"/>
                        </a:rPr>
                        <a:t></a:t>
                      </a: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Y</a:t>
                      </a: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710" name="Text Box 34">
            <a:extLst>
              <a:ext uri="{FF2B5EF4-FFF2-40B4-BE49-F238E27FC236}">
                <a16:creationId xmlns:a16="http://schemas.microsoft.com/office/drawing/2014/main" id="{E2FC37EF-F6D0-BC16-DE8D-B0312CE46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5200"/>
            <a:ext cx="8061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>
                <a:ea typeface="宋体" panose="02010600030101010101" pitchFamily="2" charset="-122"/>
              </a:rPr>
              <a:t>Is it possible to </a:t>
            </a:r>
            <a:r>
              <a:rPr lang="en-US" altLang="zh-CN" sz="2400">
                <a:solidFill>
                  <a:srgbClr val="FF0000"/>
                </a:solidFill>
                <a:ea typeface="宋体" panose="02010600030101010101" pitchFamily="2" charset="-122"/>
              </a:rPr>
              <a:t>put 2 grammar rules in the same box</a:t>
            </a:r>
            <a:r>
              <a:rPr lang="en-US" altLang="zh-CN" sz="2400">
                <a:ea typeface="宋体" panose="02010600030101010101" pitchFamily="2" charset="-122"/>
              </a:rPr>
              <a:t>?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756C09F-69B3-CF48-9D16-015D1DC21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5" y="321208"/>
            <a:ext cx="6534572" cy="7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Building parsing table</a:t>
            </a:r>
            <a:endParaRPr lang="en-US" altLang="zh-CN" sz="2800" b="1" u="sng" kern="0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09C0BCED-E87C-BD4C-40D1-2C40D05AB548}"/>
              </a:ext>
            </a:extLst>
          </p:cNvPr>
          <p:cNvSpPr/>
          <p:nvPr/>
        </p:nvSpPr>
        <p:spPr>
          <a:xfrm>
            <a:off x="4358640" y="4632960"/>
            <a:ext cx="1127760" cy="7239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89FE2760-4970-8121-3466-665CD3F77A09}"/>
              </a:ext>
            </a:extLst>
          </p:cNvPr>
          <p:cNvSpPr/>
          <p:nvPr/>
        </p:nvSpPr>
        <p:spPr>
          <a:xfrm>
            <a:off x="3002756" y="5356860"/>
            <a:ext cx="1127760" cy="7239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D0EF7893-A8A3-D1B2-9103-27A051FF511E}"/>
              </a:ext>
            </a:extLst>
          </p:cNvPr>
          <p:cNvSpPr/>
          <p:nvPr/>
        </p:nvSpPr>
        <p:spPr>
          <a:xfrm>
            <a:off x="1516380" y="6080760"/>
            <a:ext cx="1127760" cy="7239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7C44D47-5C4B-F60F-C1B1-F2A5FE744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70344"/>
            <a:ext cx="8229600" cy="85874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Predictive Parsing: LL(1)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B5AE112-87B4-796D-94B6-D461035972C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264921"/>
            <a:ext cx="8001497" cy="1533939"/>
          </a:xfrm>
        </p:spPr>
        <p:txBody>
          <a:bodyPr/>
          <a:lstStyle/>
          <a:p>
            <a:pPr eaLnBrk="1" hangingPunct="1"/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If a predictive parsing table constructed this way contains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no duplicate 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entries,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the grammar is called LL(1)</a:t>
            </a:r>
          </a:p>
          <a:p>
            <a:pPr eaLnBrk="1" hangingPunct="1"/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if not, of the grammar is not LL(1)</a:t>
            </a:r>
          </a:p>
        </p:txBody>
      </p:sp>
      <p:graphicFrame>
        <p:nvGraphicFramePr>
          <p:cNvPr id="247812" name="Group 4">
            <a:extLst>
              <a:ext uri="{FF2B5EF4-FFF2-40B4-BE49-F238E27FC236}">
                <a16:creationId xmlns:a16="http://schemas.microsoft.com/office/drawing/2014/main" id="{C8F20E43-8DE7-8D67-2BCF-14B2660826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5788333"/>
              </p:ext>
            </p:extLst>
          </p:nvPr>
        </p:nvGraphicFramePr>
        <p:xfrm>
          <a:off x="1735372" y="5227321"/>
          <a:ext cx="5334000" cy="955675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0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61B6C664-3319-1CE6-9A9B-EF0C8A063DAC}"/>
              </a:ext>
            </a:extLst>
          </p:cNvPr>
          <p:cNvSpPr txBox="1"/>
          <p:nvPr/>
        </p:nvSpPr>
        <p:spPr>
          <a:xfrm>
            <a:off x="612250" y="4123790"/>
            <a:ext cx="79983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In LL(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k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parsing table, columns include every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k-length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sequence of terminals: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B725933-39BE-B0D3-307D-B8F5144DBEBE}"/>
              </a:ext>
            </a:extLst>
          </p:cNvPr>
          <p:cNvSpPr txBox="1"/>
          <p:nvPr/>
        </p:nvSpPr>
        <p:spPr>
          <a:xfrm>
            <a:off x="1735372" y="2763632"/>
            <a:ext cx="5334000" cy="707886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 algn="ctr" eaLnBrk="1" hangingPunct="1"/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LL(1):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</a:t>
            </a:r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eft-to-right parse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L</a:t>
            </a:r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eft-most derivation,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symbol lookahead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39C90A56-C15F-143C-BF00-F459893C7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75000"/>
              <a:tabLst>
                <a:tab pos="2957513" algn="l"/>
              </a:tabLst>
            </a:pP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S→(S) </a:t>
            </a:r>
            <a:r>
              <a:rPr kumimoji="1"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kumimoji="1" lang="en-US" altLang="zh-CN" sz="2800" dirty="0" err="1">
                <a:latin typeface="宋体" panose="02010600030101010101" pitchFamily="2" charset="-122"/>
                <a:ea typeface="宋体" panose="02010600030101010101" pitchFamily="2" charset="-122"/>
              </a:rPr>
              <a:t>∣ε</a:t>
            </a:r>
            <a:endParaRPr kumimoji="1"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  <p:graphicFrame>
        <p:nvGraphicFramePr>
          <p:cNvPr id="29699" name="Object 4">
            <a:extLst>
              <a:ext uri="{FF2B5EF4-FFF2-40B4-BE49-F238E27FC236}">
                <a16:creationId xmlns:a16="http://schemas.microsoft.com/office/drawing/2014/main" id="{DEC2A680-16FE-C1CF-EF26-3CBFF48DF2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3094038"/>
          <a:ext cx="7543800" cy="300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位图图像" r:id="rId2" imgW="4723810" imgH="1590897" progId="Paint.Picture">
                  <p:embed/>
                </p:oleObj>
              </mc:Choice>
              <mc:Fallback>
                <p:oleObj name="位图图像" r:id="rId2" imgW="4723810" imgH="1590897" progId="Paint.Picture">
                  <p:embed/>
                  <p:pic>
                    <p:nvPicPr>
                      <p:cNvPr id="29699" name="Object 4">
                        <a:extLst>
                          <a:ext uri="{FF2B5EF4-FFF2-40B4-BE49-F238E27FC236}">
                            <a16:creationId xmlns:a16="http://schemas.microsoft.com/office/drawing/2014/main" id="{DEC2A680-16FE-C1CF-EF26-3CBFF48DF2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94038"/>
                        <a:ext cx="7543800" cy="300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5">
            <a:extLst>
              <a:ext uri="{FF2B5EF4-FFF2-40B4-BE49-F238E27FC236}">
                <a16:creationId xmlns:a16="http://schemas.microsoft.com/office/drawing/2014/main" id="{23397ACA-BB3F-81BA-02FE-785F00C34D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498872"/>
              </p:ext>
            </p:extLst>
          </p:nvPr>
        </p:nvGraphicFramePr>
        <p:xfrm>
          <a:off x="2971800" y="1524000"/>
          <a:ext cx="540887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Brush" r:id="rId4" imgW="4439270" imgH="514422" progId="">
                  <p:embed/>
                </p:oleObj>
              </mc:Choice>
              <mc:Fallback>
                <p:oleObj name="PBrush" r:id="rId4" imgW="4439270" imgH="514422" progId="">
                  <p:embed/>
                  <p:pic>
                    <p:nvPicPr>
                      <p:cNvPr id="29700" name="Object 5">
                        <a:extLst>
                          <a:ext uri="{FF2B5EF4-FFF2-40B4-BE49-F238E27FC236}">
                            <a16:creationId xmlns:a16="http://schemas.microsoft.com/office/drawing/2014/main" id="{23397ACA-BB3F-81BA-02FE-785F00C34D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524000"/>
                        <a:ext cx="540887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AE1ECF0A-4B23-4811-7289-E02E203D3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97" y="3429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defTabSz="685800">
              <a:lnSpc>
                <a:spcPct val="90000"/>
              </a:lnSpc>
              <a:defRPr/>
            </a:pPr>
            <a:r>
              <a:rPr lang="en-US" altLang="zh-CN" sz="2800" b="1" u="sng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PREDICTIVE PARSING:LL(1)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4F0F8236-6AA8-8F1B-5760-6E73275D1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5272" y="1219200"/>
            <a:ext cx="8165327" cy="8540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Rewrite the grammar so it parses the same language but the rules are different:</a:t>
            </a: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AC5ADA7B-4CCB-4655-6C0D-0A045A26E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784725"/>
            <a:ext cx="1215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solidFill>
                  <a:srgbClr val="CC0000"/>
                </a:solidFill>
                <a:ea typeface="宋体" panose="02010600030101010101" pitchFamily="2" charset="-122"/>
              </a:rPr>
              <a:t>L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 L, </a:t>
            </a:r>
            <a:r>
              <a:rPr lang="en-US" altLang="zh-CN" dirty="0">
                <a:solidFill>
                  <a:srgbClr val="CC0000"/>
                </a:solidFill>
                <a:ea typeface="宋体" panose="02010600030101010101" pitchFamily="2" charset="-122"/>
              </a:rPr>
              <a:t>E</a:t>
            </a:r>
          </a:p>
          <a:p>
            <a:r>
              <a:rPr lang="en-US" altLang="zh-CN" dirty="0">
                <a:solidFill>
                  <a:srgbClr val="CC0000"/>
                </a:solidFill>
                <a:ea typeface="宋体" panose="02010600030101010101" pitchFamily="2" charset="-122"/>
              </a:rPr>
              <a:t>       | E</a:t>
            </a:r>
          </a:p>
        </p:txBody>
      </p:sp>
      <p:sp>
        <p:nvSpPr>
          <p:cNvPr id="30724" name="Rectangle 6">
            <a:extLst>
              <a:ext uri="{FF2B5EF4-FFF2-40B4-BE49-F238E27FC236}">
                <a16:creationId xmlns:a16="http://schemas.microsoft.com/office/drawing/2014/main" id="{72783CD8-396F-34DE-FFAC-358314BE9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700338"/>
            <a:ext cx="2286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S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 </a:t>
            </a:r>
          </a:p>
          <a:p>
            <a:r>
              <a:rPr lang="en-US" altLang="zh-CN">
                <a:ea typeface="宋体" panose="02010600030101010101" pitchFamily="2" charset="-122"/>
              </a:rPr>
              <a:t>A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ID := E</a:t>
            </a:r>
          </a:p>
          <a:p>
            <a:r>
              <a:rPr lang="en-US" altLang="zh-CN">
                <a:ea typeface="宋体" panose="02010600030101010101" pitchFamily="2" charset="-122"/>
              </a:rPr>
              <a:t>      | PRINT ( L )</a:t>
            </a:r>
          </a:p>
          <a:p>
            <a:endParaRPr lang="en-US" altLang="zh-CN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E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ID</a:t>
            </a:r>
          </a:p>
          <a:p>
            <a:r>
              <a:rPr lang="en-US" altLang="zh-CN">
                <a:ea typeface="宋体" panose="02010600030101010101" pitchFamily="2" charset="-122"/>
              </a:rPr>
              <a:t>      | NUM </a:t>
            </a:r>
          </a:p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0725" name="AutoShape 9">
            <a:extLst>
              <a:ext uri="{FF2B5EF4-FFF2-40B4-BE49-F238E27FC236}">
                <a16:creationId xmlns:a16="http://schemas.microsoft.com/office/drawing/2014/main" id="{DFEDD7E2-BDE1-ECF2-35D6-C8C764C68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90938"/>
            <a:ext cx="12192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F3597A6-973C-CACE-3CCB-9B32D1B89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940" y="4784725"/>
            <a:ext cx="14414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solidFill>
                  <a:srgbClr val="CC0000"/>
                </a:solidFill>
                <a:ea typeface="宋体" panose="02010600030101010101" pitchFamily="2" charset="-122"/>
              </a:rPr>
              <a:t>L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  </a:t>
            </a:r>
            <a:r>
              <a:rPr lang="en-US" altLang="zh-CN" dirty="0">
                <a:solidFill>
                  <a:srgbClr val="CC0000"/>
                </a:solidFill>
                <a:ea typeface="宋体" panose="02010600030101010101" pitchFamily="2" charset="-122"/>
              </a:rPr>
              <a:t>E </a:t>
            </a:r>
            <a:r>
              <a:rPr lang="en-US" altLang="zh-CN" dirty="0">
                <a:solidFill>
                  <a:srgbClr val="0070C0"/>
                </a:solidFill>
                <a:ea typeface="宋体" panose="02010600030101010101" pitchFamily="2" charset="-122"/>
              </a:rPr>
              <a:t>M</a:t>
            </a:r>
          </a:p>
          <a:p>
            <a:endParaRPr lang="en-US" altLang="zh-CN" dirty="0">
              <a:solidFill>
                <a:srgbClr val="CC0000"/>
              </a:solidFill>
              <a:ea typeface="宋体" panose="02010600030101010101" pitchFamily="2" charset="-122"/>
            </a:endParaRPr>
          </a:p>
          <a:p>
            <a:r>
              <a:rPr lang="en-US" altLang="zh-CN" dirty="0">
                <a:solidFill>
                  <a:srgbClr val="0070C0"/>
                </a:solidFill>
                <a:ea typeface="宋体" panose="02010600030101010101" pitchFamily="2" charset="-122"/>
              </a:rPr>
              <a:t>M</a:t>
            </a:r>
            <a:r>
              <a:rPr lang="en-US" altLang="zh-CN" dirty="0">
                <a:solidFill>
                  <a:srgbClr val="CC0000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 dirty="0">
                <a:solidFill>
                  <a:srgbClr val="CC0000"/>
                </a:solidFill>
                <a:ea typeface="宋体" panose="02010600030101010101" pitchFamily="2" charset="-122"/>
              </a:rPr>
              <a:t> , E </a:t>
            </a:r>
            <a:r>
              <a:rPr lang="en-US" altLang="zh-CN" dirty="0">
                <a:solidFill>
                  <a:srgbClr val="0070C0"/>
                </a:solidFill>
                <a:ea typeface="宋体" panose="02010600030101010101" pitchFamily="2" charset="-122"/>
              </a:rPr>
              <a:t>M</a:t>
            </a:r>
          </a:p>
          <a:p>
            <a:r>
              <a:rPr lang="en-US" altLang="zh-CN" dirty="0">
                <a:solidFill>
                  <a:srgbClr val="CC0000"/>
                </a:solidFill>
                <a:ea typeface="宋体" panose="02010600030101010101" pitchFamily="2" charset="-122"/>
              </a:rPr>
              <a:t>       |  </a:t>
            </a:r>
            <a:r>
              <a:rPr lang="el-GR" altLang="zh-CN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ε</a:t>
            </a:r>
            <a:endParaRPr lang="en-US" altLang="zh-CN" dirty="0">
              <a:solidFill>
                <a:srgbClr val="CC0000"/>
              </a:solidFill>
              <a:ea typeface="宋体" panose="02010600030101010101" pitchFamily="2" charset="-122"/>
            </a:endParaRP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24EFA8FB-8C56-49BE-6930-9EE13CBCD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667000"/>
            <a:ext cx="2286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S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A </a:t>
            </a:r>
          </a:p>
          <a:p>
            <a:r>
              <a:rPr lang="en-US" altLang="zh-CN">
                <a:ea typeface="宋体" panose="02010600030101010101" pitchFamily="2" charset="-122"/>
              </a:rPr>
              <a:t>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r>
              <a:rPr lang="en-US" altLang="zh-CN">
                <a:ea typeface="宋体" panose="02010600030101010101" pitchFamily="2" charset="-122"/>
              </a:rPr>
              <a:t> ID := E</a:t>
            </a:r>
          </a:p>
          <a:p>
            <a:r>
              <a:rPr lang="en-US" altLang="zh-CN">
                <a:ea typeface="宋体" panose="02010600030101010101" pitchFamily="2" charset="-122"/>
              </a:rPr>
              <a:t>      | PRINT ( L )</a:t>
            </a:r>
          </a:p>
          <a:p>
            <a:endParaRPr lang="en-US" altLang="zh-CN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</a:t>
            </a:r>
            <a:r>
              <a:rPr lang="en-US" altLang="zh-CN">
                <a:ea typeface="宋体" panose="02010600030101010101" pitchFamily="2" charset="-122"/>
              </a:rPr>
              <a:t> ID</a:t>
            </a:r>
          </a:p>
          <a:p>
            <a:r>
              <a:rPr lang="en-US" altLang="zh-CN">
                <a:ea typeface="宋体" panose="02010600030101010101" pitchFamily="2" charset="-122"/>
              </a:rPr>
              <a:t>      | NUM </a:t>
            </a:r>
          </a:p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0914A32-7E6C-78C9-DB33-3788B8B903F6}"/>
              </a:ext>
            </a:extLst>
          </p:cNvPr>
          <p:cNvSpPr/>
          <p:nvPr/>
        </p:nvSpPr>
        <p:spPr>
          <a:xfrm>
            <a:off x="512198" y="446155"/>
            <a:ext cx="7086600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Eliminate left-recursion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123">
            <a:extLst>
              <a:ext uri="{FF2B5EF4-FFF2-40B4-BE49-F238E27FC236}">
                <a16:creationId xmlns:a16="http://schemas.microsoft.com/office/drawing/2014/main" id="{E60C91DC-7F7F-DCE3-6D57-BBEC933FA3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 Parsing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AB2D8590-52A5-E519-5EAA-D8F82C885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2057400" cy="6858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i="1">
                <a:ea typeface="宋体" panose="02010600030101010101" pitchFamily="2" charset="-122"/>
              </a:rPr>
              <a:t>E</a:t>
            </a:r>
            <a:r>
              <a:rPr lang="en-US" altLang="zh-CN" sz="2800">
                <a:ea typeface="宋体" panose="02010600030101010101" pitchFamily="2" charset="-122"/>
              </a:rPr>
              <a:t> → </a:t>
            </a:r>
            <a:r>
              <a:rPr lang="en-US" altLang="zh-CN" sz="2800" i="1">
                <a:ea typeface="宋体" panose="02010600030101010101" pitchFamily="2" charset="-122"/>
              </a:rPr>
              <a:t>E</a:t>
            </a:r>
            <a:r>
              <a:rPr lang="en-US" altLang="zh-CN" sz="2800">
                <a:ea typeface="宋体" panose="02010600030101010101" pitchFamily="2" charset="-122"/>
              </a:rPr>
              <a:t> + </a:t>
            </a:r>
            <a:r>
              <a:rPr lang="en-US" altLang="zh-CN" sz="2800" i="1">
                <a:ea typeface="宋体" panose="02010600030101010101" pitchFamily="2" charset="-122"/>
              </a:rPr>
              <a:t>T</a:t>
            </a:r>
            <a:r>
              <a:rPr lang="en-US" altLang="zh-CN" sz="2800"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i="1">
                <a:ea typeface="宋体" panose="02010600030101010101" pitchFamily="2" charset="-122"/>
              </a:rPr>
              <a:t>E</a:t>
            </a:r>
            <a:r>
              <a:rPr lang="en-US" altLang="zh-CN" sz="2800">
                <a:ea typeface="宋体" panose="02010600030101010101" pitchFamily="2" charset="-122"/>
              </a:rPr>
              <a:t> → </a:t>
            </a:r>
            <a:r>
              <a:rPr lang="en-US" altLang="zh-CN" sz="2800" i="1">
                <a:ea typeface="宋体" panose="02010600030101010101" pitchFamily="2" charset="-122"/>
              </a:rPr>
              <a:t>T</a:t>
            </a:r>
            <a:r>
              <a:rPr lang="en-US" altLang="zh-CN" sz="2800"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CN" altLang="en-US" sz="2800">
              <a:ea typeface="宋体" panose="02010600030101010101" pitchFamily="2" charset="-122"/>
            </a:endParaRP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0BB1A450-7AF7-6490-55B9-0B564CF5F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752600"/>
            <a:ext cx="2835846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0" i="1" dirty="0">
                <a:ea typeface="宋体" panose="02010600030101010101" pitchFamily="2" charset="-122"/>
              </a:rPr>
              <a:t>E</a:t>
            </a:r>
            <a:r>
              <a:rPr lang="en-US" altLang="zh-CN" sz="2800" b="0" dirty="0">
                <a:ea typeface="宋体" panose="02010600030101010101" pitchFamily="2" charset="-122"/>
              </a:rPr>
              <a:t> → </a:t>
            </a:r>
            <a:r>
              <a:rPr lang="en-US" altLang="zh-CN" sz="2800" b="0" i="1" dirty="0">
                <a:ea typeface="宋体" panose="02010600030101010101" pitchFamily="2" charset="-122"/>
              </a:rPr>
              <a:t>T</a:t>
            </a:r>
            <a:r>
              <a:rPr lang="en-US" altLang="zh-CN" sz="2800" b="0" dirty="0">
                <a:ea typeface="宋体" panose="02010600030101010101" pitchFamily="2" charset="-122"/>
              </a:rPr>
              <a:t> </a:t>
            </a:r>
            <a:r>
              <a:rPr lang="en-US" altLang="zh-CN" sz="2800" b="0" i="1" dirty="0">
                <a:ea typeface="宋体" panose="02010600030101010101" pitchFamily="2" charset="-122"/>
              </a:rPr>
              <a:t>E</a:t>
            </a:r>
            <a:r>
              <a:rPr lang="en-US" altLang="zh-CN" sz="2800" b="0" dirty="0">
                <a:ea typeface="宋体" panose="02010600030101010101" pitchFamily="2" charset="-122"/>
              </a:rPr>
              <a:t> </a:t>
            </a:r>
            <a:r>
              <a:rPr lang="en-US" altLang="zh-CN" sz="2800" b="0" dirty="0">
                <a:ea typeface="宋体" panose="02010600030101010101" pitchFamily="2" charset="-122"/>
                <a:cs typeface="Arial" panose="020B0604020202020204" pitchFamily="34" charset="0"/>
              </a:rPr>
              <a:t>´</a:t>
            </a:r>
            <a:endParaRPr lang="en-US" altLang="zh-CN" sz="2800" b="0" dirty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0" i="1" dirty="0">
                <a:ea typeface="宋体" panose="02010600030101010101" pitchFamily="2" charset="-122"/>
              </a:rPr>
              <a:t>E </a:t>
            </a:r>
            <a:r>
              <a:rPr lang="en-US" altLang="zh-CN" sz="2800" b="0" dirty="0">
                <a:ea typeface="宋体" panose="02010600030101010101" pitchFamily="2" charset="-122"/>
              </a:rPr>
              <a:t>´ → +</a:t>
            </a:r>
            <a:r>
              <a:rPr lang="en-US" altLang="zh-CN" sz="2800" b="0" i="1" dirty="0">
                <a:ea typeface="宋体" panose="02010600030101010101" pitchFamily="2" charset="-122"/>
              </a:rPr>
              <a:t>T</a:t>
            </a:r>
            <a:r>
              <a:rPr lang="en-US" altLang="zh-CN" sz="2800" b="0" dirty="0">
                <a:ea typeface="宋体" panose="02010600030101010101" pitchFamily="2" charset="-122"/>
              </a:rPr>
              <a:t> </a:t>
            </a:r>
            <a:r>
              <a:rPr lang="en-US" altLang="zh-CN" sz="2800" b="0" i="1" dirty="0">
                <a:ea typeface="宋体" panose="02010600030101010101" pitchFamily="2" charset="-122"/>
              </a:rPr>
              <a:t>E</a:t>
            </a:r>
            <a:r>
              <a:rPr lang="en-US" altLang="zh-CN" sz="2800" b="0" dirty="0">
                <a:ea typeface="宋体" panose="02010600030101010101" pitchFamily="2" charset="-122"/>
              </a:rPr>
              <a:t> ´|</a:t>
            </a:r>
            <a:r>
              <a:rPr lang="el-GR" altLang="zh-CN" sz="2800" b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ε</a:t>
            </a:r>
            <a:r>
              <a:rPr lang="en-US" altLang="zh-CN" sz="2800" b="0" dirty="0"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zh-CN" altLang="en-US" sz="2800" b="0" dirty="0">
              <a:ea typeface="宋体" panose="02010600030101010101" pitchFamily="2" charset="-122"/>
            </a:endParaRPr>
          </a:p>
        </p:txBody>
      </p:sp>
      <p:sp>
        <p:nvSpPr>
          <p:cNvPr id="31748" name="AutoShape 5">
            <a:extLst>
              <a:ext uri="{FF2B5EF4-FFF2-40B4-BE49-F238E27FC236}">
                <a16:creationId xmlns:a16="http://schemas.microsoft.com/office/drawing/2014/main" id="{724B32B6-5EA5-C336-D69A-AFC343451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828800"/>
            <a:ext cx="12192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E245745-1543-009A-D173-B9F9F389A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0"/>
            <a:ext cx="215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1"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A → A </a:t>
            </a:r>
            <a:r>
              <a:rPr kumimoji="1" lang="en-US" altLang="zh-CN" sz="280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</a:t>
            </a:r>
            <a:r>
              <a:rPr kumimoji="1"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 | β</a:t>
            </a:r>
            <a:endParaRPr kumimoji="1" lang="zh-CN" altLang="en-US" sz="28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750" name="AutoShape 7">
            <a:extLst>
              <a:ext uri="{FF2B5EF4-FFF2-40B4-BE49-F238E27FC236}">
                <a16:creationId xmlns:a16="http://schemas.microsoft.com/office/drawing/2014/main" id="{FAB35D6D-906A-B28D-078C-C3C1A1AB2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810000"/>
            <a:ext cx="12192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51" name="Rectangle 8">
            <a:extLst>
              <a:ext uri="{FF2B5EF4-FFF2-40B4-BE49-F238E27FC236}">
                <a16:creationId xmlns:a16="http://schemas.microsoft.com/office/drawing/2014/main" id="{9D433E31-0754-F866-2551-A4E6634F1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660775"/>
            <a:ext cx="5410200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None/>
            </a:pP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A → βA</a:t>
            </a:r>
            <a:r>
              <a:rPr lang="en-US" altLang="zh-CN" sz="2800" dirty="0">
                <a:ea typeface="宋体" panose="02010600030101010101" pitchFamily="2" charset="-122"/>
                <a:cs typeface="Arial" panose="020B0604020202020204" pitchFamily="34" charset="0"/>
              </a:rPr>
              <a:t>´</a:t>
            </a: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 (To generate β first)   )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None/>
            </a:pP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A </a:t>
            </a:r>
            <a:r>
              <a:rPr lang="en-US" altLang="zh-CN" sz="2800" dirty="0">
                <a:ea typeface="宋体" panose="02010600030101010101" pitchFamily="2" charset="-122"/>
              </a:rPr>
              <a:t>´</a:t>
            </a: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 → </a:t>
            </a: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</a:t>
            </a: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A </a:t>
            </a:r>
            <a:r>
              <a:rPr lang="en-US" altLang="zh-CN" sz="2800" dirty="0">
                <a:ea typeface="宋体" panose="02010600030101010101" pitchFamily="2" charset="-122"/>
              </a:rPr>
              <a:t>´</a:t>
            </a: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| </a:t>
            </a:r>
            <a:r>
              <a:rPr kumimoji="1" lang="el-GR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ε</a:t>
            </a:r>
            <a:r>
              <a:rPr kumimoji="1"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kumimoji="1"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</a:p>
        </p:txBody>
      </p:sp>
      <p:sp>
        <p:nvSpPr>
          <p:cNvPr id="31753" name="矩形 1">
            <a:extLst>
              <a:ext uri="{FF2B5EF4-FFF2-40B4-BE49-F238E27FC236}">
                <a16:creationId xmlns:a16="http://schemas.microsoft.com/office/drawing/2014/main" id="{184CCB9B-047C-CA0F-C297-21EB9673A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287963"/>
            <a:ext cx="77724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rgbClr val="A50021"/>
              </a:buClr>
              <a:buSzPct val="75000"/>
            </a:pPr>
            <a:r>
              <a:rPr kumimoji="1"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(To generate the repetitions of </a:t>
            </a:r>
            <a:r>
              <a:rPr kumimoji="1"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rPr>
              <a:t></a:t>
            </a:r>
            <a:r>
              <a:rPr kumimoji="1"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 using right recursion. )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A4CD0DF-6EB1-93EB-3704-7F0C6EE22183}"/>
              </a:ext>
            </a:extLst>
          </p:cNvPr>
          <p:cNvSpPr/>
          <p:nvPr/>
        </p:nvSpPr>
        <p:spPr>
          <a:xfrm>
            <a:off x="512198" y="446155"/>
            <a:ext cx="7086600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Eliminate left-recursion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>
            <a:extLst>
              <a:ext uri="{FF2B5EF4-FFF2-40B4-BE49-F238E27FC236}">
                <a16:creationId xmlns:a16="http://schemas.microsoft.com/office/drawing/2014/main" id="{A34C351B-BAD2-54A5-0AB4-0E3C37306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71800"/>
            <a:ext cx="2514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i="1">
                <a:ea typeface="宋体" panose="02010600030101010101" pitchFamily="2" charset="-122"/>
              </a:rPr>
              <a:t>S</a:t>
            </a:r>
            <a:r>
              <a:rPr lang="en-US" altLang="zh-CN">
                <a:ea typeface="宋体" panose="02010600030101010101" pitchFamily="2" charset="-122"/>
              </a:rPr>
              <a:t> → </a:t>
            </a:r>
            <a:r>
              <a:rPr lang="en-US" altLang="zh-CN" i="1"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</a:rPr>
              <a:t> $</a:t>
            </a:r>
          </a:p>
          <a:p>
            <a:r>
              <a:rPr lang="en-US" altLang="zh-CN" i="1"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</a:rPr>
              <a:t> → </a:t>
            </a:r>
            <a:r>
              <a:rPr lang="en-US" altLang="zh-CN" i="1"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</a:rPr>
              <a:t> + </a:t>
            </a:r>
            <a:r>
              <a:rPr lang="en-US" altLang="zh-CN" i="1">
                <a:ea typeface="宋体" panose="02010600030101010101" pitchFamily="2" charset="-122"/>
              </a:rPr>
              <a:t>T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  <a:p>
            <a:r>
              <a:rPr lang="en-US" altLang="zh-CN" i="1"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</a:rPr>
              <a:t> → </a:t>
            </a:r>
            <a:r>
              <a:rPr lang="en-US" altLang="zh-CN" i="1"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</a:rPr>
              <a:t> − </a:t>
            </a:r>
            <a:r>
              <a:rPr lang="en-US" altLang="zh-CN" i="1">
                <a:ea typeface="宋体" panose="02010600030101010101" pitchFamily="2" charset="-122"/>
              </a:rPr>
              <a:t>T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  <a:p>
            <a:r>
              <a:rPr lang="en-US" altLang="zh-CN" i="1"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</a:rPr>
              <a:t> → </a:t>
            </a:r>
            <a:r>
              <a:rPr lang="en-US" altLang="zh-CN" i="1">
                <a:ea typeface="宋体" panose="02010600030101010101" pitchFamily="2" charset="-122"/>
              </a:rPr>
              <a:t>T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32771" name="Rectangle 13">
            <a:extLst>
              <a:ext uri="{FF2B5EF4-FFF2-40B4-BE49-F238E27FC236}">
                <a16:creationId xmlns:a16="http://schemas.microsoft.com/office/drawing/2014/main" id="{1DF5D455-A5FB-6B0B-A446-4EB1C5F01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003550"/>
            <a:ext cx="1828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altLang="zh-CN" i="1" dirty="0">
                <a:ea typeface="宋体" panose="02010600030101010101" pitchFamily="2" charset="-122"/>
              </a:rPr>
              <a:t>F</a:t>
            </a:r>
            <a:r>
              <a:rPr lang="en-US" altLang="zh-CN" dirty="0">
                <a:ea typeface="宋体" panose="02010600030101010101" pitchFamily="2" charset="-122"/>
              </a:rPr>
              <a:t> → id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altLang="zh-CN" i="1" dirty="0">
                <a:ea typeface="宋体" panose="02010600030101010101" pitchFamily="2" charset="-122"/>
              </a:rPr>
              <a:t>F</a:t>
            </a:r>
            <a:r>
              <a:rPr lang="en-US" altLang="zh-CN" dirty="0">
                <a:ea typeface="宋体" panose="02010600030101010101" pitchFamily="2" charset="-122"/>
              </a:rPr>
              <a:t> → num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altLang="zh-CN" i="1" dirty="0">
                <a:ea typeface="宋体" panose="02010600030101010101" pitchFamily="2" charset="-122"/>
              </a:rPr>
              <a:t>F</a:t>
            </a:r>
            <a:r>
              <a:rPr lang="en-US" altLang="zh-CN" dirty="0">
                <a:ea typeface="宋体" panose="02010600030101010101" pitchFamily="2" charset="-122"/>
              </a:rPr>
              <a:t> → (</a:t>
            </a:r>
            <a:r>
              <a:rPr lang="en-US" altLang="zh-CN" i="1" dirty="0">
                <a:ea typeface="宋体" panose="02010600030101010101" pitchFamily="2" charset="-122"/>
              </a:rPr>
              <a:t>E</a:t>
            </a:r>
            <a:r>
              <a:rPr lang="en-US" altLang="zh-CN" dirty="0"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32772" name="Rectangle 14">
            <a:extLst>
              <a:ext uri="{FF2B5EF4-FFF2-40B4-BE49-F238E27FC236}">
                <a16:creationId xmlns:a16="http://schemas.microsoft.com/office/drawing/2014/main" id="{4F8A92CE-BFE6-50F7-9652-6932BEC52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019425"/>
            <a:ext cx="2286000" cy="12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zh-CN" i="1" dirty="0">
                <a:ea typeface="宋体" panose="02010600030101010101" pitchFamily="2" charset="-122"/>
              </a:rPr>
              <a:t>T</a:t>
            </a:r>
            <a:r>
              <a:rPr lang="en-US" altLang="zh-CN" dirty="0">
                <a:ea typeface="宋体" panose="02010600030101010101" pitchFamily="2" charset="-122"/>
              </a:rPr>
              <a:t> → </a:t>
            </a:r>
            <a:r>
              <a:rPr lang="en-US" altLang="zh-CN" i="1" dirty="0">
                <a:ea typeface="宋体" panose="02010600030101010101" pitchFamily="2" charset="-122"/>
              </a:rPr>
              <a:t>T</a:t>
            </a:r>
            <a:r>
              <a:rPr lang="en-US" altLang="zh-CN" dirty="0">
                <a:ea typeface="宋体" panose="02010600030101010101" pitchFamily="2" charset="-122"/>
              </a:rPr>
              <a:t> * </a:t>
            </a:r>
            <a:r>
              <a:rPr lang="en-US" altLang="zh-CN" i="1" dirty="0">
                <a:ea typeface="宋体" panose="02010600030101010101" pitchFamily="2" charset="-122"/>
              </a:rPr>
              <a:t>F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zh-CN" i="1" dirty="0">
                <a:ea typeface="宋体" panose="02010600030101010101" pitchFamily="2" charset="-122"/>
              </a:rPr>
              <a:t>T</a:t>
            </a:r>
            <a:r>
              <a:rPr lang="en-US" altLang="zh-CN" dirty="0">
                <a:ea typeface="宋体" panose="02010600030101010101" pitchFamily="2" charset="-122"/>
              </a:rPr>
              <a:t> → </a:t>
            </a:r>
            <a:r>
              <a:rPr lang="en-US" altLang="zh-CN" i="1" dirty="0">
                <a:ea typeface="宋体" panose="02010600030101010101" pitchFamily="2" charset="-122"/>
              </a:rPr>
              <a:t>T / F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zh-CN" i="1" dirty="0">
                <a:ea typeface="宋体" panose="02010600030101010101" pitchFamily="2" charset="-122"/>
              </a:rPr>
              <a:t>T</a:t>
            </a:r>
            <a:r>
              <a:rPr lang="en-US" altLang="zh-CN" dirty="0">
                <a:ea typeface="宋体" panose="02010600030101010101" pitchFamily="2" charset="-122"/>
              </a:rPr>
              <a:t> → </a:t>
            </a:r>
            <a:r>
              <a:rPr lang="en-US" altLang="zh-CN" i="1" dirty="0">
                <a:ea typeface="宋体" panose="02010600030101010101" pitchFamily="2" charset="-122"/>
              </a:rPr>
              <a:t>F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1A8243B7-9D78-146D-B701-3D904D1B6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812" y="2057400"/>
            <a:ext cx="2663687" cy="609600"/>
          </a:xfrm>
        </p:spPr>
        <p:txBody>
          <a:bodyPr>
            <a:normAutofit/>
          </a:bodyPr>
          <a:lstStyle/>
          <a:p>
            <a:pPr marL="269875" indent="-269875" algn="l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An Example 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A38577A-0EE8-1932-CA4F-6EC0D4F14146}"/>
              </a:ext>
            </a:extLst>
          </p:cNvPr>
          <p:cNvSpPr/>
          <p:nvPr/>
        </p:nvSpPr>
        <p:spPr>
          <a:xfrm>
            <a:off x="512198" y="446155"/>
            <a:ext cx="7086600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Eliminate left-recursion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54FA7B96-17A3-D877-73C0-4A8A009DF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5145" y="1435210"/>
            <a:ext cx="18288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S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 $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400" b="1" i="1" dirty="0">
                <a:ea typeface="宋体" panose="02010600030101010101" pitchFamily="2" charset="-122"/>
              </a:rPr>
              <a:t>T E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+ </a:t>
            </a:r>
            <a:r>
              <a:rPr lang="en-US" altLang="zh-CN" sz="2400" b="1" i="1" dirty="0">
                <a:ea typeface="宋体" panose="02010600030101010101" pitchFamily="2" charset="-122"/>
              </a:rPr>
              <a:t>T E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− </a:t>
            </a:r>
            <a:r>
              <a:rPr lang="en-US" altLang="zh-CN" sz="2400" b="1" i="1" dirty="0">
                <a:ea typeface="宋体" panose="02010600030101010101" pitchFamily="2" charset="-122"/>
              </a:rPr>
              <a:t>T E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T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400" b="1" i="1" dirty="0">
                <a:ea typeface="宋体" panose="02010600030101010101" pitchFamily="2" charset="-122"/>
              </a:rPr>
              <a:t>F T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T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* </a:t>
            </a:r>
            <a:r>
              <a:rPr lang="en-US" altLang="zh-CN" sz="2400" b="1" i="1" dirty="0">
                <a:ea typeface="宋体" panose="02010600030101010101" pitchFamily="2" charset="-122"/>
              </a:rPr>
              <a:t>F T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T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/ </a:t>
            </a:r>
            <a:r>
              <a:rPr lang="en-US" altLang="zh-CN" sz="2400" b="1" i="1" dirty="0">
                <a:ea typeface="宋体" panose="02010600030101010101" pitchFamily="2" charset="-122"/>
              </a:rPr>
              <a:t>F T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T</a:t>
            </a:r>
            <a:r>
              <a:rPr lang="en-US" altLang="zh-CN" sz="2400" b="1" dirty="0">
                <a:ea typeface="宋体" panose="02010600030101010101" pitchFamily="2" charset="-122"/>
              </a:rPr>
              <a:t>′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F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id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F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 num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ea typeface="宋体" panose="02010600030101010101" pitchFamily="2" charset="-122"/>
              </a:rPr>
              <a:t>F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→</a:t>
            </a:r>
            <a:r>
              <a:rPr lang="en-US" altLang="zh-CN" sz="2400" b="1" dirty="0">
                <a:ea typeface="宋体" panose="02010600030101010101" pitchFamily="2" charset="-122"/>
              </a:rPr>
              <a:t>(</a:t>
            </a:r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zh-CN" altLang="en-US" sz="2400" b="1" dirty="0">
              <a:ea typeface="宋体" panose="02010600030101010101" pitchFamily="2" charset="-122"/>
            </a:endParaRPr>
          </a:p>
        </p:txBody>
      </p:sp>
      <p:pic>
        <p:nvPicPr>
          <p:cNvPr id="33795" name="Picture 4">
            <a:extLst>
              <a:ext uri="{FF2B5EF4-FFF2-40B4-BE49-F238E27FC236}">
                <a16:creationId xmlns:a16="http://schemas.microsoft.com/office/drawing/2014/main" id="{EE25FF98-D562-D221-BEF6-70EC042D3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00" t="33000" r="28000" b="36667"/>
          <a:stretch>
            <a:fillRect/>
          </a:stretch>
        </p:blipFill>
        <p:spPr bwMode="auto">
          <a:xfrm>
            <a:off x="2971800" y="969374"/>
            <a:ext cx="5472485" cy="320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6" name="Picture 5">
            <a:extLst>
              <a:ext uri="{FF2B5EF4-FFF2-40B4-BE49-F238E27FC236}">
                <a16:creationId xmlns:a16="http://schemas.microsoft.com/office/drawing/2014/main" id="{A08B8B6F-5CEE-28E4-9988-07645EF10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1" t="50000" r="14000" b="25999"/>
          <a:stretch>
            <a:fillRect/>
          </a:stretch>
        </p:blipFill>
        <p:spPr bwMode="auto">
          <a:xfrm>
            <a:off x="2719346" y="3924300"/>
            <a:ext cx="5653377" cy="2357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6F1AD87F-1D0E-E89F-AA68-7A942BA032A2}"/>
              </a:ext>
            </a:extLst>
          </p:cNvPr>
          <p:cNvSpPr/>
          <p:nvPr/>
        </p:nvSpPr>
        <p:spPr>
          <a:xfrm>
            <a:off x="512198" y="446155"/>
            <a:ext cx="7086600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Eliminate left-recursion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6D0ABE9-CFBC-389B-5057-48CD29791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56144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Left Factoring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0CF437B-3A36-F357-9F96-AE011CB3D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71700"/>
            <a:ext cx="40386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S </a:t>
            </a:r>
            <a:r>
              <a:rPr lang="en-US" altLang="zh-CN" sz="2400" dirty="0">
                <a:ea typeface="宋体" panose="02010600030101010101" pitchFamily="2" charset="-122"/>
              </a:rPr>
              <a:t>→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IF </a:t>
            </a:r>
            <a:r>
              <a:rPr lang="en-US" altLang="zh-CN" sz="2400" b="1" i="1" dirty="0">
                <a:solidFill>
                  <a:srgbClr val="FF0000"/>
                </a:solidFill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 THEN </a:t>
            </a:r>
            <a:r>
              <a:rPr lang="en-US" altLang="zh-CN" sz="2400" b="1" i="1" dirty="0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2400" b="1" dirty="0">
                <a:ea typeface="宋体" panose="02010600030101010101" pitchFamily="2" charset="-122"/>
              </a:rPr>
              <a:t>ELSE </a:t>
            </a:r>
            <a:r>
              <a:rPr lang="en-US" altLang="zh-CN" sz="2400" b="1" i="1" dirty="0">
                <a:ea typeface="宋体" panose="02010600030101010101" pitchFamily="2" charset="-122"/>
              </a:rPr>
              <a:t>S</a:t>
            </a:r>
          </a:p>
          <a:p>
            <a:pPr eaLnBrk="1" hangingPunct="1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S </a:t>
            </a:r>
            <a:r>
              <a:rPr lang="en-US" altLang="zh-CN" sz="2400" dirty="0">
                <a:ea typeface="宋体" panose="02010600030101010101" pitchFamily="2" charset="-122"/>
              </a:rPr>
              <a:t>→</a:t>
            </a:r>
            <a:r>
              <a:rPr lang="en-US" altLang="zh-CN" sz="2400" dirty="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IF </a:t>
            </a:r>
            <a:r>
              <a:rPr lang="en-US" altLang="zh-CN" sz="2400" b="1" i="1" dirty="0">
                <a:solidFill>
                  <a:srgbClr val="FF0000"/>
                </a:solidFill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 THEN </a:t>
            </a:r>
            <a:r>
              <a:rPr lang="en-US" altLang="zh-CN" sz="2400" b="1" i="1" dirty="0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  <a:endParaRPr lang="zh-CN" altLang="en-US" sz="2400" b="1" i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BFE01845-4A62-2567-0476-726C3A637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810000"/>
            <a:ext cx="3429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dirty="0">
                <a:ea typeface="宋体" panose="02010600030101010101" pitchFamily="2" charset="-122"/>
              </a:rPr>
              <a:t>S → IF </a:t>
            </a:r>
            <a:r>
              <a:rPr lang="en-US" altLang="zh-CN" sz="2400" i="1" dirty="0">
                <a:ea typeface="宋体" panose="02010600030101010101" pitchFamily="2" charset="-122"/>
              </a:rPr>
              <a:t>E</a:t>
            </a:r>
            <a:r>
              <a:rPr lang="en-US" altLang="zh-CN" sz="2400" dirty="0">
                <a:ea typeface="宋体" panose="02010600030101010101" pitchFamily="2" charset="-122"/>
              </a:rPr>
              <a:t> THEN </a:t>
            </a:r>
            <a:r>
              <a:rPr lang="en-US" altLang="zh-CN" sz="2400" i="1" dirty="0"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  <a:r>
              <a:rPr lang="en-US" altLang="zh-CN" sz="2400" i="1" dirty="0">
                <a:ea typeface="宋体" panose="02010600030101010101" pitchFamily="2" charset="-122"/>
              </a:rPr>
              <a:t>S  </a:t>
            </a:r>
            <a:r>
              <a:rPr lang="en-US" altLang="zh-CN" sz="2400" i="1" dirty="0">
                <a:solidFill>
                  <a:srgbClr val="FF0000"/>
                </a:solidFill>
                <a:ea typeface="宋体" panose="02010600030101010101" pitchFamily="2" charset="-122"/>
              </a:rPr>
              <a:t>X</a:t>
            </a:r>
          </a:p>
          <a:p>
            <a:r>
              <a:rPr lang="en-US" altLang="zh-CN" sz="2400" i="1" dirty="0">
                <a:solidFill>
                  <a:srgbClr val="FF0000"/>
                </a:solidFill>
                <a:ea typeface="宋体" panose="02010600030101010101" pitchFamily="2" charset="-122"/>
              </a:rPr>
              <a:t>X</a:t>
            </a:r>
            <a:r>
              <a:rPr lang="en-US" altLang="zh-CN" sz="2400" i="1" dirty="0"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ea typeface="宋体" panose="02010600030101010101" pitchFamily="2" charset="-122"/>
              </a:rPr>
              <a:t>→ ELSE </a:t>
            </a:r>
            <a:r>
              <a:rPr lang="en-US" altLang="zh-CN" sz="2400" i="1" dirty="0">
                <a:ea typeface="宋体" panose="02010600030101010101" pitchFamily="2" charset="-122"/>
              </a:rPr>
              <a:t>S  |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  <a:r>
              <a:rPr lang="el-GR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ε</a:t>
            </a:r>
            <a:endParaRPr lang="en-US" altLang="zh-CN" sz="2400" dirty="0">
              <a:ea typeface="宋体" panose="02010600030101010101" pitchFamily="2" charset="-122"/>
            </a:endParaRPr>
          </a:p>
        </p:txBody>
      </p:sp>
      <p:sp>
        <p:nvSpPr>
          <p:cNvPr id="34821" name="AutoShape 6">
            <a:extLst>
              <a:ext uri="{FF2B5EF4-FFF2-40B4-BE49-F238E27FC236}">
                <a16:creationId xmlns:a16="http://schemas.microsoft.com/office/drawing/2014/main" id="{1F7AB06A-5441-2725-9FE9-53603237B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2192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0F2B959F-977E-C0D0-3CE3-014E375BB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1" t="50000" r="14000" b="25999"/>
          <a:stretch>
            <a:fillRect/>
          </a:stretch>
        </p:blipFill>
        <p:spPr bwMode="auto">
          <a:xfrm>
            <a:off x="824329" y="4815843"/>
            <a:ext cx="5653377" cy="2357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2" name="Rectangle 2">
            <a:extLst>
              <a:ext uri="{FF2B5EF4-FFF2-40B4-BE49-F238E27FC236}">
                <a16:creationId xmlns:a16="http://schemas.microsoft.com/office/drawing/2014/main" id="{CA2E254C-9067-44D4-33DF-203B20A32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13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ERROR RECOVERY</a:t>
            </a:r>
            <a:endParaRPr lang="zh-CN" altLang="en-US" sz="2800" b="1" u="sng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F992004-C41D-48A6-5C4A-27FE60EC6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6" y="964684"/>
            <a:ext cx="7853901" cy="137577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How should </a:t>
            </a:r>
            <a:r>
              <a:rPr lang="en-US" altLang="zh-CN" sz="2400" i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error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be handled? </a:t>
            </a:r>
          </a:p>
          <a:p>
            <a:pPr indent="-698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 Raise an </a:t>
            </a:r>
            <a:r>
              <a:rPr lang="en-US" altLang="zh-CN" sz="24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exception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and </a:t>
            </a:r>
            <a:r>
              <a:rPr lang="en-US" altLang="zh-CN" sz="24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quit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parsing</a:t>
            </a:r>
          </a:p>
          <a:p>
            <a:pPr indent="-698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 Print an </a:t>
            </a:r>
            <a:r>
              <a:rPr lang="en-US" altLang="zh-CN" sz="24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error message 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and </a:t>
            </a:r>
            <a:r>
              <a:rPr lang="en-US" altLang="zh-CN" sz="24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recover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from the error </a:t>
            </a:r>
          </a:p>
        </p:txBody>
      </p:sp>
      <p:sp>
        <p:nvSpPr>
          <p:cNvPr id="35844" name="矩形 1">
            <a:extLst>
              <a:ext uri="{FF2B5EF4-FFF2-40B4-BE49-F238E27FC236}">
                <a16:creationId xmlns:a16="http://schemas.microsoft.com/office/drawing/2014/main" id="{C9C46BB4-9038-AC33-635B-1EC98BCB3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834" y="3178551"/>
            <a:ext cx="7571758" cy="1938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void T( ) { switch (</a:t>
            </a:r>
            <a:r>
              <a:rPr lang="en-US" altLang="zh-CN" dirty="0" err="1">
                <a:ea typeface="宋体" panose="02010600030101010101" pitchFamily="2" charset="-122"/>
              </a:rPr>
              <a:t>tok</a:t>
            </a:r>
            <a:r>
              <a:rPr lang="en-US" altLang="zh-CN" dirty="0">
                <a:ea typeface="宋体" panose="02010600030101010101" pitchFamily="2" charset="-122"/>
              </a:rPr>
              <a:t>) {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case ID: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case NUM: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case LPAREN: F( ); </a:t>
            </a:r>
            <a:r>
              <a:rPr lang="en-US" altLang="zh-CN" dirty="0" err="1">
                <a:ea typeface="宋体" panose="02010600030101010101" pitchFamily="2" charset="-122"/>
              </a:rPr>
              <a:t>Tprime</a:t>
            </a:r>
            <a:r>
              <a:rPr lang="en-US" altLang="zh-CN" dirty="0">
                <a:ea typeface="宋体" panose="02010600030101010101" pitchFamily="2" charset="-122"/>
              </a:rPr>
              <a:t>(  ); break;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default: </a:t>
            </a:r>
            <a:r>
              <a:rPr lang="en-US" altLang="zh-CN" i="1" dirty="0">
                <a:solidFill>
                  <a:srgbClr val="FF0000"/>
                </a:solidFill>
                <a:ea typeface="宋体" panose="02010600030101010101" pitchFamily="2" charset="-122"/>
              </a:rPr>
              <a:t>error!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}} 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BBDDB13-D295-6C88-E539-736E29A6D48F}"/>
              </a:ext>
            </a:extLst>
          </p:cNvPr>
          <p:cNvSpPr txBox="1"/>
          <p:nvPr/>
        </p:nvSpPr>
        <p:spPr>
          <a:xfrm>
            <a:off x="826867" y="2266459"/>
            <a:ext cx="7571758" cy="830997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This can proceed by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deleting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,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replacing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, or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inserting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tokens.</a:t>
            </a:r>
            <a:endParaRPr lang="zh-CN" altLang="en-US" sz="2400" b="1" i="1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38D6ADD3-0B93-410C-D7C5-2E36000CA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581400"/>
            <a:ext cx="8077200" cy="1981200"/>
          </a:xfrm>
        </p:spPr>
        <p:txBody>
          <a:bodyPr/>
          <a:lstStyle/>
          <a:p>
            <a:pPr eaLnBrk="1" hangingPunct="1"/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Error recovery by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deletion is safer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because the loop must eventually terminate when end-of-file is reached.</a:t>
            </a:r>
          </a:p>
          <a:p>
            <a:pPr eaLnBrk="1" hangingPunct="1"/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Simple recovery by deletion works by skipping tokens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until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a token in the FOLLOW set is reached.</a:t>
            </a:r>
            <a:endParaRPr lang="zh-CN" altLang="en-US" sz="2400" b="1" i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6867" name="矩形 6">
            <a:extLst>
              <a:ext uri="{FF2B5EF4-FFF2-40B4-BE49-F238E27FC236}">
                <a16:creationId xmlns:a16="http://schemas.microsoft.com/office/drawing/2014/main" id="{0C3CF21B-0385-D029-9F80-30CDD5F69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06" y="1295400"/>
            <a:ext cx="7479660" cy="1938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void T( ) { switch (</a:t>
            </a:r>
            <a:r>
              <a:rPr lang="en-US" altLang="zh-CN" dirty="0" err="1">
                <a:ea typeface="宋体" panose="02010600030101010101" pitchFamily="2" charset="-122"/>
              </a:rPr>
              <a:t>tok</a:t>
            </a:r>
            <a:r>
              <a:rPr lang="en-US" altLang="zh-CN" dirty="0">
                <a:ea typeface="宋体" panose="02010600030101010101" pitchFamily="2" charset="-122"/>
              </a:rPr>
              <a:t>) {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case ID: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case NUM: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case LPAREN: F( ); </a:t>
            </a:r>
            <a:r>
              <a:rPr lang="en-US" altLang="zh-CN" dirty="0" err="1">
                <a:ea typeface="宋体" panose="02010600030101010101" pitchFamily="2" charset="-122"/>
              </a:rPr>
              <a:t>Tprime</a:t>
            </a:r>
            <a:r>
              <a:rPr lang="en-US" altLang="zh-CN" dirty="0">
                <a:ea typeface="宋体" panose="02010600030101010101" pitchFamily="2" charset="-122"/>
              </a:rPr>
              <a:t>(  ); break;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default: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print("expected id, num, or left-</a:t>
            </a:r>
            <a:r>
              <a:rPr lang="en-US" altLang="zh-CN" dirty="0" err="1">
                <a:solidFill>
                  <a:srgbClr val="FF0000"/>
                </a:solidFill>
                <a:ea typeface="宋体" panose="02010600030101010101" pitchFamily="2" charset="-122"/>
              </a:rPr>
              <a:t>paren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");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}} 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FC81023-0CD4-1D77-6282-85A5C929E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89560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ERROR RECOVERY</a:t>
            </a:r>
            <a:endParaRPr lang="zh-CN" altLang="en-US" sz="2800" b="1" u="sng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094CCAFD-3534-5E05-450B-07971ED39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1" t="50000" r="14000" b="25999"/>
          <a:stretch>
            <a:fillRect/>
          </a:stretch>
        </p:blipFill>
        <p:spPr bwMode="auto">
          <a:xfrm>
            <a:off x="824329" y="4243518"/>
            <a:ext cx="5653377" cy="2357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0" name="矩形 6">
            <a:extLst>
              <a:ext uri="{FF2B5EF4-FFF2-40B4-BE49-F238E27FC236}">
                <a16:creationId xmlns:a16="http://schemas.microsoft.com/office/drawing/2014/main" id="{3BBF3788-9000-7A57-E699-B6AF4E712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28" y="1389828"/>
            <a:ext cx="7786271" cy="286232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int </a:t>
            </a:r>
            <a:r>
              <a:rPr lang="en-US" altLang="zh-CN" dirty="0" err="1">
                <a:ea typeface="宋体" panose="02010600030101010101" pitchFamily="2" charset="-122"/>
              </a:rPr>
              <a:t>Tprime_follow</a:t>
            </a:r>
            <a:r>
              <a:rPr lang="en-US" altLang="zh-CN" dirty="0">
                <a:ea typeface="宋体" panose="02010600030101010101" pitchFamily="2" charset="-122"/>
              </a:rPr>
              <a:t> [ ] = {PLUS, RPAREN, EOF};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void </a:t>
            </a:r>
            <a:r>
              <a:rPr lang="en-US" altLang="zh-CN" dirty="0" err="1">
                <a:ea typeface="宋体" panose="02010600030101010101" pitchFamily="2" charset="-122"/>
              </a:rPr>
              <a:t>Tprime</a:t>
            </a:r>
            <a:r>
              <a:rPr lang="en-US" altLang="zh-CN" dirty="0">
                <a:ea typeface="宋体" panose="02010600030101010101" pitchFamily="2" charset="-122"/>
              </a:rPr>
              <a:t>( )  { switch (</a:t>
            </a:r>
            <a:r>
              <a:rPr lang="en-US" altLang="zh-CN" dirty="0" err="1">
                <a:ea typeface="宋体" panose="02010600030101010101" pitchFamily="2" charset="-122"/>
              </a:rPr>
              <a:t>tok</a:t>
            </a:r>
            <a:r>
              <a:rPr lang="en-US" altLang="zh-CN" dirty="0">
                <a:ea typeface="宋体" panose="02010600030101010101" pitchFamily="2" charset="-122"/>
              </a:rPr>
              <a:t>) {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case PLUS: break;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case TIMES: eat(TIMES); F(); </a:t>
            </a:r>
            <a:r>
              <a:rPr lang="en-US" altLang="zh-CN" dirty="0" err="1">
                <a:ea typeface="宋体" panose="02010600030101010101" pitchFamily="2" charset="-122"/>
              </a:rPr>
              <a:t>Tprime</a:t>
            </a:r>
            <a:r>
              <a:rPr lang="en-US" altLang="zh-CN" dirty="0">
                <a:ea typeface="宋体" panose="02010600030101010101" pitchFamily="2" charset="-122"/>
              </a:rPr>
              <a:t>(); break;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case RPAREN: break;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case EOF: break;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default: 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print("expected +, *, right-</a:t>
            </a:r>
            <a:r>
              <a:rPr lang="en-US" altLang="zh-CN" dirty="0" err="1">
                <a:solidFill>
                  <a:srgbClr val="FF0000"/>
                </a:solidFill>
                <a:ea typeface="宋体" panose="02010600030101010101" pitchFamily="2" charset="-122"/>
              </a:rPr>
              <a:t>paren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, or end-of-file"); </a:t>
            </a:r>
            <a:r>
              <a:rPr lang="en-US" altLang="zh-CN" dirty="0">
                <a:ea typeface="宋体" panose="02010600030101010101" pitchFamily="2" charset="-122"/>
              </a:rPr>
              <a:t>   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             </a:t>
            </a:r>
            <a:r>
              <a:rPr lang="en-US" altLang="zh-CN" dirty="0" err="1">
                <a:ea typeface="宋体" panose="02010600030101010101" pitchFamily="2" charset="-122"/>
              </a:rPr>
              <a:t>skipto</a:t>
            </a:r>
            <a:r>
              <a:rPr lang="en-US" altLang="zh-CN" dirty="0">
                <a:ea typeface="宋体" panose="02010600030101010101" pitchFamily="2" charset="-122"/>
              </a:rPr>
              <a:t>(</a:t>
            </a:r>
            <a:r>
              <a:rPr lang="en-US" altLang="zh-CN" dirty="0" err="1">
                <a:ea typeface="宋体" panose="02010600030101010101" pitchFamily="2" charset="-122"/>
              </a:rPr>
              <a:t>Tprime_follow</a:t>
            </a:r>
            <a:r>
              <a:rPr lang="en-US" altLang="zh-CN" dirty="0">
                <a:ea typeface="宋体" panose="02010600030101010101" pitchFamily="2" charset="-122"/>
              </a:rPr>
              <a:t>);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}} 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6F7F4CB-AE88-D909-9C0B-0273A1D01C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20040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ERROR RECOVERY</a:t>
            </a:r>
            <a:endParaRPr lang="zh-CN" altLang="en-US" sz="2800" b="1" u="sng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35843">
            <a:extLst>
              <a:ext uri="{FF2B5EF4-FFF2-40B4-BE49-F238E27FC236}">
                <a16:creationId xmlns:a16="http://schemas.microsoft.com/office/drawing/2014/main" id="{21EB359B-EC2E-A5A4-DEF7-A5EB67550B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The end of Chapter 3(2)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8193">
            <a:extLst>
              <a:ext uri="{FF2B5EF4-FFF2-40B4-BE49-F238E27FC236}">
                <a16:creationId xmlns:a16="http://schemas.microsoft.com/office/drawing/2014/main" id="{1FFB52EE-DB2C-84E3-A1D0-3EBAAEA062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3.2 Predictive Parsing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3E8415B-B12A-3373-AA3C-DC3DFFC8C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77687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Recursive-Descent Parser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E19496C-6594-0D55-BDFC-2A58B9557C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7077" y="2595440"/>
            <a:ext cx="7686261" cy="2056897"/>
          </a:xfrm>
        </p:spPr>
        <p:txBody>
          <a:bodyPr/>
          <a:lstStyle/>
          <a:p>
            <a:pPr marL="0" lvl="2" indent="0" eaLnBrk="1" hangingPunct="1">
              <a:buNone/>
              <a:defRPr/>
            </a:pPr>
            <a:endParaRPr lang="en-US" altLang="zh-CN" sz="2000" b="1" dirty="0">
              <a:ea typeface="宋体" pitchFamily="2" charset="-122"/>
            </a:endParaRPr>
          </a:p>
          <a:p>
            <a:pPr marL="269875" lvl="1" indent="-269875" eaLnBrk="1" hangingPunct="1">
              <a:buFont typeface="Arial" charset="0"/>
              <a:buChar char="•"/>
              <a:defRPr/>
            </a:pPr>
            <a:r>
              <a:rPr lang="en-US" altLang="zh-CN" sz="24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Predictive parsing</a:t>
            </a:r>
          </a:p>
          <a:p>
            <a:pPr marL="717550" lvl="2" indent="-269875">
              <a:buFont typeface="Wingdings" panose="05000000000000000000" pitchFamily="2" charset="2"/>
              <a:buChar char="ü"/>
              <a:defRPr/>
            </a:pPr>
            <a:r>
              <a:rPr lang="en-US" altLang="zh-CN" sz="20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Top-down parsing</a:t>
            </a:r>
          </a:p>
          <a:p>
            <a:pPr marL="717550" lvl="2" indent="-269875">
              <a:buFont typeface="Wingdings" panose="05000000000000000000" pitchFamily="2" charset="2"/>
              <a:buChar char="ü"/>
              <a:defRPr/>
            </a:pPr>
            <a:r>
              <a:rPr lang="en-US" altLang="zh-CN" sz="20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Simple, efficient</a:t>
            </a:r>
          </a:p>
          <a:p>
            <a:pPr marL="717550" lvl="2" indent="-269875">
              <a:buFont typeface="Wingdings" panose="05000000000000000000" pitchFamily="2" charset="2"/>
              <a:buChar char="ü"/>
              <a:defRPr/>
            </a:pPr>
            <a:r>
              <a:rPr lang="en-US" altLang="zh-CN" sz="20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Can be coded by hand in C quickly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C942974-7B7B-3576-98EC-31A109C8E514}"/>
              </a:ext>
            </a:extLst>
          </p:cNvPr>
          <p:cNvSpPr txBox="1">
            <a:spLocks noChangeArrowheads="1"/>
          </p:cNvSpPr>
          <p:nvPr/>
        </p:nvSpPr>
        <p:spPr>
          <a:xfrm>
            <a:off x="485410" y="1374089"/>
            <a:ext cx="7677929" cy="8315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  <a:defRPr/>
            </a:pP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Each </a:t>
            </a:r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grammar production 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turns into one clause of a </a:t>
            </a:r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recursive function</a:t>
            </a:r>
            <a:r>
              <a:rPr lang="en-US" altLang="zh-CN" sz="2400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>
            <a:extLst>
              <a:ext uri="{FF2B5EF4-FFF2-40B4-BE49-F238E27FC236}">
                <a16:creationId xmlns:a16="http://schemas.microsoft.com/office/drawing/2014/main" id="{435F5F7F-9A53-8D16-947C-DD58A4925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79525"/>
            <a:ext cx="34337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dirty="0">
                <a:ea typeface="宋体" panose="02010600030101010101" pitchFamily="2" charset="-122"/>
              </a:rPr>
              <a:t>1.  </a:t>
            </a:r>
            <a:r>
              <a:rPr lang="en-US" altLang="zh-CN" dirty="0">
                <a:ea typeface="宋体" panose="02010600030101010101" pitchFamily="2" charset="-122"/>
              </a:rPr>
              <a:t>S</a:t>
            </a:r>
            <a:r>
              <a:rPr lang="en-US" altLang="zh-CN" dirty="0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IF</a:t>
            </a:r>
            <a:r>
              <a:rPr lang="en-US" altLang="zh-CN" dirty="0">
                <a:ea typeface="宋体" panose="02010600030101010101" pitchFamily="2" charset="-122"/>
              </a:rPr>
              <a:t> E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THEN</a:t>
            </a:r>
            <a:r>
              <a:rPr lang="en-US" altLang="zh-CN" dirty="0">
                <a:ea typeface="宋体" panose="02010600030101010101" pitchFamily="2" charset="-122"/>
              </a:rPr>
              <a:t> S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ELSE</a:t>
            </a:r>
            <a:r>
              <a:rPr lang="en-US" altLang="zh-CN" dirty="0">
                <a:ea typeface="宋体" panose="02010600030101010101" pitchFamily="2" charset="-122"/>
              </a:rPr>
              <a:t> S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2.         |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BEGIN</a:t>
            </a:r>
            <a:r>
              <a:rPr lang="en-US" altLang="zh-CN" dirty="0">
                <a:ea typeface="宋体" panose="02010600030101010101" pitchFamily="2" charset="-122"/>
              </a:rPr>
              <a:t> S L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3.         |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PRIN</a:t>
            </a:r>
            <a:r>
              <a:rPr lang="en-US" altLang="zh-CN" dirty="0">
                <a:ea typeface="宋体" panose="02010600030101010101" pitchFamily="2" charset="-122"/>
              </a:rPr>
              <a:t>T E </a:t>
            </a:r>
          </a:p>
        </p:txBody>
      </p:sp>
      <p:sp>
        <p:nvSpPr>
          <p:cNvPr id="7171" name="Text Box 6">
            <a:extLst>
              <a:ext uri="{FF2B5EF4-FFF2-40B4-BE49-F238E27FC236}">
                <a16:creationId xmlns:a16="http://schemas.microsoft.com/office/drawing/2014/main" id="{DB052B36-0E39-B9EB-7660-D93A196E0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355725"/>
            <a:ext cx="2676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>
                <a:ea typeface="宋体" panose="02010600030101010101" pitchFamily="2" charset="-122"/>
              </a:rPr>
              <a:t>4.  </a:t>
            </a:r>
            <a:r>
              <a:rPr lang="en-US" altLang="zh-CN">
                <a:ea typeface="宋体" panose="02010600030101010101" pitchFamily="2" charset="-122"/>
              </a:rPr>
              <a:t>L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END</a:t>
            </a:r>
          </a:p>
          <a:p>
            <a:r>
              <a:rPr lang="en-US" altLang="zh-CN">
                <a:ea typeface="宋体" panose="02010600030101010101" pitchFamily="2" charset="-122"/>
              </a:rPr>
              <a:t>5.        |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;</a:t>
            </a:r>
            <a:r>
              <a:rPr lang="en-US" altLang="zh-CN">
                <a:ea typeface="宋体" panose="02010600030101010101" pitchFamily="2" charset="-122"/>
              </a:rPr>
              <a:t> S L</a:t>
            </a:r>
          </a:p>
          <a:p>
            <a:r>
              <a:rPr lang="en-US" altLang="zh-CN">
                <a:ea typeface="宋体" panose="02010600030101010101" pitchFamily="2" charset="-122"/>
              </a:rPr>
              <a:t>6.  E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NUM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=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NUM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7172" name="Text Box 5">
            <a:extLst>
              <a:ext uri="{FF2B5EF4-FFF2-40B4-BE49-F238E27FC236}">
                <a16:creationId xmlns:a16="http://schemas.microsoft.com/office/drawing/2014/main" id="{F8625E44-B467-5232-1953-5640DB0D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76600"/>
            <a:ext cx="847725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 err="1">
                <a:ea typeface="宋体" panose="02010600030101010101" pitchFamily="2" charset="-122"/>
              </a:rPr>
              <a:t>enum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token</a:t>
            </a:r>
            <a:r>
              <a:rPr lang="en-US" altLang="zh-CN" dirty="0">
                <a:ea typeface="宋体" panose="02010600030101010101" pitchFamily="2" charset="-122"/>
              </a:rPr>
              <a:t>  </a:t>
            </a:r>
            <a:r>
              <a:rPr lang="en-US" altLang="zh-CN" sz="1800" b="0" dirty="0">
                <a:ea typeface="宋体" panose="02010600030101010101" pitchFamily="2" charset="-122"/>
              </a:rPr>
              <a:t>{ IF , THEN , ELSE , BEGIN , END  , PRINT , SEMI , NUM, EQ</a:t>
            </a:r>
            <a:r>
              <a:rPr lang="en-US" altLang="zh-CN" b="0" dirty="0">
                <a:ea typeface="宋体" panose="02010600030101010101" pitchFamily="2" charset="-122"/>
              </a:rPr>
              <a:t>}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extern </a:t>
            </a:r>
            <a:r>
              <a:rPr lang="en-US" altLang="zh-CN" dirty="0" err="1">
                <a:ea typeface="宋体" panose="02010600030101010101" pitchFamily="2" charset="-122"/>
              </a:rPr>
              <a:t>enum</a:t>
            </a:r>
            <a:r>
              <a:rPr lang="en-US" altLang="zh-CN" dirty="0">
                <a:ea typeface="宋体" panose="02010600030101010101" pitchFamily="2" charset="-122"/>
              </a:rPr>
              <a:t> token  </a:t>
            </a:r>
            <a:r>
              <a:rPr lang="en-US" altLang="zh-CN" sz="1800" b="0" dirty="0" err="1">
                <a:solidFill>
                  <a:srgbClr val="FF0000"/>
                </a:solidFill>
                <a:ea typeface="宋体" panose="02010600030101010101" pitchFamily="2" charset="-122"/>
              </a:rPr>
              <a:t>getToken</a:t>
            </a:r>
            <a:r>
              <a:rPr lang="en-US" altLang="zh-CN" sz="1800" b="0" dirty="0">
                <a:ea typeface="宋体" panose="02010600030101010101" pitchFamily="2" charset="-122"/>
              </a:rPr>
              <a:t>(void);</a:t>
            </a:r>
          </a:p>
          <a:p>
            <a:endParaRPr lang="en-US" altLang="zh-CN" sz="1800" b="0" dirty="0">
              <a:ea typeface="宋体" panose="02010600030101010101" pitchFamily="2" charset="-122"/>
            </a:endParaRPr>
          </a:p>
          <a:p>
            <a:r>
              <a:rPr lang="en-US" altLang="zh-CN" dirty="0" err="1">
                <a:ea typeface="宋体" panose="02010600030101010101" pitchFamily="2" charset="-122"/>
              </a:rPr>
              <a:t>enum</a:t>
            </a:r>
            <a:r>
              <a:rPr lang="en-US" altLang="zh-CN" dirty="0">
                <a:ea typeface="宋体" panose="02010600030101010101" pitchFamily="2" charset="-122"/>
              </a:rPr>
              <a:t> token </a:t>
            </a:r>
            <a:r>
              <a:rPr lang="en-US" altLang="zh-CN" sz="1800" b="0" dirty="0" err="1">
                <a:solidFill>
                  <a:srgbClr val="FF0000"/>
                </a:solidFill>
                <a:ea typeface="宋体" panose="02010600030101010101" pitchFamily="2" charset="-122"/>
              </a:rPr>
              <a:t>tok</a:t>
            </a:r>
            <a:r>
              <a:rPr lang="en-US" altLang="zh-CN" b="0" dirty="0">
                <a:ea typeface="宋体" panose="02010600030101010101" pitchFamily="2" charset="-122"/>
              </a:rPr>
              <a:t>;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void </a:t>
            </a:r>
            <a:r>
              <a:rPr lang="en-US" altLang="zh-CN" sz="1800" b="0" dirty="0">
                <a:solidFill>
                  <a:srgbClr val="FF0000"/>
                </a:solidFill>
                <a:ea typeface="宋体" panose="02010600030101010101" pitchFamily="2" charset="-122"/>
              </a:rPr>
              <a:t>advance</a:t>
            </a:r>
            <a:r>
              <a:rPr lang="en-US" altLang="zh-CN" sz="1800" b="0" dirty="0">
                <a:ea typeface="宋体" panose="02010600030101010101" pitchFamily="2" charset="-122"/>
              </a:rPr>
              <a:t>( ) { </a:t>
            </a:r>
            <a:r>
              <a:rPr lang="en-US" altLang="zh-CN" sz="1800" b="0" dirty="0" err="1">
                <a:ea typeface="宋体" panose="02010600030101010101" pitchFamily="2" charset="-122"/>
              </a:rPr>
              <a:t>tok</a:t>
            </a:r>
            <a:r>
              <a:rPr lang="en-US" altLang="zh-CN" sz="1800" b="0" dirty="0">
                <a:ea typeface="宋体" panose="02010600030101010101" pitchFamily="2" charset="-122"/>
              </a:rPr>
              <a:t> = </a:t>
            </a:r>
            <a:r>
              <a:rPr lang="en-US" altLang="zh-CN" sz="1800" b="0" dirty="0" err="1">
                <a:ea typeface="宋体" panose="02010600030101010101" pitchFamily="2" charset="-122"/>
              </a:rPr>
              <a:t>getToken</a:t>
            </a:r>
            <a:r>
              <a:rPr lang="en-US" altLang="zh-CN" sz="1800" b="0" dirty="0">
                <a:ea typeface="宋体" panose="02010600030101010101" pitchFamily="2" charset="-122"/>
              </a:rPr>
              <a:t>( );}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void </a:t>
            </a:r>
            <a:r>
              <a:rPr lang="en-US" altLang="zh-CN" sz="1800" b="0" dirty="0">
                <a:solidFill>
                  <a:srgbClr val="FF0000"/>
                </a:solidFill>
                <a:ea typeface="宋体" panose="02010600030101010101" pitchFamily="2" charset="-122"/>
              </a:rPr>
              <a:t>ea</a:t>
            </a:r>
            <a:r>
              <a:rPr lang="en-US" altLang="zh-CN" sz="1800" b="0" dirty="0">
                <a:ea typeface="宋体" panose="02010600030101010101" pitchFamily="2" charset="-122"/>
              </a:rPr>
              <a:t>t(</a:t>
            </a:r>
            <a:r>
              <a:rPr lang="en-US" altLang="zh-CN" sz="1800" b="0" dirty="0" err="1">
                <a:ea typeface="宋体" panose="02010600030101010101" pitchFamily="2" charset="-122"/>
              </a:rPr>
              <a:t>enum</a:t>
            </a:r>
            <a:r>
              <a:rPr lang="en-US" altLang="zh-CN" sz="1800" b="0" dirty="0">
                <a:ea typeface="宋体" panose="02010600030101010101" pitchFamily="2" charset="-122"/>
              </a:rPr>
              <a:t> token t) { if (</a:t>
            </a:r>
            <a:r>
              <a:rPr lang="en-US" altLang="zh-CN" sz="1800" b="0" dirty="0" err="1">
                <a:ea typeface="宋体" panose="02010600030101010101" pitchFamily="2" charset="-122"/>
              </a:rPr>
              <a:t>tok</a:t>
            </a:r>
            <a:r>
              <a:rPr lang="en-US" altLang="zh-CN" sz="1800" b="0" dirty="0">
                <a:ea typeface="宋体" panose="02010600030101010101" pitchFamily="2" charset="-122"/>
              </a:rPr>
              <a:t> == t ) advance( ); else error(); } </a:t>
            </a:r>
          </a:p>
        </p:txBody>
      </p:sp>
      <p:sp>
        <p:nvSpPr>
          <p:cNvPr id="7173" name="Line 9">
            <a:extLst>
              <a:ext uri="{FF2B5EF4-FFF2-40B4-BE49-F238E27FC236}">
                <a16:creationId xmlns:a16="http://schemas.microsoft.com/office/drawing/2014/main" id="{12FE5ADA-354C-D795-4679-4615116F8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5908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0D53F09F-C14E-DC30-5C51-E351860B4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An Example 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>
            <a:extLst>
              <a:ext uri="{FF2B5EF4-FFF2-40B4-BE49-F238E27FC236}">
                <a16:creationId xmlns:a16="http://schemas.microsoft.com/office/drawing/2014/main" id="{990381A7-0122-CA4B-BF0C-67715403D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11488"/>
            <a:ext cx="8097838" cy="270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zh-CN" b="0">
                <a:ea typeface="宋体" panose="02010600030101010101" pitchFamily="2" charset="-122"/>
              </a:rPr>
              <a:t>void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  <a:r>
              <a:rPr lang="en-US" altLang="zh-CN">
                <a:ea typeface="宋体" panose="02010600030101010101" pitchFamily="2" charset="-122"/>
              </a:rPr>
              <a:t>(  ) </a:t>
            </a:r>
            <a:r>
              <a:rPr lang="en-US" altLang="zh-CN" b="0">
                <a:ea typeface="宋体" panose="02010600030101010101" pitchFamily="2" charset="-122"/>
              </a:rPr>
              <a:t>{switch(tok) { </a:t>
            </a:r>
          </a:p>
          <a:p>
            <a:pPr>
              <a:lnSpc>
                <a:spcPct val="125000"/>
              </a:lnSpc>
            </a:pPr>
            <a:r>
              <a:rPr lang="en-US" altLang="zh-CN" b="0">
                <a:ea typeface="宋体" panose="02010600030101010101" pitchFamily="2" charset="-122"/>
              </a:rPr>
              <a:t>         case IF: eat(IF); </a:t>
            </a:r>
            <a:r>
              <a:rPr lang="en-US" altLang="zh-CN" b="0">
                <a:solidFill>
                  <a:srgbClr val="FF0000"/>
                </a:solidFill>
                <a:ea typeface="宋体" panose="02010600030101010101" pitchFamily="2" charset="-122"/>
              </a:rPr>
              <a:t>E()</a:t>
            </a:r>
            <a:r>
              <a:rPr lang="en-US" altLang="zh-CN" b="0">
                <a:ea typeface="宋体" panose="02010600030101010101" pitchFamily="2" charset="-122"/>
              </a:rPr>
              <a:t>; eat(THEN); </a:t>
            </a:r>
            <a:r>
              <a:rPr lang="en-US" altLang="zh-CN" b="0">
                <a:solidFill>
                  <a:srgbClr val="FF0000"/>
                </a:solidFill>
                <a:ea typeface="宋体" panose="02010600030101010101" pitchFamily="2" charset="-122"/>
              </a:rPr>
              <a:t>S(); </a:t>
            </a:r>
            <a:r>
              <a:rPr lang="en-US" altLang="zh-CN" b="0">
                <a:ea typeface="宋体" panose="02010600030101010101" pitchFamily="2" charset="-122"/>
              </a:rPr>
              <a:t>eat(ELSE); </a:t>
            </a:r>
            <a:r>
              <a:rPr lang="en-US" altLang="zh-CN" b="0">
                <a:solidFill>
                  <a:srgbClr val="FF0000"/>
                </a:solidFill>
                <a:ea typeface="宋体" panose="02010600030101010101" pitchFamily="2" charset="-122"/>
              </a:rPr>
              <a:t>S(); </a:t>
            </a:r>
            <a:r>
              <a:rPr lang="en-US" altLang="zh-CN" b="0">
                <a:ea typeface="宋体" panose="02010600030101010101" pitchFamily="2" charset="-122"/>
              </a:rPr>
              <a:t>break; </a:t>
            </a:r>
          </a:p>
          <a:p>
            <a:pPr>
              <a:lnSpc>
                <a:spcPct val="125000"/>
              </a:lnSpc>
            </a:pPr>
            <a:r>
              <a:rPr lang="en-US" altLang="zh-CN" b="0">
                <a:ea typeface="宋体" panose="02010600030101010101" pitchFamily="2" charset="-122"/>
              </a:rPr>
              <a:t>         case BEGIN: eat(BEGIN); S( ); L( ); break; </a:t>
            </a:r>
          </a:p>
          <a:p>
            <a:pPr>
              <a:lnSpc>
                <a:spcPct val="125000"/>
              </a:lnSpc>
            </a:pPr>
            <a:r>
              <a:rPr lang="en-US" altLang="zh-CN" b="0">
                <a:ea typeface="宋体" panose="02010600030101010101" pitchFamily="2" charset="-122"/>
              </a:rPr>
              <a:t>         case PRINT: eat(PRINT); E( ); break; </a:t>
            </a:r>
          </a:p>
          <a:p>
            <a:pPr>
              <a:lnSpc>
                <a:spcPct val="125000"/>
              </a:lnSpc>
            </a:pPr>
            <a:r>
              <a:rPr lang="en-US" altLang="zh-CN" b="0">
                <a:ea typeface="宋体" panose="02010600030101010101" pitchFamily="2" charset="-122"/>
              </a:rPr>
              <a:t>         default: error();</a:t>
            </a:r>
          </a:p>
          <a:p>
            <a:pPr>
              <a:lnSpc>
                <a:spcPct val="125000"/>
              </a:lnSpc>
            </a:pPr>
            <a:r>
              <a:rPr lang="en-US" altLang="zh-CN" b="0">
                <a:ea typeface="宋体" panose="02010600030101010101" pitchFamily="2" charset="-122"/>
              </a:rPr>
              <a:t> }} </a:t>
            </a:r>
          </a:p>
          <a:p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8195" name="Text Box 5">
            <a:extLst>
              <a:ext uri="{FF2B5EF4-FFF2-40B4-BE49-F238E27FC236}">
                <a16:creationId xmlns:a16="http://schemas.microsoft.com/office/drawing/2014/main" id="{CD92A944-C71E-B96A-7ED7-1CF9FB3D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371600"/>
            <a:ext cx="34337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>
                <a:ea typeface="宋体" panose="02010600030101010101" pitchFamily="2" charset="-122"/>
              </a:rPr>
              <a:t>1. 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IF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</a:rPr>
              <a:t> THEN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  <a:r>
              <a:rPr lang="en-US" altLang="zh-CN">
                <a:ea typeface="宋体" panose="02010600030101010101" pitchFamily="2" charset="-122"/>
              </a:rPr>
              <a:t> ELSE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</a:p>
          <a:p>
            <a:r>
              <a:rPr lang="en-US" altLang="zh-CN">
                <a:ea typeface="宋体" panose="02010600030101010101" pitchFamily="2" charset="-122"/>
              </a:rPr>
              <a:t>2.         | BEGIN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L</a:t>
            </a:r>
          </a:p>
          <a:p>
            <a:r>
              <a:rPr lang="en-US" altLang="zh-CN">
                <a:ea typeface="宋体" panose="02010600030101010101" pitchFamily="2" charset="-122"/>
              </a:rPr>
              <a:t>3.         | PRINT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E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8196" name="Text Box 6">
            <a:extLst>
              <a:ext uri="{FF2B5EF4-FFF2-40B4-BE49-F238E27FC236}">
                <a16:creationId xmlns:a16="http://schemas.microsoft.com/office/drawing/2014/main" id="{06DE5038-460B-703B-6B11-BBE1FFA67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447800"/>
            <a:ext cx="2676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>
                <a:ea typeface="宋体" panose="02010600030101010101" pitchFamily="2" charset="-122"/>
              </a:rPr>
              <a:t>4. 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L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END</a:t>
            </a:r>
          </a:p>
          <a:p>
            <a:r>
              <a:rPr lang="en-US" altLang="zh-CN">
                <a:ea typeface="宋体" panose="02010600030101010101" pitchFamily="2" charset="-122"/>
              </a:rPr>
              <a:t>5.        | ; S L</a:t>
            </a:r>
          </a:p>
          <a:p>
            <a:r>
              <a:rPr lang="en-US" altLang="zh-CN">
                <a:ea typeface="宋体" panose="02010600030101010101" pitchFamily="2" charset="-122"/>
              </a:rPr>
              <a:t>6. 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E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NUM = NUM </a:t>
            </a:r>
          </a:p>
        </p:txBody>
      </p:sp>
      <p:sp>
        <p:nvSpPr>
          <p:cNvPr id="8197" name="Line 9">
            <a:extLst>
              <a:ext uri="{FF2B5EF4-FFF2-40B4-BE49-F238E27FC236}">
                <a16:creationId xmlns:a16="http://schemas.microsoft.com/office/drawing/2014/main" id="{57636242-A6E8-53D2-1574-25B38CE48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5908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6B2A1F3-7E6F-4139-455E-0E26AB37F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An Example 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8">
            <a:extLst>
              <a:ext uri="{FF2B5EF4-FFF2-40B4-BE49-F238E27FC236}">
                <a16:creationId xmlns:a16="http://schemas.microsoft.com/office/drawing/2014/main" id="{4A5B61A4-8724-C81A-DEB6-22BACCA92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3240088"/>
            <a:ext cx="6810375" cy="224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0" dirty="0">
                <a:ea typeface="宋体" panose="02010600030101010101" pitchFamily="2" charset="-122"/>
              </a:rPr>
              <a:t>void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L</a:t>
            </a:r>
            <a:r>
              <a:rPr lang="en-US" altLang="zh-CN" dirty="0">
                <a:ea typeface="宋体" panose="02010600030101010101" pitchFamily="2" charset="-122"/>
              </a:rPr>
              <a:t>(  )</a:t>
            </a:r>
            <a:r>
              <a:rPr lang="en-US" altLang="zh-CN" b="0" dirty="0">
                <a:ea typeface="宋体" panose="02010600030101010101" pitchFamily="2" charset="-122"/>
              </a:rPr>
              <a:t> {switch(</a:t>
            </a:r>
            <a:r>
              <a:rPr lang="en-US" altLang="zh-CN" b="0" dirty="0" err="1">
                <a:ea typeface="宋体" panose="02010600030101010101" pitchFamily="2" charset="-122"/>
              </a:rPr>
              <a:t>tok</a:t>
            </a:r>
            <a:r>
              <a:rPr lang="en-US" altLang="zh-CN" b="0" dirty="0">
                <a:ea typeface="宋体" panose="02010600030101010101" pitchFamily="2" charset="-122"/>
              </a:rPr>
              <a:t>) { </a:t>
            </a:r>
          </a:p>
          <a:p>
            <a:r>
              <a:rPr lang="en-US" altLang="zh-CN" b="0" dirty="0">
                <a:ea typeface="宋体" panose="02010600030101010101" pitchFamily="2" charset="-122"/>
              </a:rPr>
              <a:t>         case END: eat(END); break; </a:t>
            </a:r>
          </a:p>
          <a:p>
            <a:r>
              <a:rPr lang="en-US" altLang="zh-CN" b="0" dirty="0">
                <a:ea typeface="宋体" panose="02010600030101010101" pitchFamily="2" charset="-122"/>
              </a:rPr>
              <a:t>         case SEMI: eat(SEMI); </a:t>
            </a:r>
            <a:r>
              <a:rPr lang="en-US" altLang="zh-CN" b="0" dirty="0">
                <a:solidFill>
                  <a:srgbClr val="FF0000"/>
                </a:solidFill>
                <a:ea typeface="宋体" panose="02010600030101010101" pitchFamily="2" charset="-122"/>
              </a:rPr>
              <a:t>S( ); L(); </a:t>
            </a:r>
            <a:r>
              <a:rPr lang="en-US" altLang="zh-CN" b="0" dirty="0">
                <a:ea typeface="宋体" panose="02010600030101010101" pitchFamily="2" charset="-122"/>
              </a:rPr>
              <a:t>break; </a:t>
            </a:r>
          </a:p>
          <a:p>
            <a:r>
              <a:rPr lang="en-US" altLang="zh-CN" b="0" dirty="0">
                <a:ea typeface="宋体" panose="02010600030101010101" pitchFamily="2" charset="-122"/>
              </a:rPr>
              <a:t>         default: error(); </a:t>
            </a:r>
          </a:p>
          <a:p>
            <a:r>
              <a:rPr lang="en-US" altLang="zh-CN" b="0" dirty="0">
                <a:ea typeface="宋体" panose="02010600030101010101" pitchFamily="2" charset="-122"/>
              </a:rPr>
              <a:t>}} </a:t>
            </a:r>
          </a:p>
          <a:p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en-US" altLang="zh-CN" b="0" dirty="0">
                <a:ea typeface="宋体" panose="02010600030101010101" pitchFamily="2" charset="-122"/>
              </a:rPr>
              <a:t>void </a:t>
            </a: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E</a:t>
            </a:r>
            <a:r>
              <a:rPr lang="en-US" altLang="zh-CN" dirty="0">
                <a:ea typeface="宋体" panose="02010600030101010101" pitchFamily="2" charset="-122"/>
              </a:rPr>
              <a:t>( </a:t>
            </a:r>
            <a:r>
              <a:rPr lang="en-US" altLang="zh-CN" b="0" dirty="0">
                <a:ea typeface="宋体" panose="02010600030101010101" pitchFamily="2" charset="-122"/>
              </a:rPr>
              <a:t>) { eat(NUM); eat(EQ); eat(NUM); } </a:t>
            </a:r>
          </a:p>
        </p:txBody>
      </p:sp>
      <p:sp>
        <p:nvSpPr>
          <p:cNvPr id="9219" name="Text Box 5">
            <a:extLst>
              <a:ext uri="{FF2B5EF4-FFF2-40B4-BE49-F238E27FC236}">
                <a16:creationId xmlns:a16="http://schemas.microsoft.com/office/drawing/2014/main" id="{5595448F-929D-C630-C844-049D7A018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371600"/>
            <a:ext cx="34337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dirty="0">
                <a:ea typeface="宋体" panose="02010600030101010101" pitchFamily="2" charset="-122"/>
              </a:rPr>
              <a:t>1.  </a:t>
            </a:r>
            <a:r>
              <a:rPr lang="en-US" altLang="zh-CN" dirty="0">
                <a:ea typeface="宋体" panose="02010600030101010101" pitchFamily="2" charset="-122"/>
              </a:rPr>
              <a:t>S</a:t>
            </a:r>
            <a:r>
              <a:rPr lang="en-US" altLang="zh-CN" dirty="0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 dirty="0">
                <a:ea typeface="宋体" panose="02010600030101010101" pitchFamily="2" charset="-122"/>
              </a:rPr>
              <a:t>IF E THEN S ELSE S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2.         | BEGIN S L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3.         | PRINT E </a:t>
            </a:r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72A5B77B-0A21-D208-BC32-547D8F877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447800"/>
            <a:ext cx="2676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>
                <a:ea typeface="宋体" panose="02010600030101010101" pitchFamily="2" charset="-122"/>
              </a:rPr>
              <a:t>4. 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L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END</a:t>
            </a:r>
          </a:p>
          <a:p>
            <a:r>
              <a:rPr lang="en-US" altLang="zh-CN">
                <a:ea typeface="宋体" panose="02010600030101010101" pitchFamily="2" charset="-122"/>
              </a:rPr>
              <a:t>5.        | ;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L</a:t>
            </a:r>
          </a:p>
          <a:p>
            <a:r>
              <a:rPr lang="en-US" altLang="zh-CN">
                <a:ea typeface="宋体" panose="02010600030101010101" pitchFamily="2" charset="-122"/>
              </a:rPr>
              <a:t>6. 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E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</a:t>
            </a:r>
            <a:r>
              <a:rPr lang="en-US" altLang="zh-CN">
                <a:ea typeface="宋体" panose="02010600030101010101" pitchFamily="2" charset="-122"/>
              </a:rPr>
              <a:t> NUM = NUM </a:t>
            </a:r>
          </a:p>
        </p:txBody>
      </p:sp>
      <p:sp>
        <p:nvSpPr>
          <p:cNvPr id="9221" name="Line 9">
            <a:extLst>
              <a:ext uri="{FF2B5EF4-FFF2-40B4-BE49-F238E27FC236}">
                <a16:creationId xmlns:a16="http://schemas.microsoft.com/office/drawing/2014/main" id="{177643F6-11E7-6ED2-4087-F6666F740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5908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084E46A-D476-CE74-4A58-27B72E1B0C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An Example 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56A8BDDA-CACF-C99A-7874-AA7C7520A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14400"/>
            <a:ext cx="2514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S</a:t>
            </a:r>
            <a:r>
              <a:rPr lang="en-US" altLang="zh-CN" dirty="0">
                <a:ea typeface="宋体" panose="02010600030101010101" pitchFamily="2" charset="-122"/>
              </a:rPr>
              <a:t> → E $</a:t>
            </a:r>
          </a:p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E</a:t>
            </a:r>
            <a:r>
              <a:rPr lang="en-US" altLang="zh-CN" dirty="0">
                <a:ea typeface="宋体" panose="02010600030101010101" pitchFamily="2" charset="-122"/>
              </a:rPr>
              <a:t> → E + T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| E − T 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        | T </a:t>
            </a:r>
          </a:p>
        </p:txBody>
      </p:sp>
      <p:sp>
        <p:nvSpPr>
          <p:cNvPr id="10243" name="Line 9">
            <a:extLst>
              <a:ext uri="{FF2B5EF4-FFF2-40B4-BE49-F238E27FC236}">
                <a16:creationId xmlns:a16="http://schemas.microsoft.com/office/drawing/2014/main" id="{40D0AD1D-901D-F539-C3C7-C2894EE14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257425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4" name="Rectangle 13">
            <a:extLst>
              <a:ext uri="{FF2B5EF4-FFF2-40B4-BE49-F238E27FC236}">
                <a16:creationId xmlns:a16="http://schemas.microsoft.com/office/drawing/2014/main" id="{5FC05849-68CF-62C3-4694-F7010BCF4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946150"/>
            <a:ext cx="1828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altLang="zh-CN" dirty="0">
                <a:ea typeface="宋体" panose="02010600030101010101" pitchFamily="2" charset="-122"/>
              </a:rPr>
              <a:t>F → id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altLang="zh-CN" dirty="0">
                <a:ea typeface="宋体" panose="02010600030101010101" pitchFamily="2" charset="-122"/>
              </a:rPr>
              <a:t>      | num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altLang="zh-CN" dirty="0">
                <a:ea typeface="宋体" panose="02010600030101010101" pitchFamily="2" charset="-122"/>
              </a:rPr>
              <a:t>      |(E)</a:t>
            </a:r>
          </a:p>
        </p:txBody>
      </p:sp>
      <p:sp>
        <p:nvSpPr>
          <p:cNvPr id="10245" name="Rectangle 14">
            <a:extLst>
              <a:ext uri="{FF2B5EF4-FFF2-40B4-BE49-F238E27FC236}">
                <a16:creationId xmlns:a16="http://schemas.microsoft.com/office/drawing/2014/main" id="{2F53039B-32CF-632D-AAFF-5661AC60A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962025"/>
            <a:ext cx="2286000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T</a:t>
            </a:r>
            <a:r>
              <a:rPr lang="en-US" altLang="zh-CN" dirty="0">
                <a:ea typeface="宋体" panose="02010600030101010101" pitchFamily="2" charset="-122"/>
              </a:rPr>
              <a:t> → T * F 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zh-CN" dirty="0">
                <a:ea typeface="宋体" panose="02010600030101010101" pitchFamily="2" charset="-122"/>
              </a:rPr>
              <a:t>       | T / F 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zh-CN" dirty="0">
                <a:ea typeface="宋体" panose="02010600030101010101" pitchFamily="2" charset="-122"/>
              </a:rPr>
              <a:t>       | F </a:t>
            </a:r>
          </a:p>
        </p:txBody>
      </p:sp>
      <p:sp>
        <p:nvSpPr>
          <p:cNvPr id="10246" name="Rectangle 15">
            <a:extLst>
              <a:ext uri="{FF2B5EF4-FFF2-40B4-BE49-F238E27FC236}">
                <a16:creationId xmlns:a16="http://schemas.microsoft.com/office/drawing/2014/main" id="{866D4807-4C37-19A3-E909-0C8066985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5029200" cy="21240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void S() { E(); eat(EOF); } </a:t>
            </a:r>
          </a:p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void </a:t>
            </a:r>
            <a:r>
              <a:rPr lang="en-US" altLang="zh-CN" sz="2200" dirty="0">
                <a:solidFill>
                  <a:srgbClr val="FF0000"/>
                </a:solidFill>
                <a:ea typeface="宋体" panose="02010600030101010101" pitchFamily="2" charset="-122"/>
              </a:rPr>
              <a:t>E</a:t>
            </a:r>
            <a:r>
              <a:rPr lang="en-US" altLang="zh-CN" sz="2200" dirty="0">
                <a:ea typeface="宋体" panose="02010600030101010101" pitchFamily="2" charset="-122"/>
              </a:rPr>
              <a:t>() {switch (</a:t>
            </a:r>
            <a:r>
              <a:rPr lang="en-US" altLang="zh-CN" sz="2200" dirty="0" err="1">
                <a:ea typeface="宋体" panose="02010600030101010101" pitchFamily="2" charset="-122"/>
              </a:rPr>
              <a:t>tok</a:t>
            </a:r>
            <a:r>
              <a:rPr lang="en-US" altLang="zh-CN" sz="2200" dirty="0">
                <a:ea typeface="宋体" panose="02010600030101010101" pitchFamily="2" charset="-122"/>
              </a:rPr>
              <a:t>) { </a:t>
            </a:r>
          </a:p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    case </a:t>
            </a:r>
            <a:r>
              <a:rPr lang="en-US" altLang="zh-CN" sz="2200" dirty="0">
                <a:solidFill>
                  <a:srgbClr val="FF0000"/>
                </a:solidFill>
                <a:ea typeface="宋体" panose="02010600030101010101" pitchFamily="2" charset="-122"/>
              </a:rPr>
              <a:t>?</a:t>
            </a:r>
            <a:r>
              <a:rPr lang="en-US" altLang="zh-CN" sz="2200" dirty="0">
                <a:ea typeface="宋体" panose="02010600030101010101" pitchFamily="2" charset="-122"/>
              </a:rPr>
              <a:t>: E(); eat(PLUS); T(); break; </a:t>
            </a:r>
          </a:p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    case </a:t>
            </a:r>
            <a:r>
              <a:rPr lang="en-US" altLang="zh-CN" sz="2200" dirty="0">
                <a:solidFill>
                  <a:srgbClr val="FF0000"/>
                </a:solidFill>
                <a:ea typeface="宋体" panose="02010600030101010101" pitchFamily="2" charset="-122"/>
              </a:rPr>
              <a:t>?</a:t>
            </a:r>
            <a:r>
              <a:rPr lang="en-US" altLang="zh-CN" sz="2200" dirty="0">
                <a:ea typeface="宋体" panose="02010600030101010101" pitchFamily="2" charset="-122"/>
              </a:rPr>
              <a:t>: E(); eat(MINUS); T(); break; </a:t>
            </a:r>
          </a:p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    case </a:t>
            </a:r>
            <a:r>
              <a:rPr lang="en-US" altLang="zh-CN" sz="2200" dirty="0">
                <a:solidFill>
                  <a:srgbClr val="FF0000"/>
                </a:solidFill>
                <a:ea typeface="宋体" panose="02010600030101010101" pitchFamily="2" charset="-122"/>
              </a:rPr>
              <a:t>?</a:t>
            </a:r>
            <a:r>
              <a:rPr lang="en-US" altLang="zh-CN" sz="2200" dirty="0">
                <a:ea typeface="宋体" panose="02010600030101010101" pitchFamily="2" charset="-122"/>
              </a:rPr>
              <a:t>: T(); break; default: error(); }}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10247" name="Rectangle 16">
            <a:extLst>
              <a:ext uri="{FF2B5EF4-FFF2-40B4-BE49-F238E27FC236}">
                <a16:creationId xmlns:a16="http://schemas.microsoft.com/office/drawing/2014/main" id="{F2A0AC81-5B2E-BE0F-47C1-2ADF31DD4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000625"/>
            <a:ext cx="4953000" cy="1795463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void </a:t>
            </a:r>
            <a:r>
              <a:rPr lang="en-US" altLang="zh-CN" sz="2200" dirty="0">
                <a:solidFill>
                  <a:srgbClr val="0070C0"/>
                </a:solidFill>
                <a:ea typeface="宋体" panose="02010600030101010101" pitchFamily="2" charset="-122"/>
              </a:rPr>
              <a:t>T</a:t>
            </a:r>
            <a:r>
              <a:rPr lang="en-US" altLang="zh-CN" sz="2200" dirty="0">
                <a:ea typeface="宋体" panose="02010600030101010101" pitchFamily="2" charset="-122"/>
              </a:rPr>
              <a:t>() {switch (</a:t>
            </a:r>
            <a:r>
              <a:rPr lang="en-US" altLang="zh-CN" sz="2200" dirty="0" err="1">
                <a:ea typeface="宋体" panose="02010600030101010101" pitchFamily="2" charset="-122"/>
              </a:rPr>
              <a:t>tok</a:t>
            </a:r>
            <a:r>
              <a:rPr lang="en-US" altLang="zh-CN" sz="2200" dirty="0">
                <a:ea typeface="宋体" panose="02010600030101010101" pitchFamily="2" charset="-122"/>
              </a:rPr>
              <a:t>) { </a:t>
            </a:r>
          </a:p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   case </a:t>
            </a:r>
            <a:r>
              <a:rPr lang="en-US" altLang="zh-CN" sz="2200" dirty="0">
                <a:solidFill>
                  <a:schemeClr val="bg1"/>
                </a:solidFill>
                <a:ea typeface="宋体" panose="02010600030101010101" pitchFamily="2" charset="-122"/>
              </a:rPr>
              <a:t>?</a:t>
            </a:r>
            <a:r>
              <a:rPr lang="en-US" altLang="zh-CN" sz="2200" dirty="0">
                <a:ea typeface="宋体" panose="02010600030101010101" pitchFamily="2" charset="-122"/>
              </a:rPr>
              <a:t>: T(); eat(TIMES); F(); break; </a:t>
            </a:r>
          </a:p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   case </a:t>
            </a:r>
            <a:r>
              <a:rPr lang="en-US" altLang="zh-CN" sz="2200" dirty="0">
                <a:solidFill>
                  <a:schemeClr val="bg1"/>
                </a:solidFill>
                <a:ea typeface="宋体" panose="02010600030101010101" pitchFamily="2" charset="-122"/>
              </a:rPr>
              <a:t>?</a:t>
            </a:r>
            <a:r>
              <a:rPr lang="en-US" altLang="zh-CN" sz="2200" dirty="0">
                <a:ea typeface="宋体" panose="02010600030101010101" pitchFamily="2" charset="-122"/>
              </a:rPr>
              <a:t>: T(); eat(DIV); F(); break; </a:t>
            </a:r>
          </a:p>
          <a:p>
            <a:pPr eaLnBrk="1" hangingPunct="1"/>
            <a:r>
              <a:rPr lang="en-US" altLang="zh-CN" sz="2200" dirty="0">
                <a:ea typeface="宋体" panose="02010600030101010101" pitchFamily="2" charset="-122"/>
              </a:rPr>
              <a:t>   case </a:t>
            </a:r>
            <a:r>
              <a:rPr lang="en-US" altLang="zh-CN" sz="2200" dirty="0">
                <a:solidFill>
                  <a:schemeClr val="bg1"/>
                </a:solidFill>
                <a:ea typeface="宋体" panose="02010600030101010101" pitchFamily="2" charset="-122"/>
              </a:rPr>
              <a:t>?</a:t>
            </a:r>
            <a:r>
              <a:rPr lang="en-US" altLang="zh-CN" sz="2200" dirty="0">
                <a:ea typeface="宋体" panose="02010600030101010101" pitchFamily="2" charset="-122"/>
              </a:rPr>
              <a:t>: F(); break; default: error(); }} </a:t>
            </a:r>
          </a:p>
        </p:txBody>
      </p:sp>
      <p:sp>
        <p:nvSpPr>
          <p:cNvPr id="10248" name="Rectangle 2">
            <a:extLst>
              <a:ext uri="{FF2B5EF4-FFF2-40B4-BE49-F238E27FC236}">
                <a16:creationId xmlns:a16="http://schemas.microsoft.com/office/drawing/2014/main" id="{B89DF294-82D2-B5D8-885F-45E123813D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An Example II</a:t>
            </a:r>
          </a:p>
        </p:txBody>
      </p:sp>
      <p:sp>
        <p:nvSpPr>
          <p:cNvPr id="10249" name="TextBox 1">
            <a:extLst>
              <a:ext uri="{FF2B5EF4-FFF2-40B4-BE49-F238E27FC236}">
                <a16:creationId xmlns:a16="http://schemas.microsoft.com/office/drawing/2014/main" id="{00795808-32A1-E1CB-5C64-81FFBC95D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33375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?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conflict</a:t>
            </a:r>
            <a:endParaRPr lang="zh-CN" altLang="en-US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0250" name="TextBox 9">
            <a:extLst>
              <a:ext uri="{FF2B5EF4-FFF2-40B4-BE49-F238E27FC236}">
                <a16:creationId xmlns:a16="http://schemas.microsoft.com/office/drawing/2014/main" id="{D7A8132B-BAE0-CC2C-E0F3-7F3CB8EF2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39115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?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predictive</a:t>
            </a:r>
            <a:endParaRPr lang="zh-CN" altLang="en-US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2659</Words>
  <Application>Microsoft Office PowerPoint</Application>
  <PresentationFormat>全屏显示(4:3)</PresentationFormat>
  <Paragraphs>633</Paragraphs>
  <Slides>37</Slides>
  <Notes>25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37</vt:i4>
      </vt:variant>
    </vt:vector>
  </HeadingPairs>
  <TitlesOfParts>
    <vt:vector size="46" baseType="lpstr">
      <vt:lpstr>等线</vt:lpstr>
      <vt:lpstr>等线 Light</vt:lpstr>
      <vt:lpstr>宋体</vt:lpstr>
      <vt:lpstr>Arial</vt:lpstr>
      <vt:lpstr>Times New Roman</vt:lpstr>
      <vt:lpstr>Wingdings</vt:lpstr>
      <vt:lpstr>Office 主题​​</vt:lpstr>
      <vt:lpstr>位图图像</vt:lpstr>
      <vt:lpstr>PBrush</vt:lpstr>
      <vt:lpstr>Compiler Principle </vt:lpstr>
      <vt:lpstr>Content</vt:lpstr>
      <vt:lpstr>3 Parsing</vt:lpstr>
      <vt:lpstr>3.2 Predictive Parsing </vt:lpstr>
      <vt:lpstr>Recursive-Descent Parser</vt:lpstr>
      <vt:lpstr>An Example I</vt:lpstr>
      <vt:lpstr>An Example I</vt:lpstr>
      <vt:lpstr>An Example I</vt:lpstr>
      <vt:lpstr>An Example II</vt:lpstr>
      <vt:lpstr>Problem</vt:lpstr>
      <vt:lpstr>Nullable Sets</vt:lpstr>
      <vt:lpstr>Computing Nullable Sets</vt:lpstr>
      <vt:lpstr>First Sets</vt:lpstr>
      <vt:lpstr>Computing Follow Sets</vt:lpstr>
      <vt:lpstr>Building a Predictive Parser</vt:lpstr>
      <vt:lpstr>Building a Predictive Parser</vt:lpstr>
      <vt:lpstr>Building a Predictive Parser</vt:lpstr>
      <vt:lpstr>Building a Predictive Parser</vt:lpstr>
      <vt:lpstr>Building a Predictive Parser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Predictive Parsing: LL(1)</vt:lpstr>
      <vt:lpstr>PowerPoint 演示文稿</vt:lpstr>
      <vt:lpstr>PowerPoint 演示文稿</vt:lpstr>
      <vt:lpstr>PowerPoint 演示文稿</vt:lpstr>
      <vt:lpstr>An Example </vt:lpstr>
      <vt:lpstr>PowerPoint 演示文稿</vt:lpstr>
      <vt:lpstr>Left Factoring</vt:lpstr>
      <vt:lpstr>ERROR RECOVERY</vt:lpstr>
      <vt:lpstr>ERROR RECOVERY</vt:lpstr>
      <vt:lpstr>ERROR RECOVERY</vt:lpstr>
      <vt:lpstr>The end of Chapter 3(2)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17</cp:revision>
  <dcterms:created xsi:type="dcterms:W3CDTF">2023-01-15T08:32:13Z</dcterms:created>
  <dcterms:modified xsi:type="dcterms:W3CDTF">2024-02-06T03:08:18Z</dcterms:modified>
</cp:coreProperties>
</file>