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00" r:id="rId3"/>
    <p:sldId id="340" r:id="rId4"/>
    <p:sldId id="259" r:id="rId5"/>
    <p:sldId id="301" r:id="rId6"/>
    <p:sldId id="341" r:id="rId7"/>
    <p:sldId id="302" r:id="rId8"/>
    <p:sldId id="342" r:id="rId9"/>
    <p:sldId id="343" r:id="rId10"/>
    <p:sldId id="358" r:id="rId11"/>
    <p:sldId id="344" r:id="rId12"/>
    <p:sldId id="345" r:id="rId13"/>
    <p:sldId id="346" r:id="rId14"/>
    <p:sldId id="347" r:id="rId15"/>
    <p:sldId id="283" r:id="rId16"/>
    <p:sldId id="359" r:id="rId17"/>
    <p:sldId id="348" r:id="rId18"/>
    <p:sldId id="349" r:id="rId19"/>
    <p:sldId id="350" r:id="rId20"/>
    <p:sldId id="303" r:id="rId21"/>
    <p:sldId id="351" r:id="rId22"/>
    <p:sldId id="304" r:id="rId23"/>
    <p:sldId id="352" r:id="rId24"/>
    <p:sldId id="362" r:id="rId25"/>
    <p:sldId id="361" r:id="rId26"/>
    <p:sldId id="360" r:id="rId27"/>
    <p:sldId id="353" r:id="rId28"/>
    <p:sldId id="305" r:id="rId29"/>
    <p:sldId id="354" r:id="rId30"/>
    <p:sldId id="355" r:id="rId31"/>
    <p:sldId id="306" r:id="rId32"/>
    <p:sldId id="356" r:id="rId33"/>
    <p:sldId id="307" r:id="rId34"/>
    <p:sldId id="357" r:id="rId3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652" y="-5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1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A13F6-7A5A-C16C-AD4D-A7D3BED75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55D9327-F894-1051-6CF9-990DD0E09C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0FB1E1-A1CB-1FCA-1FD4-0E704944F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D54894-9C91-30BF-FFBB-1454D9BD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07919E-B5D7-3AEE-F386-8C1812FFA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E1B3216-44A1-FD89-B8EE-52170D6E2CA5}"/>
              </a:ext>
            </a:extLst>
          </p:cNvPr>
          <p:cNvSpPr/>
          <p:nvPr userDrawn="1"/>
        </p:nvSpPr>
        <p:spPr>
          <a:xfrm>
            <a:off x="0" y="7141"/>
            <a:ext cx="9144000" cy="3502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06029ECE-E8E4-270D-3960-58EAA4ADF0FE}"/>
              </a:ext>
            </a:extLst>
          </p:cNvPr>
          <p:cNvCxnSpPr/>
          <p:nvPr userDrawn="1"/>
        </p:nvCxnSpPr>
        <p:spPr>
          <a:xfrm>
            <a:off x="0" y="3543295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EA632087-F3BF-4F8F-CE35-DCD04212DA1C}"/>
              </a:ext>
            </a:extLst>
          </p:cNvPr>
          <p:cNvSpPr/>
          <p:nvPr userDrawn="1"/>
        </p:nvSpPr>
        <p:spPr>
          <a:xfrm flipV="1">
            <a:off x="5410200" y="356790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8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4F8255-6E42-19B0-297F-608870582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6F0E8F1-15BB-1246-52B1-5FCC15B3D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23D294-E4FA-E256-7C62-8B5D2EF0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F98A1F-3E69-73E5-0E47-C9964E8BD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571AF6-127F-B71A-F3CE-6074BCCC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0295540F-D3F3-ED01-A390-6C8D584AF949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25776818-6ADC-8247-74D9-B29A53996484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9451B74-B859-5E97-C5FA-F13D4D43ED42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060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98CD061-6B0A-3489-050F-5CEF03A23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1C04D09-5A30-DBA0-5FAE-61F3D6E82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584120-6993-29C6-104F-772C5E6A6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651E93-35E3-145B-3427-D96B8A3FA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D22C14-03DD-1237-C53B-8B4A1546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7A4F1039-36BC-0DA5-1C80-FB05B829A262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5E097946-5A2A-3221-F4C2-C8D1C868A4B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2008FF2-333C-52B1-C69D-A1F65B285263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269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CBC95C-2716-192C-65B7-8C7922100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1D7A9D-8495-B754-2B36-DD6E4BD3B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FF7DB4-C1ED-16E1-D58B-4BA75CAC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0494E23-6576-309E-3FC0-FA5DB0771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AA6135-CC31-2C7D-7CCD-93B89BDB7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2A6F2AFF-C565-D242-BC3D-AFFB649FBA96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8A67F79-C54B-5DA5-6D5F-EDC1DBB9DCE8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16761FF-0F91-44B3-35F7-049EF1C7030E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127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55BE92-2CAD-B8F1-CFD1-9133DB90C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8292157-387D-A337-4CA8-491FFAF27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EE043A-474D-07BF-7701-A144F36D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C08D88-F302-72C2-2DE5-8C9D679CA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58CD68-E1BF-C9C7-F745-5033988F9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FA6223C8-E7E1-0528-5328-1D009E9FC246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B719C5C-E9A6-F138-5EB0-512F9B3EC64A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41DFCB6-258C-817D-5D4F-B4525727A704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745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181F37-8A25-1B1B-D1F1-ECAF2FEDA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99FDD0-E6C2-62C9-74EE-7189BB8E3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485F7ED-5DD8-389F-6046-BFAE226E8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47A9A6-65B4-700E-7A1A-55221B2C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89C8769-1056-3246-D4A1-6573C4666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D182FE-63D6-1D73-4289-E3F8B538A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FD706918-23ED-1ED8-A9D3-8566C45AA4BE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0E033DD9-A5B2-489F-57AB-B53D063C7C04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9C63BBB-A1D2-661F-54DA-808647FDC76A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790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190B32-A09A-763D-B3B6-21ED317A7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5FC2A9-9B9C-490F-16E2-841C4BE66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AAE958C-5559-FC49-2807-5B882C516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A13A3FE-AD12-9D32-61EE-C2729D396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6794BA7-14E0-1912-99EC-B69C52D4A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8DA7E1A-2A5C-DAFC-A8A4-F79099E7F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314EAD2-FC00-7159-F586-46CFBE45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9A65A23-5E57-AA27-0157-3A560CA27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B1B688B6-13B7-028E-C048-03AAD81DF840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DA06AD24-CDEF-16FC-C20D-D38BEC1B198A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C7E79E11-BFBE-4A5E-EEEB-F2AA7706EDD8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99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AAB664-8FBA-2AF3-3D96-3204E4F56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4BFEB52-5A07-8199-ED54-FBBE6BA7A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1CEB59E-39D0-ADF7-39ED-BF934643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9A429E-B0ED-AD00-565A-2BCCCF69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560C4A11-1989-919D-3C20-531F6B37E1DF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9CEF3145-553F-E17D-7927-644CD307D0CE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13D2F56-DC52-31F8-05C4-A1E0A3F8FB83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942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F239647-79CB-9B89-8316-9FC0FDF8F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AAEA6A8-3F9D-6A8C-EBEC-89BE257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4BF20D7-3923-740D-779F-59E32581C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752ADC1B-0015-428B-8386-98E83D86D9AB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66DC23D6-396E-1537-72E8-98DA9BC8D6C3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9644252-C3D9-C334-EB6C-B91D82C0B7B0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917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3382E5-F79C-44F9-04F3-7D84F06F9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31A8D7-F2F2-8948-C250-79243BE1C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8236F6C-A3A8-D9A5-F9E8-DF8CE2B01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76AB2F3-31ED-6D88-0BB2-CCCFD0B52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1DE4620-A387-761F-EE57-5738FF91E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4A1768-8F59-76DF-B88C-D2BB5658E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4BB926A6-890C-0E40-9559-407E95AC343C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C6FF3BBA-67E9-5B16-9C8F-E9C4DDFB390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12F3C72-EF32-317B-18F6-8A740D3F7916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24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35A6F7-D8D4-0749-CDF6-6C8776B0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61AEFE6-BC99-C9D4-1FC7-8116218626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DDC46E3-2028-7FCB-1287-52A8FC0F9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602FAD-82E0-A293-0908-755381127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C077EA0-5C66-F134-0381-D8412401F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A141001-3761-6402-CB28-6B1029778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58B1A7F4-8CFA-8D2A-5538-C9B03692D2C5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23F6ABD2-71CA-A68A-3F4A-569F950D753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A62FF8B-E85B-90E8-5025-AD60308F8545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500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512D616-7798-3831-289D-8BFDEC976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2919CE-80FD-9CD4-55E2-D354A42CB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8F2ED22-A24F-5DB3-604E-1A9E810C2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A1317-88E4-4CF0-A8F9-E714EBF2CC0A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B47F8F-01F0-E41B-A762-776433CB0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095B91-EA99-9D1B-D638-E7B55BBE3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82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41ABD63-9C50-B5B2-CD25-3CA536644CF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4463" y="2060576"/>
            <a:ext cx="8964612" cy="14398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4800" b="1" noProof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Compiler Principle </a:t>
            </a:r>
            <a:endParaRPr lang="zh-CN" altLang="zh-CN" sz="4000" b="1" noProof="1">
              <a:solidFill>
                <a:schemeClr val="bg1"/>
              </a:solidFill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DA7CFB2-BAA8-62C5-9B35-D8790C03130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9850" y="4043364"/>
            <a:ext cx="7488237" cy="1546225"/>
          </a:xfrm>
        </p:spPr>
        <p:txBody>
          <a:bodyPr/>
          <a:lstStyle/>
          <a:p>
            <a:pPr marL="63500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Dongming LU</a:t>
            </a:r>
          </a:p>
          <a:p>
            <a:pPr marL="63500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Feb. 17th, 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文本框 12290">
            <a:extLst>
              <a:ext uri="{FF2B5EF4-FFF2-40B4-BE49-F238E27FC236}">
                <a16:creationId xmlns:a16="http://schemas.microsoft.com/office/drawing/2014/main" id="{FD371D5F-CBA3-3DA8-5ECB-DC6059CD1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98" y="5750256"/>
            <a:ext cx="8153400" cy="842963"/>
          </a:xfrm>
          <a:prstGeom prst="rect">
            <a:avLst/>
          </a:prstGeom>
          <a:noFill/>
          <a:ln w="1905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00100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2000" i="1" dirty="0">
                <a:solidFill>
                  <a:srgbClr val="FF3300"/>
                </a:solidFill>
              </a:rPr>
              <a:t>Reserved words</a:t>
            </a:r>
            <a:r>
              <a:rPr lang="en-US" altLang="zh-CN" sz="2000" dirty="0"/>
              <a:t>, in most languages, </a:t>
            </a:r>
            <a:r>
              <a:rPr lang="en-US" altLang="zh-CN" sz="2000" dirty="0">
                <a:solidFill>
                  <a:srgbClr val="FF3300"/>
                </a:solidFill>
              </a:rPr>
              <a:t>not be used as identifiers</a:t>
            </a:r>
          </a:p>
          <a:p>
            <a:pPr lvl="1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dirty="0"/>
              <a:t>  </a:t>
            </a:r>
            <a:r>
              <a:rPr lang="en-US" altLang="zh-CN" sz="2400" dirty="0"/>
              <a:t>Punctuation tokens</a:t>
            </a:r>
            <a:r>
              <a:rPr lang="en-US" altLang="zh-CN" sz="2000" dirty="0"/>
              <a:t> such as IF, VOID, RETURN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929DAABA-BD84-C5A1-30C9-4995170A5E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0992126"/>
              </p:ext>
            </p:extLst>
          </p:nvPr>
        </p:nvGraphicFramePr>
        <p:xfrm>
          <a:off x="1692298" y="2012291"/>
          <a:ext cx="6019800" cy="3759201"/>
        </p:xfrm>
        <a:graphic>
          <a:graphicData uri="http://schemas.openxmlformats.org/drawingml/2006/table">
            <a:tbl>
              <a:tblPr/>
              <a:tblGrid>
                <a:gridCol w="2513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6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689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>
                          <a:solidFill>
                            <a:srgbClr val="FF3300"/>
                          </a:solidFill>
                        </a:rPr>
                        <a:t>Type</a:t>
                      </a:r>
                      <a:endParaRPr lang="zh-CN" altLang="en-US" sz="2100" b="1">
                        <a:solidFill>
                          <a:srgbClr val="FF3300"/>
                        </a:solidFill>
                      </a:endParaRPr>
                    </a:p>
                  </a:txBody>
                  <a:tcPr marT="48195" marB="48195" anchor="ctr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>
                          <a:solidFill>
                            <a:srgbClr val="FF3300"/>
                          </a:solidFill>
                        </a:rPr>
                        <a:t>Examples</a:t>
                      </a:r>
                      <a:endParaRPr lang="zh-CN" altLang="en-US" sz="2100" b="1">
                        <a:solidFill>
                          <a:srgbClr val="FF3300"/>
                        </a:solidFill>
                      </a:endParaRPr>
                    </a:p>
                  </a:txBody>
                  <a:tcPr marT="48195" marB="48195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689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 dirty="0"/>
                        <a:t>ID</a:t>
                      </a:r>
                      <a:endParaRPr lang="zh-CN" altLang="en-US" sz="2100" b="1" dirty="0"/>
                    </a:p>
                  </a:txBody>
                  <a:tcPr marT="48195" marB="48195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 dirty="0" err="1">
                          <a:latin typeface="Arial Unicode MS" panose="020B0604020202020204" charset="-122"/>
                        </a:rPr>
                        <a:t>foo</a:t>
                      </a:r>
                      <a:r>
                        <a:rPr lang="en-US" altLang="zh-CN" sz="2100" b="1">
                          <a:latin typeface="Arial Unicode MS" panose="020B0604020202020204" charset="-122"/>
                        </a:rPr>
                        <a:t>  n14  last</a:t>
                      </a:r>
                      <a:r>
                        <a:rPr lang="en-US" altLang="zh-CN" sz="2100" b="1"/>
                        <a:t> </a:t>
                      </a:r>
                      <a:endParaRPr lang="zh-CN" altLang="en-US" sz="2100" b="1"/>
                    </a:p>
                  </a:txBody>
                  <a:tcPr marT="48195" marB="48195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689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 dirty="0"/>
                        <a:t>NUM</a:t>
                      </a:r>
                      <a:endParaRPr lang="zh-CN" altLang="en-US" sz="2100" b="1" dirty="0"/>
                    </a:p>
                  </a:txBody>
                  <a:tcPr marT="48195" marB="48195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>
                          <a:latin typeface="Arial Unicode MS" panose="020B0604020202020204" charset="-122"/>
                        </a:rPr>
                        <a:t>73  0  00  515  082</a:t>
                      </a:r>
                      <a:r>
                        <a:rPr lang="en-US" altLang="zh-CN" sz="2100" b="1"/>
                        <a:t> </a:t>
                      </a:r>
                      <a:endParaRPr lang="zh-CN" altLang="en-US" sz="2100" b="1"/>
                    </a:p>
                  </a:txBody>
                  <a:tcPr marT="48195" marB="48195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689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/>
                        <a:t>REAL</a:t>
                      </a:r>
                      <a:endParaRPr lang="zh-CN" altLang="en-US" sz="2100" b="1"/>
                    </a:p>
                  </a:txBody>
                  <a:tcPr marT="48195" marB="48195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>
                          <a:latin typeface="Arial Unicode MS" panose="020B0604020202020204" charset="-122"/>
                        </a:rPr>
                        <a:t>66.1  .5  10.  1e67 5.5e-10</a:t>
                      </a:r>
                      <a:r>
                        <a:rPr lang="en-US" altLang="zh-CN" sz="2100" b="1"/>
                        <a:t> </a:t>
                      </a:r>
                      <a:endParaRPr lang="zh-CN" altLang="en-US" sz="2100" b="1"/>
                    </a:p>
                  </a:txBody>
                  <a:tcPr marT="48195" marB="48195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689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/>
                        <a:t>IF</a:t>
                      </a:r>
                      <a:endParaRPr lang="zh-CN" altLang="en-US" sz="2100" b="1"/>
                    </a:p>
                  </a:txBody>
                  <a:tcPr marT="48195" marB="48195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 dirty="0">
                          <a:latin typeface="Arial Unicode MS" panose="020B0604020202020204" charset="-122"/>
                        </a:rPr>
                        <a:t>if</a:t>
                      </a:r>
                      <a:r>
                        <a:rPr lang="en-US" altLang="zh-CN" sz="2100" b="1" dirty="0"/>
                        <a:t> </a:t>
                      </a:r>
                      <a:endParaRPr lang="zh-CN" altLang="en-US" sz="2100" b="1" dirty="0"/>
                    </a:p>
                  </a:txBody>
                  <a:tcPr marT="48195" marB="48195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689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 dirty="0"/>
                        <a:t>COMMA</a:t>
                      </a:r>
                      <a:endParaRPr lang="zh-CN" altLang="en-US" sz="2100" b="1" dirty="0"/>
                    </a:p>
                  </a:txBody>
                  <a:tcPr marT="48195" marB="48195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>
                          <a:latin typeface="Arial Unicode MS" panose="020B0604020202020204" charset="-122"/>
                        </a:rPr>
                        <a:t>,</a:t>
                      </a:r>
                      <a:r>
                        <a:rPr lang="en-US" altLang="zh-CN" sz="2100" b="1"/>
                        <a:t> </a:t>
                      </a:r>
                      <a:endParaRPr lang="zh-CN" altLang="en-US" sz="2100" b="1"/>
                    </a:p>
                  </a:txBody>
                  <a:tcPr marT="48195" marB="48195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689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/>
                        <a:t>NOTEQ</a:t>
                      </a:r>
                      <a:endParaRPr lang="zh-CN" altLang="en-US" sz="2100" b="1"/>
                    </a:p>
                  </a:txBody>
                  <a:tcPr marT="48195" marB="48195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 dirty="0">
                          <a:latin typeface="Arial Unicode MS" panose="020B0604020202020204" charset="-122"/>
                        </a:rPr>
                        <a:t>!=</a:t>
                      </a:r>
                      <a:r>
                        <a:rPr lang="en-US" altLang="zh-CN" sz="2100" b="1" dirty="0"/>
                        <a:t> </a:t>
                      </a:r>
                      <a:endParaRPr lang="zh-CN" altLang="en-US" sz="2100" b="1" dirty="0"/>
                    </a:p>
                  </a:txBody>
                  <a:tcPr marT="48195" marB="48195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689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/>
                        <a:t>LPAREN</a:t>
                      </a:r>
                      <a:endParaRPr lang="zh-CN" altLang="en-US" sz="2100" b="1"/>
                    </a:p>
                  </a:txBody>
                  <a:tcPr marT="48195" marB="48195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>
                          <a:latin typeface="Arial Unicode MS" panose="020B0604020202020204" charset="-122"/>
                        </a:rPr>
                        <a:t>(</a:t>
                      </a:r>
                      <a:r>
                        <a:rPr lang="en-US" altLang="zh-CN" sz="2100" b="1"/>
                        <a:t> </a:t>
                      </a:r>
                      <a:endParaRPr lang="zh-CN" altLang="en-US" sz="2100" b="1"/>
                    </a:p>
                  </a:txBody>
                  <a:tcPr marT="48195" marB="48195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689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/>
                        <a:t>RPAREN</a:t>
                      </a:r>
                      <a:endParaRPr lang="zh-CN" altLang="en-US" sz="2100" b="1"/>
                    </a:p>
                  </a:txBody>
                  <a:tcPr marT="48195" marB="48195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 dirty="0">
                          <a:latin typeface="Arial Unicode MS" panose="020B0604020202020204" charset="-122"/>
                        </a:rPr>
                        <a:t>)</a:t>
                      </a:r>
                      <a:r>
                        <a:rPr lang="en-US" altLang="zh-CN" sz="2100" b="1" dirty="0"/>
                        <a:t> </a:t>
                      </a:r>
                      <a:endParaRPr lang="zh-CN" altLang="en-US" sz="2100" b="1" dirty="0"/>
                    </a:p>
                  </a:txBody>
                  <a:tcPr marT="48195" marB="48195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文本框 11268">
            <a:extLst>
              <a:ext uri="{FF2B5EF4-FFF2-40B4-BE49-F238E27FC236}">
                <a16:creationId xmlns:a16="http://schemas.microsoft.com/office/drawing/2014/main" id="{0FF879D1-E3A3-42D6-6452-4DDAF312B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43" y="1150517"/>
            <a:ext cx="81534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2000" dirty="0"/>
              <a:t>Classification of  lexical tokens: </a:t>
            </a:r>
            <a:r>
              <a:rPr lang="en-US" altLang="zh-CN" sz="2000" dirty="0">
                <a:solidFill>
                  <a:srgbClr val="FF3300"/>
                </a:solidFill>
              </a:rPr>
              <a:t>A finite set</a:t>
            </a:r>
            <a:r>
              <a:rPr lang="en-US" altLang="zh-CN" sz="2000" dirty="0"/>
              <a:t> of token types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2000" dirty="0"/>
              <a:t>Some of the </a:t>
            </a:r>
            <a:r>
              <a:rPr lang="en-US" altLang="zh-CN" sz="2000" dirty="0">
                <a:solidFill>
                  <a:srgbClr val="FF0000"/>
                </a:solidFill>
              </a:rPr>
              <a:t>token types </a:t>
            </a:r>
            <a:r>
              <a:rPr lang="en-US" altLang="zh-CN" sz="2000" dirty="0"/>
              <a:t>of a typical programming language: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6326F3D7-EF74-E997-9F05-C413C474837F}"/>
              </a:ext>
            </a:extLst>
          </p:cNvPr>
          <p:cNvSpPr txBox="1"/>
          <p:nvPr/>
        </p:nvSpPr>
        <p:spPr>
          <a:xfrm>
            <a:off x="608505" y="464678"/>
            <a:ext cx="311487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Token types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228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矩形 12292">
            <a:extLst>
              <a:ext uri="{FF2B5EF4-FFF2-40B4-BE49-F238E27FC236}">
                <a16:creationId xmlns:a16="http://schemas.microsoft.com/office/drawing/2014/main" id="{80E152D5-7A7A-467F-8871-BBFA75442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315690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dirty="0"/>
              <a:t>Examples of </a:t>
            </a:r>
            <a:r>
              <a:rPr lang="en-US" altLang="zh-CN" sz="2400" dirty="0">
                <a:solidFill>
                  <a:srgbClr val="FF3300"/>
                </a:solidFill>
              </a:rPr>
              <a:t>non-tokens</a:t>
            </a:r>
            <a:r>
              <a:rPr lang="en-US" altLang="zh-CN" sz="2000" dirty="0"/>
              <a:t>:</a:t>
            </a:r>
          </a:p>
        </p:txBody>
      </p:sp>
      <p:graphicFrame>
        <p:nvGraphicFramePr>
          <p:cNvPr id="12328" name="表格 12327">
            <a:extLst>
              <a:ext uri="{FF2B5EF4-FFF2-40B4-BE49-F238E27FC236}">
                <a16:creationId xmlns:a16="http://schemas.microsoft.com/office/drawing/2014/main" id="{A099B1FB-D1F2-86CC-106B-9AE3BEF714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086576"/>
              </p:ext>
            </p:extLst>
          </p:nvPr>
        </p:nvGraphicFramePr>
        <p:xfrm>
          <a:off x="1219200" y="1783304"/>
          <a:ext cx="7543800" cy="2079660"/>
        </p:xfrm>
        <a:graphic>
          <a:graphicData uri="http://schemas.openxmlformats.org/drawingml/2006/table">
            <a:tbl>
              <a:tblPr/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9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 i="1" dirty="0"/>
                        <a:t>comment</a:t>
                      </a:r>
                      <a:r>
                        <a:rPr lang="en-US" altLang="zh-CN" sz="2100" b="1" dirty="0"/>
                        <a:t> </a:t>
                      </a:r>
                      <a:endParaRPr lang="zh-CN" altLang="en-US" sz="2100" b="1" dirty="0"/>
                    </a:p>
                  </a:txBody>
                  <a:tcPr marT="47946" marB="47946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>
                          <a:latin typeface="Arial Unicode MS" panose="020B0604020202020204" charset="-122"/>
                        </a:rPr>
                        <a:t>/* try again */</a:t>
                      </a:r>
                      <a:r>
                        <a:rPr lang="en-US" altLang="zh-CN" sz="2100" b="1"/>
                        <a:t> </a:t>
                      </a:r>
                      <a:endParaRPr lang="zh-CN" altLang="en-US" sz="2100" b="1"/>
                    </a:p>
                  </a:txBody>
                  <a:tcPr marT="47946" marB="47946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9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 i="1"/>
                        <a:t>preprocessor directive</a:t>
                      </a:r>
                      <a:r>
                        <a:rPr lang="en-US" altLang="zh-CN" sz="2100" b="1"/>
                        <a:t> </a:t>
                      </a:r>
                      <a:endParaRPr lang="zh-CN" altLang="en-US" sz="2100" b="1"/>
                    </a:p>
                  </a:txBody>
                  <a:tcPr marT="47946" marB="47946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 dirty="0" err="1">
                          <a:latin typeface="Arial Unicode MS" panose="020B0604020202020204" charset="-122"/>
                        </a:rPr>
                        <a:t>#include&lt;stdio.h</a:t>
                      </a:r>
                      <a:r>
                        <a:rPr lang="en-US" altLang="zh-CN" sz="2100" b="1">
                          <a:latin typeface="Arial Unicode MS" panose="020B0604020202020204" charset="-122"/>
                        </a:rPr>
                        <a:t>&gt;</a:t>
                      </a:r>
                      <a:r>
                        <a:rPr lang="en-US" altLang="zh-CN" sz="2100" b="1"/>
                        <a:t> </a:t>
                      </a:r>
                      <a:endParaRPr lang="zh-CN" altLang="en-US" sz="2100" b="1"/>
                    </a:p>
                  </a:txBody>
                  <a:tcPr marT="47946" marB="47946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9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 i="1" dirty="0"/>
                        <a:t>preprocessor directive</a:t>
                      </a:r>
                      <a:r>
                        <a:rPr lang="en-US" altLang="zh-CN" sz="2100" b="1" dirty="0"/>
                        <a:t> </a:t>
                      </a:r>
                      <a:endParaRPr lang="zh-CN" altLang="en-US" sz="2100" b="1" dirty="0"/>
                    </a:p>
                  </a:txBody>
                  <a:tcPr marT="47946" marB="47946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>
                          <a:latin typeface="Arial Unicode MS" panose="020B0604020202020204" charset="-122"/>
                        </a:rPr>
                        <a:t>#define NUMS 5, 6</a:t>
                      </a:r>
                      <a:r>
                        <a:rPr lang="en-US" altLang="zh-CN" sz="2100" b="1"/>
                        <a:t> </a:t>
                      </a:r>
                      <a:endParaRPr lang="zh-CN" altLang="en-US" sz="2100" b="1"/>
                    </a:p>
                  </a:txBody>
                  <a:tcPr marT="47946" marB="47946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9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 i="1"/>
                        <a:t>macro</a:t>
                      </a:r>
                      <a:r>
                        <a:rPr lang="en-US" altLang="zh-CN" sz="2100" b="1"/>
                        <a:t> </a:t>
                      </a:r>
                      <a:endParaRPr lang="zh-CN" altLang="en-US" sz="2100" b="1"/>
                    </a:p>
                  </a:txBody>
                  <a:tcPr marT="47946" marB="47946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>
                          <a:latin typeface="Arial Unicode MS" panose="020B0604020202020204" charset="-122"/>
                        </a:rPr>
                        <a:t>NUMS</a:t>
                      </a:r>
                      <a:r>
                        <a:rPr lang="en-US" altLang="zh-CN" sz="2100" b="1"/>
                        <a:t> </a:t>
                      </a:r>
                      <a:endParaRPr lang="zh-CN" altLang="en-US" sz="2100" b="1"/>
                    </a:p>
                  </a:txBody>
                  <a:tcPr marT="47946" marB="47946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9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 i="1"/>
                        <a:t>blanks, tabs, and new-lines</a:t>
                      </a:r>
                      <a:r>
                        <a:rPr lang="en-US" altLang="zh-CN" sz="2100" b="1"/>
                        <a:t> </a:t>
                      </a:r>
                      <a:endParaRPr lang="zh-CN" altLang="en-US" sz="2100" b="1"/>
                    </a:p>
                  </a:txBody>
                  <a:tcPr marT="47946" marB="47946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100" b="1" dirty="0"/>
                        <a:t> </a:t>
                      </a:r>
                      <a:endParaRPr lang="zh-CN" altLang="en-US" sz="2100" b="1" dirty="0"/>
                    </a:p>
                  </a:txBody>
                  <a:tcPr marT="47946" marB="47946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280" name="矩形 12328">
            <a:extLst>
              <a:ext uri="{FF2B5EF4-FFF2-40B4-BE49-F238E27FC236}">
                <a16:creationId xmlns:a16="http://schemas.microsoft.com/office/drawing/2014/main" id="{FA90A1BC-2331-D181-4313-AE16AD27C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763" y="4027502"/>
            <a:ext cx="8077200" cy="1974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63538" indent="-363538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20738" indent="-363538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dirty="0"/>
              <a:t>The </a:t>
            </a:r>
            <a:r>
              <a:rPr lang="en-US" altLang="zh-CN" sz="2400" dirty="0">
                <a:solidFill>
                  <a:srgbClr val="FF0000"/>
                </a:solidFill>
              </a:rPr>
              <a:t>preprocessor</a:t>
            </a:r>
            <a:r>
              <a:rPr lang="en-US" altLang="zh-CN" sz="2400" dirty="0"/>
              <a:t> deletes the non-tokens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/>
              <a:t>Operates on the source character stream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/>
              <a:t>Producing another character stream to the lexical analyzer</a:t>
            </a:r>
          </a:p>
          <a:p>
            <a:pPr eaLnBrk="1" hangingPunct="1">
              <a:lnSpc>
                <a:spcPct val="150000"/>
              </a:lnSpc>
            </a:pPr>
            <a:endParaRPr lang="en-US" altLang="zh-CN" sz="200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AE394BF-C2CF-8374-4803-E9958B922F59}"/>
              </a:ext>
            </a:extLst>
          </p:cNvPr>
          <p:cNvSpPr txBox="1"/>
          <p:nvPr/>
        </p:nvSpPr>
        <p:spPr>
          <a:xfrm>
            <a:off x="608505" y="449438"/>
            <a:ext cx="311487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Non-Tokens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矩形 16537">
            <a:extLst>
              <a:ext uri="{FF2B5EF4-FFF2-40B4-BE49-F238E27FC236}">
                <a16:creationId xmlns:a16="http://schemas.microsoft.com/office/drawing/2014/main" id="{F68804A3-EFD5-8F96-352A-0BC2CEA1B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341" y="1073476"/>
            <a:ext cx="82296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zh-CN" sz="2400" dirty="0"/>
              <a:t>Given a program</a:t>
            </a:r>
            <a:r>
              <a:rPr lang="en-US" altLang="zh-CN" sz="2400" b="0" dirty="0"/>
              <a:t> such as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zh-CN" sz="2000" b="0" dirty="0"/>
              <a:t>	float match0(char *s) /* find a zero */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zh-CN" sz="2000" b="0" dirty="0"/>
              <a:t> 	{ if (!</a:t>
            </a:r>
            <a:r>
              <a:rPr lang="en-US" altLang="zh-CN" sz="2000" b="0" dirty="0" err="1"/>
              <a:t>strncmp</a:t>
            </a:r>
            <a:r>
              <a:rPr lang="en-US" altLang="zh-CN" sz="2000" b="0" dirty="0"/>
              <a:t>(s, "0.0", 3))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zh-CN" sz="2000" b="0" dirty="0"/>
              <a:t> 	      return 0.; 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zh-CN" sz="2000" b="0" dirty="0"/>
              <a:t>	} </a:t>
            </a:r>
          </a:p>
          <a:p>
            <a:pPr eaLnBrk="1" hangingPunct="1">
              <a:spcBef>
                <a:spcPct val="10000"/>
              </a:spcBef>
            </a:pPr>
            <a:endParaRPr lang="en-US" altLang="zh-CN" sz="2000" b="0" dirty="0"/>
          </a:p>
          <a:p>
            <a:pPr eaLnBrk="1" hangingPunct="1">
              <a:spcBef>
                <a:spcPct val="10000"/>
              </a:spcBef>
            </a:pPr>
            <a:r>
              <a:rPr lang="en-US" altLang="zh-CN" sz="2000" dirty="0"/>
              <a:t>The lexical analyzer</a:t>
            </a:r>
            <a:r>
              <a:rPr lang="en-US" altLang="zh-CN" sz="2000" b="0" dirty="0"/>
              <a:t> will return the stream:</a:t>
            </a:r>
          </a:p>
          <a:p>
            <a:pPr eaLnBrk="1" hangingPunct="1"/>
            <a:endParaRPr lang="en-US" altLang="zh-CN" sz="2000" b="0" dirty="0"/>
          </a:p>
          <a:p>
            <a:pPr eaLnBrk="1" hangingPunct="1"/>
            <a:r>
              <a:rPr lang="en-US" altLang="zh-CN" sz="2000" b="0" dirty="0"/>
              <a:t>FLOAT 		ID(</a:t>
            </a:r>
            <a:r>
              <a:rPr lang="en-US" altLang="zh-CN" sz="2000" b="0" dirty="0">
                <a:solidFill>
                  <a:srgbClr val="FF3300"/>
                </a:solidFill>
              </a:rPr>
              <a:t>match0</a:t>
            </a:r>
            <a:r>
              <a:rPr lang="en-US" altLang="zh-CN" sz="2000" b="0" dirty="0"/>
              <a:t>)       LPAREN  CHAR 	STAR 	ID(</a:t>
            </a:r>
            <a:r>
              <a:rPr lang="en-US" altLang="zh-CN" sz="2000" b="0" dirty="0">
                <a:solidFill>
                  <a:srgbClr val="FF3300"/>
                </a:solidFill>
              </a:rPr>
              <a:t>s</a:t>
            </a:r>
            <a:r>
              <a:rPr lang="en-US" altLang="zh-CN" sz="2000" b="0" dirty="0"/>
              <a:t>) RPAREN 	LBRACE          IF 	   LPAREN 	BANG ID(</a:t>
            </a:r>
            <a:r>
              <a:rPr lang="en-US" altLang="zh-CN" sz="2000" b="0" dirty="0" err="1">
                <a:solidFill>
                  <a:srgbClr val="FF3300"/>
                </a:solidFill>
              </a:rPr>
              <a:t>strncmp</a:t>
            </a:r>
            <a:r>
              <a:rPr lang="en-US" altLang="zh-CN" sz="2000" b="0" dirty="0"/>
              <a:t>) 	LPAREN          ID(</a:t>
            </a:r>
            <a:r>
              <a:rPr lang="en-US" altLang="zh-CN" sz="2000" b="0" dirty="0">
                <a:solidFill>
                  <a:srgbClr val="FF3300"/>
                </a:solidFill>
              </a:rPr>
              <a:t>s</a:t>
            </a:r>
            <a:r>
              <a:rPr lang="en-US" altLang="zh-CN" sz="2000" b="0" dirty="0"/>
              <a:t>) 	   COMMA 	STRING(</a:t>
            </a:r>
            <a:r>
              <a:rPr lang="en-US" altLang="zh-CN" sz="2000" b="0" dirty="0">
                <a:solidFill>
                  <a:srgbClr val="FF3300"/>
                </a:solidFill>
              </a:rPr>
              <a:t>0.0</a:t>
            </a:r>
            <a:r>
              <a:rPr lang="en-US" altLang="zh-CN" sz="2000" b="0" dirty="0"/>
              <a:t>) COMMA 	NUM(</a:t>
            </a:r>
            <a:r>
              <a:rPr lang="en-US" altLang="zh-CN" sz="2000" b="0" dirty="0">
                <a:solidFill>
                  <a:srgbClr val="FF3300"/>
                </a:solidFill>
              </a:rPr>
              <a:t>3</a:t>
            </a:r>
            <a:r>
              <a:rPr lang="en-US" altLang="zh-CN" sz="2000" b="0" dirty="0"/>
              <a:t>)            RPAREN   </a:t>
            </a:r>
            <a:r>
              <a:rPr lang="en-US" altLang="zh-CN" sz="2000" b="0" dirty="0" err="1"/>
              <a:t>RPAREN</a:t>
            </a:r>
            <a:r>
              <a:rPr lang="en-US" altLang="zh-CN" sz="2000" b="0" dirty="0"/>
              <a:t>       RETURN REAL(</a:t>
            </a:r>
            <a:r>
              <a:rPr lang="en-US" altLang="zh-CN" sz="2000" b="0" dirty="0">
                <a:solidFill>
                  <a:srgbClr val="FF3300"/>
                </a:solidFill>
              </a:rPr>
              <a:t>0.0</a:t>
            </a:r>
            <a:r>
              <a:rPr lang="en-US" altLang="zh-CN" sz="2000" b="0" dirty="0"/>
              <a:t>) 	SEMI 	            RBRACE   EOF </a:t>
            </a:r>
          </a:p>
          <a:p>
            <a:pPr eaLnBrk="1" hangingPunct="1"/>
            <a:endParaRPr lang="en-US" altLang="zh-CN" sz="2000" b="0" dirty="0"/>
          </a:p>
          <a:p>
            <a:pPr eaLnBrk="1" hangingPunct="1"/>
            <a:r>
              <a:rPr lang="en-US" altLang="zh-CN" sz="2000" dirty="0"/>
              <a:t>The token-type of each token</a:t>
            </a:r>
            <a:r>
              <a:rPr lang="en-US" altLang="zh-CN" sz="2000" b="0" dirty="0"/>
              <a:t> is reported</a:t>
            </a:r>
          </a:p>
          <a:p>
            <a:pPr eaLnBrk="1" hangingPunct="1"/>
            <a:r>
              <a:rPr lang="en-US" altLang="zh-CN" sz="2000" dirty="0"/>
              <a:t>Some of the tokens</a:t>
            </a:r>
            <a:r>
              <a:rPr lang="en-US" altLang="zh-CN" sz="2000" b="0" dirty="0"/>
              <a:t> </a:t>
            </a:r>
            <a:r>
              <a:rPr lang="en-US" altLang="zh-CN" sz="2000" b="0" dirty="0">
                <a:solidFill>
                  <a:srgbClr val="FF3300"/>
                </a:solidFill>
              </a:rPr>
              <a:t>attached</a:t>
            </a:r>
            <a:r>
              <a:rPr lang="en-US" altLang="zh-CN" sz="2000" b="0" dirty="0"/>
              <a:t> </a:t>
            </a:r>
            <a:r>
              <a:rPr lang="en-US" altLang="zh-CN" sz="2000" i="1" dirty="0">
                <a:solidFill>
                  <a:srgbClr val="FF3300"/>
                </a:solidFill>
              </a:rPr>
              <a:t>semantic values</a:t>
            </a:r>
            <a:endParaRPr lang="en-US" altLang="zh-CN" sz="2000" b="0" dirty="0">
              <a:solidFill>
                <a:srgbClr val="FF3300"/>
              </a:solidFill>
            </a:endParaRPr>
          </a:p>
          <a:p>
            <a:pPr eaLnBrk="1" hangingPunct="1"/>
            <a:r>
              <a:rPr lang="en-US" altLang="zh-CN" sz="2000" b="0" dirty="0">
                <a:solidFill>
                  <a:srgbClr val="FF3300"/>
                </a:solidFill>
              </a:rPr>
              <a:t>	</a:t>
            </a:r>
            <a:r>
              <a:rPr lang="en-US" altLang="zh-CN" sz="2000" b="0" dirty="0"/>
              <a:t>Such as </a:t>
            </a:r>
            <a:r>
              <a:rPr lang="en-US" altLang="zh-CN" sz="2000" b="0" u="sng" dirty="0"/>
              <a:t>identifiers</a:t>
            </a:r>
            <a:r>
              <a:rPr lang="en-US" altLang="zh-CN" sz="2000" b="0" dirty="0"/>
              <a:t> and </a:t>
            </a:r>
            <a:r>
              <a:rPr lang="en-US" altLang="zh-CN" sz="2000" b="0" u="sng" dirty="0"/>
              <a:t>literals</a:t>
            </a:r>
            <a:r>
              <a:rPr lang="en-US" altLang="zh-CN" sz="2000" b="0" dirty="0"/>
              <a:t>, with </a:t>
            </a:r>
            <a:r>
              <a:rPr lang="en-US" altLang="zh-CN" sz="2000" b="0" dirty="0">
                <a:solidFill>
                  <a:srgbClr val="FF3300"/>
                </a:solidFill>
              </a:rPr>
              <a:t>auxiliary information</a:t>
            </a:r>
            <a:endParaRPr lang="en-US" altLang="zh-CN" sz="2000" b="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B59C3231-7AAC-A66B-113E-FC8D9E5552EB}"/>
              </a:ext>
            </a:extLst>
          </p:cNvPr>
          <p:cNvSpPr txBox="1"/>
          <p:nvPr/>
        </p:nvSpPr>
        <p:spPr>
          <a:xfrm>
            <a:off x="608505" y="449438"/>
            <a:ext cx="311487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An example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矩形 17465">
            <a:extLst>
              <a:ext uri="{FF2B5EF4-FFF2-40B4-BE49-F238E27FC236}">
                <a16:creationId xmlns:a16="http://schemas.microsoft.com/office/drawing/2014/main" id="{46ACC956-B0F4-3DDD-A9A8-2F0B4B257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199948"/>
            <a:ext cx="77724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457200" indent="-4572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FF3300"/>
                </a:solidFill>
              </a:rPr>
              <a:t>How should</a:t>
            </a:r>
            <a:r>
              <a:rPr lang="en-US" altLang="zh-CN" sz="2400" dirty="0"/>
              <a:t> the lexical </a:t>
            </a:r>
            <a:r>
              <a:rPr lang="en-US" altLang="zh-CN" sz="2400" dirty="0">
                <a:solidFill>
                  <a:srgbClr val="FF3300"/>
                </a:solidFill>
              </a:rPr>
              <a:t>rules</a:t>
            </a:r>
            <a:r>
              <a:rPr lang="en-US" altLang="zh-CN" sz="2400" dirty="0"/>
              <a:t> of a programming language be </a:t>
            </a:r>
            <a:r>
              <a:rPr lang="en-US" altLang="zh-CN" sz="2400" dirty="0">
                <a:solidFill>
                  <a:srgbClr val="FF3300"/>
                </a:solidFill>
              </a:rPr>
              <a:t>described</a:t>
            </a:r>
            <a:r>
              <a:rPr lang="en-US" altLang="zh-CN" sz="2400" dirty="0"/>
              <a:t>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zh-CN" sz="24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FF3300"/>
                </a:solidFill>
              </a:rPr>
              <a:t>In what language</a:t>
            </a:r>
            <a:r>
              <a:rPr lang="en-US" altLang="zh-CN" sz="2400" dirty="0"/>
              <a:t> should a </a:t>
            </a:r>
            <a:r>
              <a:rPr lang="en-US" altLang="zh-CN" sz="2400" dirty="0">
                <a:solidFill>
                  <a:srgbClr val="FF3300"/>
                </a:solidFill>
              </a:rPr>
              <a:t>lexical analyzer</a:t>
            </a:r>
            <a:r>
              <a:rPr lang="en-US" altLang="zh-CN" sz="2400" dirty="0"/>
              <a:t> be </a:t>
            </a:r>
            <a:r>
              <a:rPr lang="en-US" altLang="zh-CN" sz="2400" dirty="0">
                <a:solidFill>
                  <a:srgbClr val="FF3300"/>
                </a:solidFill>
              </a:rPr>
              <a:t>written</a:t>
            </a:r>
            <a:r>
              <a:rPr lang="en-US" altLang="zh-CN" sz="2400" dirty="0"/>
              <a:t>?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E0BFE85C-CD76-335E-5CCE-61907BB2BE92}"/>
              </a:ext>
            </a:extLst>
          </p:cNvPr>
          <p:cNvSpPr txBox="1"/>
          <p:nvPr/>
        </p:nvSpPr>
        <p:spPr>
          <a:xfrm>
            <a:off x="608505" y="502778"/>
            <a:ext cx="311487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文本框 13314">
            <a:extLst>
              <a:ext uri="{FF2B5EF4-FFF2-40B4-BE49-F238E27FC236}">
                <a16:creationId xmlns:a16="http://schemas.microsoft.com/office/drawing/2014/main" id="{72D61537-DF08-65B4-A2C1-13CA9B75B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44600"/>
            <a:ext cx="8153400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dirty="0"/>
              <a:t>An example</a:t>
            </a:r>
            <a:r>
              <a:rPr lang="en-US" altLang="zh-CN" sz="2400" b="0" dirty="0"/>
              <a:t> : </a:t>
            </a:r>
            <a:r>
              <a:rPr lang="en-US" altLang="zh-CN" sz="2400" b="0" i="1" dirty="0"/>
              <a:t>identifiers in C or Java</a:t>
            </a:r>
            <a:endParaRPr lang="en-US" altLang="zh-CN" sz="2400" b="0" dirty="0"/>
          </a:p>
          <a:p>
            <a:pPr eaLnBrk="1" hangingPunct="1"/>
            <a:endParaRPr lang="en-US" altLang="zh-CN" sz="2400" b="0" dirty="0"/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n-US" altLang="zh-CN" sz="2000" b="0" dirty="0"/>
              <a:t>An identifier is </a:t>
            </a:r>
            <a:r>
              <a:rPr lang="en-US" altLang="zh-CN" sz="2000" b="0" dirty="0">
                <a:solidFill>
                  <a:srgbClr val="FF3300"/>
                </a:solidFill>
              </a:rPr>
              <a:t>a sequence of</a:t>
            </a:r>
            <a:r>
              <a:rPr lang="en-US" altLang="zh-CN" sz="2000" b="0" dirty="0"/>
              <a:t> letters and digits; the first character must be a letter 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n-US" altLang="zh-CN" sz="2000" b="0" dirty="0"/>
              <a:t>The underscore _ counts as a letter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n-US" altLang="zh-CN" sz="2000" b="0" dirty="0"/>
              <a:t>Upper- and lowercase letters are different 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n-US" altLang="zh-CN" sz="2000" b="0" dirty="0"/>
              <a:t>If the input stream has been parsed into tokens up to a given character, the next token is taken to include the </a:t>
            </a:r>
            <a:r>
              <a:rPr lang="en-US" altLang="zh-CN" sz="2000" b="0" dirty="0">
                <a:solidFill>
                  <a:srgbClr val="FF3300"/>
                </a:solidFill>
              </a:rPr>
              <a:t>longest string</a:t>
            </a:r>
            <a:r>
              <a:rPr lang="en-US" altLang="zh-CN" sz="2000" b="0" dirty="0"/>
              <a:t> of characters that could possibly constitute a token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n-US" altLang="zh-CN" sz="2000" b="0" dirty="0"/>
              <a:t>Blanks, tabs, newlines, and comments are </a:t>
            </a:r>
            <a:r>
              <a:rPr lang="en-US" altLang="zh-CN" sz="2000" b="0" dirty="0">
                <a:solidFill>
                  <a:srgbClr val="FF3300"/>
                </a:solidFill>
              </a:rPr>
              <a:t>ignored except</a:t>
            </a:r>
            <a:r>
              <a:rPr lang="en-US" altLang="zh-CN" sz="2000" b="0" dirty="0"/>
              <a:t> as they serve to separate tokens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n-US" altLang="zh-CN" sz="2000" b="0" dirty="0"/>
              <a:t>Some white space is required to separate otherwise adjacent identifiers, keywords, and constants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63D8284-92B9-8544-6C10-6F031E583514}"/>
              </a:ext>
            </a:extLst>
          </p:cNvPr>
          <p:cNvSpPr txBox="1"/>
          <p:nvPr/>
        </p:nvSpPr>
        <p:spPr>
          <a:xfrm>
            <a:off x="374650" y="483285"/>
            <a:ext cx="87693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zh-CN" sz="2800" b="1" u="sng" dirty="0"/>
              <a:t>Describing the lexical tokens of a </a:t>
            </a:r>
            <a:r>
              <a:rPr lang="en-US" altLang="zh-CN" sz="2400" b="1" u="sng" dirty="0"/>
              <a:t>language </a:t>
            </a:r>
            <a:r>
              <a:rPr lang="en-US" altLang="zh-CN" sz="2400" b="1" u="sng" dirty="0">
                <a:solidFill>
                  <a:srgbClr val="FF3300"/>
                </a:solidFill>
              </a:rPr>
              <a:t>in English</a:t>
            </a:r>
            <a:r>
              <a:rPr lang="en-US" altLang="zh-CN" sz="2400" b="1" u="sng" dirty="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文本框 38914">
            <a:extLst>
              <a:ext uri="{FF2B5EF4-FFF2-40B4-BE49-F238E27FC236}">
                <a16:creationId xmlns:a16="http://schemas.microsoft.com/office/drawing/2014/main" id="{F89EE44A-30B3-288B-E235-2F27ED062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919" y="1850728"/>
            <a:ext cx="8382000" cy="113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00100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b="0" dirty="0"/>
              <a:t>Any reasonable programming language can be used to implement it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218100C-9501-CA83-C434-9AF808205A15}"/>
              </a:ext>
            </a:extLst>
          </p:cNvPr>
          <p:cNvSpPr txBox="1"/>
          <p:nvPr/>
        </p:nvSpPr>
        <p:spPr>
          <a:xfrm>
            <a:off x="467616" y="401996"/>
            <a:ext cx="4598312" cy="673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n-US" altLang="zh-CN" sz="2800" b="1" u="sng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hoc</a:t>
            </a: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lexer</a:t>
            </a:r>
            <a:endParaRPr lang="en-US" altLang="zh-CN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文本框 38914">
            <a:extLst>
              <a:ext uri="{FF2B5EF4-FFF2-40B4-BE49-F238E27FC236}">
                <a16:creationId xmlns:a16="http://schemas.microsoft.com/office/drawing/2014/main" id="{F89EE44A-30B3-288B-E235-2F27ED062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89912"/>
            <a:ext cx="8382000" cy="1685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00100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i="1" dirty="0"/>
              <a:t>Regular expressions</a:t>
            </a:r>
            <a:r>
              <a:rPr lang="en-US" altLang="zh-CN" sz="2400" b="0" dirty="0"/>
              <a:t> :Specify lexical tokens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i="1" dirty="0"/>
              <a:t>Deterministic finite automata</a:t>
            </a:r>
            <a:r>
              <a:rPr lang="en-US" altLang="zh-CN" sz="2400" b="0" dirty="0"/>
              <a:t> : Implementing </a:t>
            </a:r>
            <a:r>
              <a:rPr lang="en-US" altLang="zh-CN" sz="2400" b="0" dirty="0" err="1"/>
              <a:t>lexers</a:t>
            </a:r>
            <a:r>
              <a:rPr lang="en-US" altLang="zh-CN" sz="2400" b="0" dirty="0"/>
              <a:t> 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Mathematics</a:t>
            </a:r>
            <a:r>
              <a:rPr lang="en-US" altLang="zh-CN" sz="2400" b="0" dirty="0"/>
              <a:t>: Connecting the above two 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21E1E9E-5F0A-3C87-E28F-EDC459B352F7}"/>
              </a:ext>
            </a:extLst>
          </p:cNvPr>
          <p:cNvSpPr txBox="1"/>
          <p:nvPr/>
        </p:nvSpPr>
        <p:spPr>
          <a:xfrm>
            <a:off x="483514" y="431077"/>
            <a:ext cx="8160526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altLang="zh-CN" sz="2800" b="1" u="sng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simpler and more readable</a:t>
            </a: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lexical analyzer 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240B77D7-7143-D2C3-7DF5-B9703B7C87A9}"/>
              </a:ext>
            </a:extLst>
          </p:cNvPr>
          <p:cNvSpPr/>
          <p:nvPr/>
        </p:nvSpPr>
        <p:spPr>
          <a:xfrm>
            <a:off x="1428750" y="3924300"/>
            <a:ext cx="1930400" cy="106679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Regular Expression</a:t>
            </a:r>
            <a:endParaRPr lang="zh-CN" altLang="en-US" dirty="0"/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4A5640CC-96E3-92C1-2299-25460812281A}"/>
              </a:ext>
            </a:extLst>
          </p:cNvPr>
          <p:cNvSpPr/>
          <p:nvPr/>
        </p:nvSpPr>
        <p:spPr>
          <a:xfrm>
            <a:off x="5702302" y="3968751"/>
            <a:ext cx="2171698" cy="9842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Deterministic</a:t>
            </a:r>
          </a:p>
          <a:p>
            <a:pPr algn="ctr"/>
            <a:r>
              <a:rPr lang="en-US" altLang="zh-CN" dirty="0"/>
              <a:t>Finite Automata</a:t>
            </a:r>
            <a:endParaRPr lang="zh-CN" altLang="en-US" dirty="0"/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C95ED84A-282E-5F00-D540-84E09FBCB9AC}"/>
              </a:ext>
            </a:extLst>
          </p:cNvPr>
          <p:cNvCxnSpPr>
            <a:stCxn id="2" idx="6"/>
            <a:endCxn id="4" idx="2"/>
          </p:cNvCxnSpPr>
          <p:nvPr/>
        </p:nvCxnSpPr>
        <p:spPr>
          <a:xfrm>
            <a:off x="3359150" y="4457700"/>
            <a:ext cx="2343152" cy="317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3E349E15-FA26-D7BF-F812-3D5FA5B29C75}"/>
              </a:ext>
            </a:extLst>
          </p:cNvPr>
          <p:cNvSpPr/>
          <p:nvPr/>
        </p:nvSpPr>
        <p:spPr>
          <a:xfrm>
            <a:off x="3651250" y="4041774"/>
            <a:ext cx="1784350" cy="311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rgbClr val="0070C0"/>
                </a:solidFill>
              </a:rPr>
              <a:t>Mathematics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452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9457">
            <a:extLst>
              <a:ext uri="{FF2B5EF4-FFF2-40B4-BE49-F238E27FC236}">
                <a16:creationId xmlns:a16="http://schemas.microsoft.com/office/drawing/2014/main" id="{DECCE06C-F6CB-EA07-2470-0F7425402F0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472502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 Regular Expression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文本框 14337">
            <a:extLst>
              <a:ext uri="{FF2B5EF4-FFF2-40B4-BE49-F238E27FC236}">
                <a16:creationId xmlns:a16="http://schemas.microsoft.com/office/drawing/2014/main" id="{2DFAA4CE-2479-9197-8BC4-F42D49A7F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976" y="497356"/>
            <a:ext cx="69826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u="sng" dirty="0">
                <a:cs typeface="Arial" panose="020B0604020202020204" pitchFamily="34" charset="0"/>
              </a:rPr>
              <a:t>Basic Concepts for Regular Expression</a:t>
            </a:r>
          </a:p>
        </p:txBody>
      </p:sp>
      <p:sp>
        <p:nvSpPr>
          <p:cNvPr id="17411" name="文本框 14338">
            <a:extLst>
              <a:ext uri="{FF2B5EF4-FFF2-40B4-BE49-F238E27FC236}">
                <a16:creationId xmlns:a16="http://schemas.microsoft.com/office/drawing/2014/main" id="{1630BE7D-32C8-1148-344D-D4D77365F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538" y="1534963"/>
            <a:ext cx="602637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2400" b="0" dirty="0"/>
              <a:t>A </a:t>
            </a:r>
            <a:r>
              <a:rPr lang="en-US" altLang="zh-CN" sz="2400" b="0" i="1" dirty="0">
                <a:solidFill>
                  <a:srgbClr val="FF3300"/>
                </a:solidFill>
              </a:rPr>
              <a:t>language</a:t>
            </a:r>
            <a:r>
              <a:rPr lang="en-US" altLang="zh-CN" sz="2400" b="0" dirty="0"/>
              <a:t> is a set of </a:t>
            </a:r>
            <a:r>
              <a:rPr lang="en-US" altLang="zh-CN" sz="2400" b="0" i="1" dirty="0"/>
              <a:t>strings</a:t>
            </a:r>
            <a:endParaRPr lang="en-US" altLang="zh-CN" sz="2400" b="0" dirty="0"/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2400" b="0" dirty="0"/>
              <a:t>A </a:t>
            </a:r>
            <a:r>
              <a:rPr lang="en-US" altLang="zh-CN" sz="2400" b="0" dirty="0">
                <a:solidFill>
                  <a:srgbClr val="FF3300"/>
                </a:solidFill>
              </a:rPr>
              <a:t>string</a:t>
            </a:r>
            <a:r>
              <a:rPr lang="en-US" altLang="zh-CN" sz="2400" b="0" dirty="0"/>
              <a:t> is a finite sequence of </a:t>
            </a:r>
            <a:r>
              <a:rPr lang="en-US" altLang="zh-CN" sz="2400" b="0" i="1" dirty="0"/>
              <a:t>symbols</a:t>
            </a:r>
            <a:r>
              <a:rPr lang="en-US" altLang="zh-CN" sz="2400" b="0" dirty="0"/>
              <a:t> 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2400" b="0" dirty="0"/>
              <a:t>A </a:t>
            </a:r>
            <a:r>
              <a:rPr lang="en-US" altLang="zh-CN" sz="2400" b="0" dirty="0">
                <a:solidFill>
                  <a:srgbClr val="FF3300"/>
                </a:solidFill>
              </a:rPr>
              <a:t>symbol</a:t>
            </a:r>
            <a:r>
              <a:rPr lang="en-US" altLang="zh-CN" sz="2400" b="0" dirty="0"/>
              <a:t> is taken from a finite </a:t>
            </a:r>
            <a:r>
              <a:rPr lang="en-US" altLang="zh-CN" sz="2400" b="0" i="1" dirty="0"/>
              <a:t>alphabet</a:t>
            </a:r>
            <a:endParaRPr lang="en-US" altLang="zh-CN" sz="2400" b="0" dirty="0"/>
          </a:p>
        </p:txBody>
      </p:sp>
      <p:sp>
        <p:nvSpPr>
          <p:cNvPr id="17412" name="矩形 14340">
            <a:extLst>
              <a:ext uri="{FF2B5EF4-FFF2-40B4-BE49-F238E27FC236}">
                <a16:creationId xmlns:a16="http://schemas.microsoft.com/office/drawing/2014/main" id="{6906C71B-F5EB-B727-A7DF-F0A4BB7AE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5921" y="3753378"/>
            <a:ext cx="68199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dirty="0"/>
              <a:t>Notices:</a:t>
            </a:r>
          </a:p>
          <a:p>
            <a:pPr eaLnBrk="1" hangingPunct="1"/>
            <a:endParaRPr lang="en-US" altLang="zh-CN" sz="2400" b="0" dirty="0">
              <a:solidFill>
                <a:srgbClr val="FF3300"/>
              </a:solidFill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sz="2400" b="0" dirty="0">
                <a:solidFill>
                  <a:srgbClr val="FF3300"/>
                </a:solidFill>
              </a:rPr>
              <a:t>Not assign any meaning</a:t>
            </a:r>
            <a:r>
              <a:rPr lang="en-US" altLang="zh-CN" sz="2400" b="0" dirty="0"/>
              <a:t> to the strings;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altLang="zh-CN" sz="2400" b="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sz="2400" b="0" dirty="0"/>
              <a:t>Classify each string as </a:t>
            </a:r>
            <a:r>
              <a:rPr lang="en-US" altLang="zh-CN" sz="2400" b="0" dirty="0">
                <a:solidFill>
                  <a:srgbClr val="FF3300"/>
                </a:solidFill>
              </a:rPr>
              <a:t>in the language or not</a:t>
            </a:r>
            <a:r>
              <a:rPr lang="en-US" altLang="zh-CN" sz="2400" b="0" dirty="0"/>
              <a:t>.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E01089B0-12F2-050E-A568-6C8A41C54388}"/>
              </a:ext>
            </a:extLst>
          </p:cNvPr>
          <p:cNvSpPr txBox="1"/>
          <p:nvPr/>
        </p:nvSpPr>
        <p:spPr>
          <a:xfrm>
            <a:off x="7131004" y="1973525"/>
            <a:ext cx="1619296" cy="646331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A Regular Expression</a:t>
            </a:r>
            <a:endParaRPr lang="zh-CN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文本框 39938">
            <a:extLst>
              <a:ext uri="{FF2B5EF4-FFF2-40B4-BE49-F238E27FC236}">
                <a16:creationId xmlns:a16="http://schemas.microsoft.com/office/drawing/2014/main" id="{87C268A7-F235-5121-50A7-470CCF89A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784" y="1443959"/>
            <a:ext cx="7696200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9263" indent="-449263" eaLnBrk="0" hangingPunct="0"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r>
              <a:rPr lang="en-US" altLang="zh-CN" sz="2800" dirty="0"/>
              <a:t>Symbol:</a:t>
            </a:r>
            <a:r>
              <a:rPr lang="en-US" altLang="zh-CN" sz="2800" b="0" dirty="0"/>
              <a:t> a</a:t>
            </a:r>
          </a:p>
          <a:p>
            <a:pPr eaLnBrk="1" hangingPunct="1">
              <a:buFont typeface="Arial" charset="0"/>
              <a:buNone/>
              <a:defRPr/>
            </a:pPr>
            <a:endParaRPr lang="en-US" altLang="zh-CN" sz="2800" b="0" dirty="0"/>
          </a:p>
          <a:p>
            <a:pPr eaLnBrk="1" hangingPunct="1">
              <a:buFont typeface="Arial" charset="0"/>
              <a:buNone/>
              <a:defRPr/>
            </a:pPr>
            <a:r>
              <a:rPr lang="en-US" altLang="zh-CN" sz="2400" b="0" dirty="0"/>
              <a:t>For each </a:t>
            </a:r>
            <a:r>
              <a:rPr lang="en-US" altLang="zh-CN" sz="2400" b="0" dirty="0">
                <a:solidFill>
                  <a:srgbClr val="FF3300"/>
                </a:solidFill>
              </a:rPr>
              <a:t>symbol</a:t>
            </a:r>
            <a:r>
              <a:rPr lang="en-US" altLang="zh-CN" sz="2400" b="0" dirty="0"/>
              <a:t> </a:t>
            </a:r>
            <a:r>
              <a:rPr lang="en-US" altLang="zh-CN" sz="2400" dirty="0"/>
              <a:t>a</a:t>
            </a:r>
            <a:r>
              <a:rPr lang="en-US" altLang="zh-CN" sz="2400" b="0" dirty="0"/>
              <a:t> in the alphabet of the language</a:t>
            </a:r>
          </a:p>
          <a:p>
            <a:pPr eaLnBrk="1" hangingPunct="1">
              <a:buFont typeface="Arial" charset="0"/>
              <a:buNone/>
              <a:defRPr/>
            </a:pPr>
            <a:endParaRPr lang="en-US" altLang="zh-CN" sz="2400" b="0" dirty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zh-CN" sz="2400" b="0" dirty="0"/>
              <a:t>The </a:t>
            </a:r>
            <a:r>
              <a:rPr lang="en-US" altLang="zh-CN" sz="2400" b="0" dirty="0">
                <a:solidFill>
                  <a:srgbClr val="FF3300"/>
                </a:solidFill>
              </a:rPr>
              <a:t>regular expression </a:t>
            </a:r>
            <a:r>
              <a:rPr lang="en-US" altLang="zh-CN" sz="2400" dirty="0"/>
              <a:t>a:</a:t>
            </a:r>
            <a:r>
              <a:rPr lang="en-US" altLang="zh-CN" sz="2400" dirty="0">
                <a:solidFill>
                  <a:srgbClr val="FF3300"/>
                </a:solidFill>
              </a:rPr>
              <a:t> </a:t>
            </a:r>
            <a:r>
              <a:rPr lang="en-US" altLang="zh-CN" sz="2400" b="0" dirty="0"/>
              <a:t> denotes the language containing just </a:t>
            </a:r>
            <a:r>
              <a:rPr lang="en-US" altLang="zh-CN" sz="2400" b="0" dirty="0">
                <a:solidFill>
                  <a:srgbClr val="FF3300"/>
                </a:solidFill>
              </a:rPr>
              <a:t>the string </a:t>
            </a:r>
            <a:r>
              <a:rPr lang="en-US" altLang="zh-CN" sz="2400" b="0" dirty="0"/>
              <a:t>a.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D6141ED-7BBC-B8B5-41BA-D815DA3AD2B2}"/>
              </a:ext>
            </a:extLst>
          </p:cNvPr>
          <p:cNvSpPr txBox="1"/>
          <p:nvPr/>
        </p:nvSpPr>
        <p:spPr>
          <a:xfrm>
            <a:off x="365102" y="561984"/>
            <a:ext cx="72329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notation of </a:t>
            </a:r>
            <a:r>
              <a:rPr lang="en-US" altLang="zh-CN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regular expressions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56321">
            <a:extLst>
              <a:ext uri="{FF2B5EF4-FFF2-40B4-BE49-F238E27FC236}">
                <a16:creationId xmlns:a16="http://schemas.microsoft.com/office/drawing/2014/main" id="{22837244-4352-66C8-9ABD-C1828E03E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Content</a:t>
            </a:r>
          </a:p>
        </p:txBody>
      </p:sp>
      <p:sp>
        <p:nvSpPr>
          <p:cNvPr id="3075" name="文本占位符 56322">
            <a:extLst>
              <a:ext uri="{FF2B5EF4-FFF2-40B4-BE49-F238E27FC236}">
                <a16:creationId xmlns:a16="http://schemas.microsoft.com/office/drawing/2014/main" id="{875EB2A6-6D09-DD1A-A571-37C95B2AB0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/>
              <a:t>INTRODUCTION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b="1"/>
              <a:t>LEXICAL ANALYSIS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/>
              <a:t>PARSING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/>
              <a:t>ABSTRACT SYNTAX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/>
              <a:t>SEMANTIC ANALYSIS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/>
              <a:t>ACTIVATION RECORD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/>
              <a:t>TRANSLATING INTO INTERMEDIATE CODE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/>
              <a:t>OTHERS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矩形 59395">
            <a:extLst>
              <a:ext uri="{FF2B5EF4-FFF2-40B4-BE49-F238E27FC236}">
                <a16:creationId xmlns:a16="http://schemas.microsoft.com/office/drawing/2014/main" id="{2EF3CC28-4175-8A50-BF96-D96D578E0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785" y="1557429"/>
            <a:ext cx="8077200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/>
              <a:t>Alternation:</a:t>
            </a:r>
            <a:r>
              <a:rPr lang="en-US" altLang="zh-CN" sz="2800" b="0" dirty="0"/>
              <a:t> </a:t>
            </a:r>
            <a:r>
              <a:rPr lang="en-US" altLang="zh-CN" sz="2400" b="0" dirty="0">
                <a:solidFill>
                  <a:srgbClr val="FF3300"/>
                </a:solidFill>
              </a:rPr>
              <a:t>A vertical bar ‖</a:t>
            </a:r>
            <a:r>
              <a:rPr lang="en-US" altLang="zh-CN" sz="2400" b="0" dirty="0"/>
              <a:t> </a:t>
            </a:r>
          </a:p>
          <a:p>
            <a:pPr eaLnBrk="1" hangingPunct="1"/>
            <a:endParaRPr lang="en-US" altLang="zh-CN" sz="2800" b="0" dirty="0"/>
          </a:p>
          <a:p>
            <a:pPr eaLnBrk="1" hangingPunct="1"/>
            <a:r>
              <a:rPr lang="en-US" altLang="zh-CN" sz="2400" b="0" dirty="0"/>
              <a:t>Given two regular expressions </a:t>
            </a:r>
            <a:r>
              <a:rPr lang="en-US" altLang="zh-CN" sz="2400" b="0" i="1" dirty="0"/>
              <a:t>M</a:t>
            </a:r>
            <a:r>
              <a:rPr lang="en-US" altLang="zh-CN" sz="2400" b="0" dirty="0"/>
              <a:t> and </a:t>
            </a:r>
            <a:r>
              <a:rPr lang="en-US" altLang="zh-CN" sz="2400" b="0" i="1" dirty="0"/>
              <a:t>N</a:t>
            </a:r>
            <a:r>
              <a:rPr lang="en-US" altLang="zh-CN" sz="2400" b="0" dirty="0"/>
              <a:t>, the alternation operator makes a </a:t>
            </a:r>
            <a:r>
              <a:rPr lang="en-US" altLang="zh-CN" sz="2400" b="0" dirty="0">
                <a:solidFill>
                  <a:srgbClr val="FF3300"/>
                </a:solidFill>
              </a:rPr>
              <a:t>new regular expression </a:t>
            </a:r>
            <a:r>
              <a:rPr lang="en-US" altLang="zh-CN" sz="2400" b="0" i="1" dirty="0">
                <a:solidFill>
                  <a:srgbClr val="FF3300"/>
                </a:solidFill>
              </a:rPr>
              <a:t>M</a:t>
            </a:r>
            <a:r>
              <a:rPr lang="en-US" altLang="zh-CN" sz="2400" b="0" dirty="0">
                <a:solidFill>
                  <a:srgbClr val="FF3300"/>
                </a:solidFill>
              </a:rPr>
              <a:t> ‖ </a:t>
            </a:r>
            <a:r>
              <a:rPr lang="en-US" altLang="zh-CN" sz="2400" b="0" i="1" dirty="0">
                <a:solidFill>
                  <a:srgbClr val="FF3300"/>
                </a:solidFill>
              </a:rPr>
              <a:t>N</a:t>
            </a:r>
            <a:r>
              <a:rPr lang="en-US" altLang="zh-CN" sz="2400" b="0" dirty="0"/>
              <a:t>. </a:t>
            </a:r>
          </a:p>
          <a:p>
            <a:pPr eaLnBrk="1" hangingPunct="1"/>
            <a:endParaRPr lang="en-US" altLang="zh-CN" sz="2400" b="0" dirty="0"/>
          </a:p>
          <a:p>
            <a:pPr eaLnBrk="1" hangingPunct="1"/>
            <a:r>
              <a:rPr lang="en-US" altLang="zh-CN" sz="2400" b="0" dirty="0"/>
              <a:t>A </a:t>
            </a:r>
            <a:r>
              <a:rPr lang="en-US" altLang="zh-CN" sz="2400" b="0" dirty="0">
                <a:solidFill>
                  <a:srgbClr val="FF3300"/>
                </a:solidFill>
              </a:rPr>
              <a:t>string</a:t>
            </a:r>
            <a:r>
              <a:rPr lang="en-US" altLang="zh-CN" sz="2400" b="0" dirty="0"/>
              <a:t> is in the language of </a:t>
            </a:r>
            <a:r>
              <a:rPr lang="en-US" altLang="zh-CN" sz="2400" b="0" i="1" dirty="0"/>
              <a:t>M</a:t>
            </a:r>
            <a:r>
              <a:rPr lang="en-US" altLang="zh-CN" sz="2400" b="0" dirty="0"/>
              <a:t> ‖ </a:t>
            </a:r>
            <a:r>
              <a:rPr lang="en-US" altLang="zh-CN" sz="2400" b="0" i="1" dirty="0"/>
              <a:t>N</a:t>
            </a:r>
            <a:r>
              <a:rPr lang="en-US" altLang="zh-CN" sz="2400" b="0" dirty="0"/>
              <a:t> if it is in the language of </a:t>
            </a:r>
            <a:r>
              <a:rPr lang="en-US" altLang="zh-CN" sz="2400" b="0" i="1" dirty="0"/>
              <a:t>M</a:t>
            </a:r>
            <a:r>
              <a:rPr lang="en-US" altLang="zh-CN" sz="2400" b="0" dirty="0"/>
              <a:t> or in the language of </a:t>
            </a:r>
            <a:r>
              <a:rPr lang="en-US" altLang="zh-CN" sz="2400" b="0" i="1" dirty="0"/>
              <a:t>N</a:t>
            </a:r>
            <a:r>
              <a:rPr lang="en-US" altLang="zh-CN" sz="2400" b="0" dirty="0"/>
              <a:t>. </a:t>
            </a:r>
          </a:p>
          <a:p>
            <a:pPr eaLnBrk="1" hangingPunct="1"/>
            <a:endParaRPr lang="en-US" altLang="zh-CN" sz="2400" b="0" dirty="0"/>
          </a:p>
          <a:p>
            <a:pPr eaLnBrk="1" hangingPunct="1"/>
            <a:r>
              <a:rPr lang="en-US" altLang="zh-CN" sz="2400" b="0" dirty="0"/>
              <a:t>Example:</a:t>
            </a:r>
          </a:p>
          <a:p>
            <a:pPr eaLnBrk="1" hangingPunct="1"/>
            <a:r>
              <a:rPr lang="en-US" altLang="zh-CN" sz="2400" b="0" dirty="0"/>
              <a:t>The language of </a:t>
            </a:r>
            <a:r>
              <a:rPr lang="en-US" altLang="zh-CN" sz="2400" dirty="0"/>
              <a:t>a</a:t>
            </a:r>
            <a:r>
              <a:rPr lang="en-US" altLang="zh-CN" sz="2400" b="0" dirty="0"/>
              <a:t> ‖ </a:t>
            </a:r>
            <a:r>
              <a:rPr lang="en-US" altLang="zh-CN" sz="2400" dirty="0"/>
              <a:t>b</a:t>
            </a:r>
            <a:r>
              <a:rPr lang="en-US" altLang="zh-CN" sz="2400" b="0" dirty="0"/>
              <a:t> contains the two strings a and b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FBB9D2D5-FE82-C715-FE05-5D740CC3C5A2}"/>
              </a:ext>
            </a:extLst>
          </p:cNvPr>
          <p:cNvSpPr txBox="1"/>
          <p:nvPr/>
        </p:nvSpPr>
        <p:spPr>
          <a:xfrm>
            <a:off x="365102" y="561984"/>
            <a:ext cx="72329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notation of </a:t>
            </a:r>
            <a:r>
              <a:rPr lang="en-US" altLang="zh-CN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regular expressions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矩形 40963">
            <a:extLst>
              <a:ext uri="{FF2B5EF4-FFF2-40B4-BE49-F238E27FC236}">
                <a16:creationId xmlns:a16="http://schemas.microsoft.com/office/drawing/2014/main" id="{C00A69DF-59E2-027E-511E-AFA4A1B2D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537" y="1374159"/>
            <a:ext cx="8077200" cy="459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/>
              <a:t>Concatenation:</a:t>
            </a:r>
            <a:r>
              <a:rPr lang="en-US" altLang="zh-CN" sz="2800" b="0" dirty="0"/>
              <a:t> </a:t>
            </a:r>
            <a:r>
              <a:rPr lang="en-US" altLang="zh-CN" sz="2400" b="0" dirty="0">
                <a:solidFill>
                  <a:srgbClr val="FF3300"/>
                </a:solidFill>
              </a:rPr>
              <a:t>operator · </a:t>
            </a:r>
          </a:p>
          <a:p>
            <a:pPr eaLnBrk="1" hangingPunct="1"/>
            <a:endParaRPr lang="en-US" altLang="zh-CN" sz="2800" b="0" dirty="0">
              <a:solidFill>
                <a:srgbClr val="FF3300"/>
              </a:solidFill>
            </a:endParaRPr>
          </a:p>
          <a:p>
            <a:pPr eaLnBrk="1" hangingPunct="1"/>
            <a:r>
              <a:rPr lang="en-US" altLang="zh-CN" sz="2400" b="0" dirty="0"/>
              <a:t>Given two regular expressions </a:t>
            </a:r>
            <a:r>
              <a:rPr lang="en-US" altLang="zh-CN" sz="2400" b="0" i="1" dirty="0"/>
              <a:t>M</a:t>
            </a:r>
            <a:r>
              <a:rPr lang="en-US" altLang="zh-CN" sz="2400" b="0" dirty="0"/>
              <a:t> and </a:t>
            </a:r>
            <a:r>
              <a:rPr lang="en-US" altLang="zh-CN" sz="2400" b="0" i="1" dirty="0"/>
              <a:t>N</a:t>
            </a:r>
            <a:r>
              <a:rPr lang="en-US" altLang="zh-CN" sz="2400" b="0" dirty="0"/>
              <a:t>, the concatenation makes a </a:t>
            </a:r>
            <a:r>
              <a:rPr lang="en-US" altLang="zh-CN" sz="2400" b="0" dirty="0">
                <a:solidFill>
                  <a:srgbClr val="FF3300"/>
                </a:solidFill>
              </a:rPr>
              <a:t>new regular expression </a:t>
            </a:r>
            <a:r>
              <a:rPr lang="en-US" altLang="zh-CN" sz="2400" b="0" i="1" dirty="0">
                <a:solidFill>
                  <a:srgbClr val="FF3300"/>
                </a:solidFill>
              </a:rPr>
              <a:t>M</a:t>
            </a:r>
            <a:r>
              <a:rPr lang="en-US" altLang="zh-CN" sz="2400" b="0" dirty="0">
                <a:solidFill>
                  <a:srgbClr val="FF3300"/>
                </a:solidFill>
              </a:rPr>
              <a:t> · </a:t>
            </a:r>
            <a:r>
              <a:rPr lang="en-US" altLang="zh-CN" sz="2400" b="0" i="1" dirty="0">
                <a:solidFill>
                  <a:srgbClr val="FF3300"/>
                </a:solidFill>
              </a:rPr>
              <a:t>N</a:t>
            </a:r>
            <a:r>
              <a:rPr lang="en-US" altLang="zh-CN" sz="2400" b="0" dirty="0"/>
              <a:t>. </a:t>
            </a:r>
          </a:p>
          <a:p>
            <a:pPr eaLnBrk="1" hangingPunct="1"/>
            <a:endParaRPr lang="en-US" altLang="zh-CN" sz="2400" b="0" dirty="0"/>
          </a:p>
          <a:p>
            <a:pPr eaLnBrk="1" hangingPunct="1"/>
            <a:r>
              <a:rPr lang="en-US" altLang="zh-CN" sz="2400" b="0" dirty="0"/>
              <a:t>A </a:t>
            </a:r>
            <a:r>
              <a:rPr lang="en-US" altLang="zh-CN" sz="2400" b="0" dirty="0">
                <a:solidFill>
                  <a:srgbClr val="FF3300"/>
                </a:solidFill>
              </a:rPr>
              <a:t>string</a:t>
            </a:r>
            <a:r>
              <a:rPr lang="en-US" altLang="zh-CN" sz="2400" b="0" dirty="0"/>
              <a:t> is in the language of </a:t>
            </a:r>
            <a:r>
              <a:rPr lang="en-US" altLang="zh-CN" sz="2400" b="0" i="1" dirty="0"/>
              <a:t>M</a:t>
            </a:r>
            <a:r>
              <a:rPr lang="en-US" altLang="zh-CN" sz="2400" b="0" dirty="0"/>
              <a:t> · </a:t>
            </a:r>
            <a:r>
              <a:rPr lang="en-US" altLang="zh-CN" sz="2400" b="0" i="1" dirty="0"/>
              <a:t>N</a:t>
            </a:r>
            <a:r>
              <a:rPr lang="en-US" altLang="zh-CN" sz="2400" b="0" dirty="0"/>
              <a:t> if it is the </a:t>
            </a:r>
            <a:r>
              <a:rPr lang="en-US" altLang="zh-CN" sz="2400" b="0" dirty="0">
                <a:solidFill>
                  <a:srgbClr val="FF3300"/>
                </a:solidFill>
              </a:rPr>
              <a:t>concatenation of any two strings α and β</a:t>
            </a:r>
            <a:r>
              <a:rPr lang="en-US" altLang="zh-CN" sz="2400" b="0" dirty="0"/>
              <a:t> such that α is in the language of </a:t>
            </a:r>
            <a:r>
              <a:rPr lang="en-US" altLang="zh-CN" sz="2400" b="0" i="1" dirty="0"/>
              <a:t>M</a:t>
            </a:r>
            <a:r>
              <a:rPr lang="en-US" altLang="zh-CN" sz="2400" b="0" dirty="0"/>
              <a:t> and β is in the language of </a:t>
            </a:r>
            <a:r>
              <a:rPr lang="en-US" altLang="zh-CN" sz="2400" b="0" i="1" dirty="0"/>
              <a:t>N</a:t>
            </a:r>
            <a:r>
              <a:rPr lang="en-US" altLang="zh-CN" sz="2400" b="0" dirty="0"/>
              <a:t>. </a:t>
            </a:r>
          </a:p>
          <a:p>
            <a:pPr eaLnBrk="1" hangingPunct="1"/>
            <a:endParaRPr lang="en-US" altLang="zh-CN" sz="2400" b="0" dirty="0"/>
          </a:p>
          <a:p>
            <a:pPr eaLnBrk="1" hangingPunct="1"/>
            <a:r>
              <a:rPr lang="en-US" altLang="zh-CN" sz="2400" b="0" dirty="0"/>
              <a:t>Example:</a:t>
            </a:r>
          </a:p>
          <a:p>
            <a:pPr eaLnBrk="1" hangingPunct="1"/>
            <a:r>
              <a:rPr lang="en-US" altLang="zh-CN" sz="2400" b="0" dirty="0"/>
              <a:t>The regular expression (</a:t>
            </a:r>
            <a:r>
              <a:rPr lang="en-US" altLang="zh-CN" sz="2400" dirty="0"/>
              <a:t>a</a:t>
            </a:r>
            <a:r>
              <a:rPr lang="en-US" altLang="zh-CN" sz="2400" b="0" dirty="0"/>
              <a:t> ‖ </a:t>
            </a:r>
            <a:r>
              <a:rPr lang="en-US" altLang="zh-CN" sz="2400" dirty="0"/>
              <a:t>b</a:t>
            </a:r>
            <a:r>
              <a:rPr lang="en-US" altLang="zh-CN" sz="2400" b="0" dirty="0"/>
              <a:t>) · </a:t>
            </a:r>
            <a:r>
              <a:rPr lang="en-US" altLang="zh-CN" sz="2400" dirty="0"/>
              <a:t>a</a:t>
            </a:r>
            <a:r>
              <a:rPr lang="en-US" altLang="zh-CN" sz="2400" b="0" dirty="0"/>
              <a:t> defines the language containing the two strings aa and </a:t>
            </a:r>
            <a:r>
              <a:rPr lang="en-US" altLang="zh-CN" sz="2400" b="0" dirty="0" err="1"/>
              <a:t>ba</a:t>
            </a:r>
            <a:r>
              <a:rPr lang="en-US" altLang="zh-CN" sz="2400" b="0" dirty="0"/>
              <a:t>.</a:t>
            </a:r>
            <a:endParaRPr lang="en-US" altLang="zh-CN" sz="240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CE417EB-8FE8-5FF6-E89C-2986FF3900C1}"/>
              </a:ext>
            </a:extLst>
          </p:cNvPr>
          <p:cNvSpPr txBox="1"/>
          <p:nvPr/>
        </p:nvSpPr>
        <p:spPr>
          <a:xfrm>
            <a:off x="365102" y="561984"/>
            <a:ext cx="72329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notation of </a:t>
            </a:r>
            <a:r>
              <a:rPr lang="en-US" altLang="zh-CN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regular expressions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矩形 60418">
            <a:extLst>
              <a:ext uri="{FF2B5EF4-FFF2-40B4-BE49-F238E27FC236}">
                <a16:creationId xmlns:a16="http://schemas.microsoft.com/office/drawing/2014/main" id="{7B05ACB4-FA88-F0B8-A5D1-561EC8C6F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380" y="1325860"/>
            <a:ext cx="8077200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/>
              <a:t>Epsilon:</a:t>
            </a:r>
            <a:r>
              <a:rPr lang="en-US" altLang="zh-CN" sz="2000" b="0" dirty="0"/>
              <a:t> </a:t>
            </a:r>
            <a:r>
              <a:rPr lang="en-US" altLang="zh-CN" sz="2400" b="0" dirty="0">
                <a:solidFill>
                  <a:srgbClr val="FF3300"/>
                </a:solidFill>
              </a:rPr>
              <a:t>∊</a:t>
            </a:r>
            <a:endParaRPr lang="en-US" altLang="zh-CN" sz="2000" b="0" dirty="0">
              <a:solidFill>
                <a:srgbClr val="FF3300"/>
              </a:solidFill>
            </a:endParaRPr>
          </a:p>
          <a:p>
            <a:pPr eaLnBrk="1" hangingPunct="1"/>
            <a:r>
              <a:rPr lang="en-US" altLang="zh-CN" sz="2400" b="0" dirty="0"/>
              <a:t>The regular expression ∊ represents a </a:t>
            </a:r>
            <a:r>
              <a:rPr lang="en-US" altLang="zh-CN" sz="2400" b="0" dirty="0">
                <a:solidFill>
                  <a:srgbClr val="FF3300"/>
                </a:solidFill>
              </a:rPr>
              <a:t>language</a:t>
            </a:r>
            <a:r>
              <a:rPr lang="en-US" altLang="zh-CN" sz="2400" b="0" dirty="0"/>
              <a:t> whose </a:t>
            </a:r>
            <a:r>
              <a:rPr lang="en-US" altLang="zh-CN" sz="2400" b="0" dirty="0">
                <a:solidFill>
                  <a:srgbClr val="FF3300"/>
                </a:solidFill>
              </a:rPr>
              <a:t>only string is the empty string</a:t>
            </a:r>
            <a:r>
              <a:rPr lang="en-US" altLang="zh-CN" sz="2400" b="0" dirty="0"/>
              <a:t>. </a:t>
            </a:r>
          </a:p>
          <a:p>
            <a:pPr eaLnBrk="1" hangingPunct="1"/>
            <a:endParaRPr lang="en-US" altLang="zh-CN" sz="2400" b="0" dirty="0"/>
          </a:p>
          <a:p>
            <a:pPr eaLnBrk="1" hangingPunct="1"/>
            <a:r>
              <a:rPr lang="en-US" altLang="zh-CN" sz="2400" b="0" dirty="0"/>
              <a:t>Example: (</a:t>
            </a:r>
            <a:r>
              <a:rPr lang="en-US" altLang="zh-CN" sz="2400" b="0" i="1" dirty="0"/>
              <a:t>a</a:t>
            </a:r>
            <a:r>
              <a:rPr lang="en-US" altLang="zh-CN" sz="2400" b="0" dirty="0"/>
              <a:t> · </a:t>
            </a:r>
            <a:r>
              <a:rPr lang="en-US" altLang="zh-CN" sz="2400" b="0" i="1" dirty="0"/>
              <a:t>b</a:t>
            </a:r>
            <a:r>
              <a:rPr lang="en-US" altLang="zh-CN" sz="2400" b="0" dirty="0"/>
              <a:t>) ‖ ∊ represents the language {"", "ab"}.</a:t>
            </a:r>
          </a:p>
          <a:p>
            <a:pPr eaLnBrk="1" hangingPunct="1"/>
            <a:endParaRPr lang="en-US" altLang="zh-CN" sz="2400" dirty="0"/>
          </a:p>
          <a:p>
            <a:pPr eaLnBrk="1" hangingPunct="1"/>
            <a:r>
              <a:rPr lang="en-US" altLang="zh-CN" sz="2800" dirty="0"/>
              <a:t>Repetition:</a:t>
            </a:r>
            <a:r>
              <a:rPr lang="en-US" altLang="zh-CN" sz="2000" b="0" dirty="0"/>
              <a:t> </a:t>
            </a:r>
          </a:p>
          <a:p>
            <a:pPr eaLnBrk="1" hangingPunct="1"/>
            <a:r>
              <a:rPr lang="en-US" altLang="zh-CN" sz="2400" b="0" dirty="0"/>
              <a:t>Given a regular expression </a:t>
            </a:r>
            <a:r>
              <a:rPr lang="en-US" altLang="zh-CN" sz="2400" b="0" i="1" dirty="0"/>
              <a:t>M</a:t>
            </a:r>
            <a:r>
              <a:rPr lang="en-US" altLang="zh-CN" sz="2400" b="0" dirty="0"/>
              <a:t>, its </a:t>
            </a:r>
            <a:r>
              <a:rPr lang="en-US" altLang="zh-CN" sz="2400" b="0" dirty="0">
                <a:solidFill>
                  <a:srgbClr val="FF3300"/>
                </a:solidFill>
              </a:rPr>
              <a:t>Kleene closure is </a:t>
            </a:r>
            <a:r>
              <a:rPr lang="en-US" altLang="zh-CN" sz="2400" b="0" i="1" dirty="0">
                <a:solidFill>
                  <a:srgbClr val="FF3300"/>
                </a:solidFill>
              </a:rPr>
              <a:t>M</a:t>
            </a:r>
            <a:r>
              <a:rPr lang="en-US" altLang="zh-CN" sz="2400" b="0" dirty="0">
                <a:solidFill>
                  <a:srgbClr val="FF3300"/>
                </a:solidFill>
              </a:rPr>
              <a:t>*.</a:t>
            </a:r>
            <a:r>
              <a:rPr lang="en-US" altLang="zh-CN" sz="2400" b="0" dirty="0"/>
              <a:t> </a:t>
            </a:r>
          </a:p>
          <a:p>
            <a:pPr eaLnBrk="1" hangingPunct="1"/>
            <a:endParaRPr lang="en-US" altLang="zh-CN" sz="2400" b="0" dirty="0"/>
          </a:p>
          <a:p>
            <a:pPr eaLnBrk="1" hangingPunct="1"/>
            <a:r>
              <a:rPr lang="en-US" altLang="zh-CN" sz="2400" b="0" dirty="0"/>
              <a:t>A </a:t>
            </a:r>
            <a:r>
              <a:rPr lang="en-US" altLang="zh-CN" sz="2400" b="0" dirty="0">
                <a:solidFill>
                  <a:srgbClr val="FF3300"/>
                </a:solidFill>
              </a:rPr>
              <a:t>string</a:t>
            </a:r>
            <a:r>
              <a:rPr lang="en-US" altLang="zh-CN" sz="2400" b="0" dirty="0"/>
              <a:t> is in </a:t>
            </a:r>
            <a:r>
              <a:rPr lang="en-US" altLang="zh-CN" sz="2400" b="0" i="1" dirty="0"/>
              <a:t>M</a:t>
            </a:r>
            <a:r>
              <a:rPr lang="en-US" altLang="zh-CN" sz="2400" b="0" dirty="0"/>
              <a:t>* if it is the </a:t>
            </a:r>
            <a:r>
              <a:rPr lang="en-US" altLang="zh-CN" sz="2400" b="0" dirty="0">
                <a:solidFill>
                  <a:srgbClr val="FF3300"/>
                </a:solidFill>
              </a:rPr>
              <a:t>concatenation of zero or more</a:t>
            </a:r>
            <a:r>
              <a:rPr lang="en-US" altLang="zh-CN" sz="2400" b="0" dirty="0"/>
              <a:t> strings, all of which are in </a:t>
            </a:r>
            <a:r>
              <a:rPr lang="en-US" altLang="zh-CN" sz="2400" b="0" i="1" dirty="0"/>
              <a:t>M</a:t>
            </a:r>
            <a:r>
              <a:rPr lang="en-US" altLang="zh-CN" sz="2400" b="0" dirty="0"/>
              <a:t>. </a:t>
            </a:r>
          </a:p>
          <a:p>
            <a:pPr eaLnBrk="1" hangingPunct="1"/>
            <a:endParaRPr lang="en-US" altLang="zh-CN" sz="2400" b="0" dirty="0"/>
          </a:p>
          <a:p>
            <a:pPr eaLnBrk="1" hangingPunct="1"/>
            <a:r>
              <a:rPr lang="en-US" altLang="zh-CN" sz="2400" b="0" dirty="0"/>
              <a:t>Example:  ((</a:t>
            </a:r>
            <a:r>
              <a:rPr lang="en-US" altLang="zh-CN" sz="2400" dirty="0"/>
              <a:t>a</a:t>
            </a:r>
            <a:r>
              <a:rPr lang="en-US" altLang="zh-CN" sz="2400" b="0" dirty="0"/>
              <a:t> ‖ </a:t>
            </a:r>
            <a:r>
              <a:rPr lang="en-US" altLang="zh-CN" sz="2400" dirty="0"/>
              <a:t>b</a:t>
            </a:r>
            <a:r>
              <a:rPr lang="en-US" altLang="zh-CN" sz="2400" b="0" dirty="0"/>
              <a:t>) · </a:t>
            </a:r>
            <a:r>
              <a:rPr lang="en-US" altLang="zh-CN" sz="2400" dirty="0"/>
              <a:t>a</a:t>
            </a:r>
            <a:r>
              <a:rPr lang="en-US" altLang="zh-CN" sz="2400" b="0" dirty="0"/>
              <a:t>)* represents the infinite set {"", "aa", "</a:t>
            </a:r>
            <a:r>
              <a:rPr lang="en-US" altLang="zh-CN" sz="2400" b="0" dirty="0" err="1"/>
              <a:t>ba</a:t>
            </a:r>
            <a:r>
              <a:rPr lang="en-US" altLang="zh-CN" sz="2400" b="0" dirty="0"/>
              <a:t>", "</a:t>
            </a:r>
            <a:r>
              <a:rPr lang="en-US" altLang="zh-CN" sz="2400" b="0" dirty="0" err="1"/>
              <a:t>aaaa</a:t>
            </a:r>
            <a:r>
              <a:rPr lang="en-US" altLang="zh-CN" sz="2400" b="0" dirty="0"/>
              <a:t>", "</a:t>
            </a:r>
            <a:r>
              <a:rPr lang="en-US" altLang="zh-CN" sz="2400" b="0" dirty="0" err="1"/>
              <a:t>baaa</a:t>
            </a:r>
            <a:r>
              <a:rPr lang="en-US" altLang="zh-CN" sz="2400" b="0" dirty="0"/>
              <a:t>", "</a:t>
            </a:r>
            <a:r>
              <a:rPr lang="en-US" altLang="zh-CN" sz="2400" b="0" dirty="0" err="1"/>
              <a:t>aaba</a:t>
            </a:r>
            <a:r>
              <a:rPr lang="en-US" altLang="zh-CN" sz="2400" b="0" dirty="0"/>
              <a:t>", "baba", "</a:t>
            </a:r>
            <a:r>
              <a:rPr lang="en-US" altLang="zh-CN" sz="2400" b="0" dirty="0" err="1"/>
              <a:t>aaaaaa</a:t>
            </a:r>
            <a:r>
              <a:rPr lang="en-US" altLang="zh-CN" sz="2400" b="0" dirty="0"/>
              <a:t>", …}.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155C7192-F3F8-56AA-43E6-EBB7D3408332}"/>
              </a:ext>
            </a:extLst>
          </p:cNvPr>
          <p:cNvSpPr txBox="1"/>
          <p:nvPr/>
        </p:nvSpPr>
        <p:spPr>
          <a:xfrm>
            <a:off x="365102" y="561984"/>
            <a:ext cx="72329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notation of </a:t>
            </a:r>
            <a:r>
              <a:rPr lang="en-US" altLang="zh-CN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regular expressions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矩形 41986">
            <a:extLst>
              <a:ext uri="{FF2B5EF4-FFF2-40B4-BE49-F238E27FC236}">
                <a16:creationId xmlns:a16="http://schemas.microsoft.com/office/drawing/2014/main" id="{1C74316D-68ED-689B-D5C1-FE6CC9313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802" y="1440823"/>
            <a:ext cx="799029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85825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sz="2400" b="0" dirty="0"/>
              <a:t>Using</a:t>
            </a:r>
            <a:r>
              <a:rPr lang="en-US" altLang="zh-CN" sz="2400" dirty="0"/>
              <a:t> Symbols</a:t>
            </a:r>
            <a:r>
              <a:rPr lang="en-US" altLang="zh-CN" sz="2400" b="0" dirty="0"/>
              <a:t>, </a:t>
            </a:r>
            <a:r>
              <a:rPr lang="en-US" altLang="zh-CN" sz="2400" dirty="0"/>
              <a:t>Alternation</a:t>
            </a:r>
            <a:r>
              <a:rPr lang="en-US" altLang="zh-CN" sz="2400" b="0" dirty="0"/>
              <a:t>, </a:t>
            </a:r>
            <a:r>
              <a:rPr lang="en-US" altLang="zh-CN" sz="2400" dirty="0"/>
              <a:t>Concatenation</a:t>
            </a:r>
            <a:r>
              <a:rPr lang="en-US" altLang="zh-CN" sz="2400" b="0" dirty="0"/>
              <a:t>, </a:t>
            </a:r>
            <a:r>
              <a:rPr lang="en-US" altLang="zh-CN" sz="2400" dirty="0"/>
              <a:t>Epsilon</a:t>
            </a:r>
            <a:r>
              <a:rPr lang="en-US" altLang="zh-CN" sz="2400" b="0" dirty="0"/>
              <a:t>, and </a:t>
            </a:r>
            <a:r>
              <a:rPr lang="en-US" altLang="zh-CN" sz="2400" dirty="0"/>
              <a:t>Kleene closure</a:t>
            </a:r>
            <a:endParaRPr lang="en-US" altLang="zh-CN" sz="2400" b="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altLang="zh-CN" sz="2400" b="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sz="2400" b="0" dirty="0"/>
              <a:t>Specifying </a:t>
            </a:r>
            <a:r>
              <a:rPr lang="en-US" altLang="zh-CN" sz="2400" dirty="0"/>
              <a:t>the set of ASCII characters </a:t>
            </a:r>
            <a:r>
              <a:rPr lang="en-US" altLang="zh-CN" sz="2400" b="0" dirty="0"/>
              <a:t>corresponding to </a:t>
            </a:r>
            <a:r>
              <a:rPr lang="en-US" altLang="zh-CN" sz="2400" dirty="0"/>
              <a:t>the lexical tokens </a:t>
            </a:r>
            <a:r>
              <a:rPr lang="en-US" altLang="zh-CN" sz="2400" b="0" dirty="0"/>
              <a:t>of a programming language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7DBF667-DBCF-10B6-AEA5-401410D7E35D}"/>
              </a:ext>
            </a:extLst>
          </p:cNvPr>
          <p:cNvSpPr txBox="1"/>
          <p:nvPr/>
        </p:nvSpPr>
        <p:spPr>
          <a:xfrm>
            <a:off x="365102" y="561984"/>
            <a:ext cx="72329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notation of </a:t>
            </a:r>
            <a:r>
              <a:rPr lang="en-US" altLang="zh-CN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regular expressions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D7DBF667-DBCF-10B6-AEA5-401410D7E35D}"/>
              </a:ext>
            </a:extLst>
          </p:cNvPr>
          <p:cNvSpPr txBox="1"/>
          <p:nvPr/>
        </p:nvSpPr>
        <p:spPr>
          <a:xfrm>
            <a:off x="562451" y="1535593"/>
            <a:ext cx="72329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 1</a:t>
            </a:r>
          </a:p>
        </p:txBody>
      </p:sp>
      <p:sp>
        <p:nvSpPr>
          <p:cNvPr id="4" name="矩形 41986">
            <a:extLst>
              <a:ext uri="{FF2B5EF4-FFF2-40B4-BE49-F238E27FC236}">
                <a16:creationId xmlns:a16="http://schemas.microsoft.com/office/drawing/2014/main" id="{C6A84BB6-F5FB-9071-3848-B43E2C344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353" y="2360714"/>
            <a:ext cx="7772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85825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0" dirty="0"/>
              <a:t>(</a:t>
            </a:r>
            <a:r>
              <a:rPr lang="en-US" altLang="zh-CN" sz="2000" dirty="0"/>
              <a:t>0</a:t>
            </a:r>
            <a:r>
              <a:rPr lang="en-US" altLang="zh-CN" sz="2000" b="0" dirty="0"/>
              <a:t> | </a:t>
            </a:r>
            <a:r>
              <a:rPr lang="en-US" altLang="zh-CN" sz="2000" dirty="0"/>
              <a:t>1</a:t>
            </a:r>
            <a:r>
              <a:rPr lang="en-US" altLang="zh-CN" sz="2000" b="0" dirty="0"/>
              <a:t>)* · </a:t>
            </a:r>
            <a:r>
              <a:rPr lang="en-US" altLang="zh-CN" sz="2000" dirty="0"/>
              <a:t>0	</a:t>
            </a:r>
          </a:p>
          <a:p>
            <a:pPr eaLnBrk="1" hangingPunct="1"/>
            <a:endParaRPr lang="en-US" altLang="zh-CN" sz="2000" b="0" dirty="0"/>
          </a:p>
          <a:p>
            <a:pPr eaLnBrk="1" hangingPunct="1"/>
            <a:r>
              <a:rPr lang="en-US" altLang="zh-CN" sz="2000" b="0" dirty="0"/>
              <a:t>Binary numbers that are multiples of two.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2442567-619F-5853-003F-313656A5B70B}"/>
              </a:ext>
            </a:extLst>
          </p:cNvPr>
          <p:cNvSpPr txBox="1"/>
          <p:nvPr/>
        </p:nvSpPr>
        <p:spPr>
          <a:xfrm>
            <a:off x="365102" y="561984"/>
            <a:ext cx="72329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notation of </a:t>
            </a:r>
            <a:r>
              <a:rPr lang="en-US" altLang="zh-CN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regular expressions</a:t>
            </a:r>
          </a:p>
        </p:txBody>
      </p:sp>
    </p:spTree>
    <p:extLst>
      <p:ext uri="{BB962C8B-B14F-4D97-AF65-F5344CB8AC3E}">
        <p14:creationId xmlns:p14="http://schemas.microsoft.com/office/powerpoint/2010/main" val="156491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41986">
            <a:extLst>
              <a:ext uri="{FF2B5EF4-FFF2-40B4-BE49-F238E27FC236}">
                <a16:creationId xmlns:a16="http://schemas.microsoft.com/office/drawing/2014/main" id="{C6A84BB6-F5FB-9071-3848-B43E2C344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353" y="2360713"/>
            <a:ext cx="7772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85825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dirty="0"/>
              <a:t>b</a:t>
            </a:r>
            <a:r>
              <a:rPr lang="en-US" altLang="zh-CN" sz="2000" b="0" dirty="0"/>
              <a:t>*(</a:t>
            </a:r>
            <a:r>
              <a:rPr lang="en-US" altLang="zh-CN" sz="2000" dirty="0"/>
              <a:t>abb</a:t>
            </a:r>
            <a:r>
              <a:rPr lang="en-US" altLang="zh-CN" sz="2000" b="0" dirty="0"/>
              <a:t>*)*(</a:t>
            </a:r>
            <a:r>
              <a:rPr lang="en-US" altLang="zh-CN" sz="2000" dirty="0"/>
              <a:t>a</a:t>
            </a:r>
            <a:r>
              <a:rPr lang="en-US" altLang="zh-CN" sz="2000" b="0" dirty="0"/>
              <a:t>|∊)</a:t>
            </a:r>
          </a:p>
          <a:p>
            <a:pPr eaLnBrk="1" hangingPunct="1"/>
            <a:endParaRPr lang="en-US" altLang="zh-CN" sz="2000" b="0" dirty="0"/>
          </a:p>
          <a:p>
            <a:pPr eaLnBrk="1" hangingPunct="1"/>
            <a:r>
              <a:rPr lang="en-US" altLang="zh-CN" sz="2000" b="0" dirty="0"/>
              <a:t>Strings of a's and b's </a:t>
            </a:r>
            <a:r>
              <a:rPr lang="en-US" altLang="zh-CN" sz="2000" b="0" dirty="0">
                <a:solidFill>
                  <a:srgbClr val="FF3300"/>
                </a:solidFill>
              </a:rPr>
              <a:t>with no consecutive a's</a:t>
            </a:r>
            <a:r>
              <a:rPr lang="en-US" altLang="zh-CN" sz="2000" b="0" dirty="0"/>
              <a:t>.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92582358-A57B-3334-AA4F-4E2F58EDB223}"/>
              </a:ext>
            </a:extLst>
          </p:cNvPr>
          <p:cNvSpPr txBox="1"/>
          <p:nvPr/>
        </p:nvSpPr>
        <p:spPr>
          <a:xfrm>
            <a:off x="562451" y="1535593"/>
            <a:ext cx="72329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 2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5D48991-152F-4F8F-27EA-E09A73B7A6BD}"/>
              </a:ext>
            </a:extLst>
          </p:cNvPr>
          <p:cNvSpPr txBox="1"/>
          <p:nvPr/>
        </p:nvSpPr>
        <p:spPr>
          <a:xfrm>
            <a:off x="365102" y="561984"/>
            <a:ext cx="72329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notation of </a:t>
            </a:r>
            <a:r>
              <a:rPr lang="en-US" altLang="zh-CN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regular expressions</a:t>
            </a:r>
          </a:p>
        </p:txBody>
      </p:sp>
    </p:spTree>
    <p:extLst>
      <p:ext uri="{BB962C8B-B14F-4D97-AF65-F5344CB8AC3E}">
        <p14:creationId xmlns:p14="http://schemas.microsoft.com/office/powerpoint/2010/main" val="135889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41986">
            <a:extLst>
              <a:ext uri="{FF2B5EF4-FFF2-40B4-BE49-F238E27FC236}">
                <a16:creationId xmlns:a16="http://schemas.microsoft.com/office/drawing/2014/main" id="{C6A84BB6-F5FB-9071-3848-B43E2C344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353" y="2360714"/>
            <a:ext cx="7772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85825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0" dirty="0"/>
              <a:t>Strings of a's and b's </a:t>
            </a:r>
            <a:r>
              <a:rPr lang="en-US" altLang="zh-CN" sz="2000" b="0" dirty="0">
                <a:solidFill>
                  <a:srgbClr val="FF3300"/>
                </a:solidFill>
              </a:rPr>
              <a:t>containing consecutive a’s</a:t>
            </a:r>
            <a:r>
              <a:rPr lang="en-US" altLang="zh-CN" sz="2000" b="0" dirty="0"/>
              <a:t>.</a:t>
            </a:r>
          </a:p>
          <a:p>
            <a:pPr eaLnBrk="1" hangingPunct="1"/>
            <a:endParaRPr lang="en-US" altLang="zh-CN" sz="2000" b="0" dirty="0"/>
          </a:p>
          <a:p>
            <a:pPr eaLnBrk="1" hangingPunct="1"/>
            <a:r>
              <a:rPr lang="en-US" altLang="zh-CN" sz="2000" b="0" dirty="0"/>
              <a:t>(</a:t>
            </a:r>
            <a:r>
              <a:rPr lang="en-US" altLang="zh-CN" sz="2000" dirty="0" err="1"/>
              <a:t>a</a:t>
            </a:r>
            <a:r>
              <a:rPr lang="en-US" altLang="zh-CN" sz="2000" b="0" dirty="0" err="1"/>
              <a:t>|</a:t>
            </a:r>
            <a:r>
              <a:rPr lang="en-US" altLang="zh-CN" sz="2000" dirty="0" err="1"/>
              <a:t>b</a:t>
            </a:r>
            <a:r>
              <a:rPr lang="en-US" altLang="zh-CN" sz="2000" b="0" dirty="0"/>
              <a:t>)*</a:t>
            </a:r>
            <a:r>
              <a:rPr lang="en-US" altLang="zh-CN" sz="2000" dirty="0"/>
              <a:t>aa</a:t>
            </a:r>
            <a:r>
              <a:rPr lang="en-US" altLang="zh-CN" sz="2000" b="0" dirty="0"/>
              <a:t>(</a:t>
            </a:r>
            <a:r>
              <a:rPr lang="en-US" altLang="zh-CN" sz="2000" dirty="0" err="1"/>
              <a:t>a</a:t>
            </a:r>
            <a:r>
              <a:rPr lang="en-US" altLang="zh-CN" sz="2000" b="0" dirty="0" err="1"/>
              <a:t>|</a:t>
            </a:r>
            <a:r>
              <a:rPr lang="en-US" altLang="zh-CN" sz="2000" dirty="0" err="1"/>
              <a:t>b</a:t>
            </a:r>
            <a:r>
              <a:rPr lang="en-US" altLang="zh-CN" sz="2000" b="0" dirty="0"/>
              <a:t>)*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0ACEE3D-DBFD-175B-A363-7AE282EC57F8}"/>
              </a:ext>
            </a:extLst>
          </p:cNvPr>
          <p:cNvSpPr txBox="1"/>
          <p:nvPr/>
        </p:nvSpPr>
        <p:spPr>
          <a:xfrm>
            <a:off x="562451" y="1535593"/>
            <a:ext cx="72329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 3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522AD55-EEF6-4791-815F-67C846253656}"/>
              </a:ext>
            </a:extLst>
          </p:cNvPr>
          <p:cNvSpPr txBox="1"/>
          <p:nvPr/>
        </p:nvSpPr>
        <p:spPr>
          <a:xfrm>
            <a:off x="365102" y="561984"/>
            <a:ext cx="72329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notation of </a:t>
            </a:r>
            <a:r>
              <a:rPr lang="en-US" altLang="zh-CN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regular expressions</a:t>
            </a:r>
          </a:p>
        </p:txBody>
      </p:sp>
    </p:spTree>
    <p:extLst>
      <p:ext uri="{BB962C8B-B14F-4D97-AF65-F5344CB8AC3E}">
        <p14:creationId xmlns:p14="http://schemas.microsoft.com/office/powerpoint/2010/main" val="132825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矩形 43010">
            <a:extLst>
              <a:ext uri="{FF2B5EF4-FFF2-40B4-BE49-F238E27FC236}">
                <a16:creationId xmlns:a16="http://schemas.microsoft.com/office/drawing/2014/main" id="{55FDFB80-0249-DCB4-032B-97B655413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460591"/>
            <a:ext cx="7772400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00100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0" dirty="0"/>
              <a:t>In writing regular expressions, sometimes the </a:t>
            </a:r>
            <a:r>
              <a:rPr lang="en-US" altLang="zh-CN" sz="2400" dirty="0">
                <a:solidFill>
                  <a:srgbClr val="FF3300"/>
                </a:solidFill>
              </a:rPr>
              <a:t>concatenation </a:t>
            </a:r>
            <a:r>
              <a:rPr lang="en-US" altLang="zh-CN" sz="2400" b="0" dirty="0">
                <a:solidFill>
                  <a:srgbClr val="FF3300"/>
                </a:solidFill>
              </a:rPr>
              <a:t>symbol or </a:t>
            </a:r>
            <a:r>
              <a:rPr lang="en-US" altLang="zh-CN" sz="2400" dirty="0">
                <a:solidFill>
                  <a:srgbClr val="FF3300"/>
                </a:solidFill>
              </a:rPr>
              <a:t>the epsilon </a:t>
            </a:r>
            <a:r>
              <a:rPr lang="en-US" altLang="zh-CN" sz="2400" b="0" dirty="0">
                <a:solidFill>
                  <a:srgbClr val="FF3300"/>
                </a:solidFill>
              </a:rPr>
              <a:t>will be omitted</a:t>
            </a:r>
            <a:r>
              <a:rPr lang="en-US" altLang="zh-CN" sz="2400" b="0" dirty="0"/>
              <a:t> </a:t>
            </a:r>
          </a:p>
          <a:p>
            <a:pPr eaLnBrk="1" hangingPunct="1"/>
            <a:endParaRPr lang="en-US" altLang="zh-CN" sz="2400" b="0" dirty="0"/>
          </a:p>
          <a:p>
            <a:pPr eaLnBrk="1" hangingPunct="1"/>
            <a:r>
              <a:rPr lang="en-US" altLang="zh-CN" sz="2400" b="0" dirty="0"/>
              <a:t>Assuming that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zh-CN" sz="2400" b="0" dirty="0"/>
              <a:t>Kleene closure </a:t>
            </a:r>
            <a:r>
              <a:rPr lang="en-US" altLang="zh-CN" sz="2400" b="0" dirty="0">
                <a:solidFill>
                  <a:srgbClr val="FF3300"/>
                </a:solidFill>
              </a:rPr>
              <a:t>"binds tighter"</a:t>
            </a:r>
            <a:r>
              <a:rPr lang="en-US" altLang="zh-CN" sz="2400" b="0" dirty="0"/>
              <a:t> than concatenation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zh-CN" sz="2400" b="0" dirty="0"/>
              <a:t>Concatenation </a:t>
            </a:r>
            <a:r>
              <a:rPr lang="en-US" altLang="zh-CN" sz="2400" b="0" dirty="0">
                <a:solidFill>
                  <a:srgbClr val="FF3300"/>
                </a:solidFill>
              </a:rPr>
              <a:t>binds tighter</a:t>
            </a:r>
            <a:r>
              <a:rPr lang="en-US" altLang="zh-CN" sz="2400" b="0" dirty="0"/>
              <a:t> than alternation; </a:t>
            </a:r>
          </a:p>
          <a:p>
            <a:pPr eaLnBrk="1" hangingPunct="1"/>
            <a:endParaRPr lang="en-US" altLang="zh-CN" sz="2400" b="0" dirty="0"/>
          </a:p>
          <a:p>
            <a:pPr eaLnBrk="1" hangingPunct="1"/>
            <a:r>
              <a:rPr lang="en-US" altLang="zh-CN" sz="2400" b="0" dirty="0"/>
              <a:t>so that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zh-CN" sz="2400" dirty="0"/>
              <a:t>ab</a:t>
            </a:r>
            <a:r>
              <a:rPr lang="en-US" altLang="zh-CN" sz="2400" b="0" dirty="0"/>
              <a:t> | </a:t>
            </a:r>
            <a:r>
              <a:rPr lang="en-US" altLang="zh-CN" sz="2400" dirty="0"/>
              <a:t>c</a:t>
            </a:r>
            <a:r>
              <a:rPr lang="en-US" altLang="zh-CN" sz="2400" b="0" dirty="0"/>
              <a:t> means (</a:t>
            </a:r>
            <a:r>
              <a:rPr lang="en-US" altLang="zh-CN" sz="2400" dirty="0"/>
              <a:t>a</a:t>
            </a:r>
            <a:r>
              <a:rPr lang="en-US" altLang="zh-CN" sz="2400" b="0" dirty="0"/>
              <a:t> · </a:t>
            </a:r>
            <a:r>
              <a:rPr lang="en-US" altLang="zh-CN" sz="2400" dirty="0"/>
              <a:t>b</a:t>
            </a:r>
            <a:r>
              <a:rPr lang="en-US" altLang="zh-CN" sz="2400" b="0" dirty="0"/>
              <a:t>) | </a:t>
            </a:r>
            <a:r>
              <a:rPr lang="en-US" altLang="zh-CN" sz="2400" dirty="0"/>
              <a:t>c</a:t>
            </a:r>
            <a:r>
              <a:rPr lang="en-US" altLang="zh-CN" sz="2400" b="0" dirty="0"/>
              <a:t>, and (</a:t>
            </a:r>
            <a:r>
              <a:rPr lang="en-US" altLang="zh-CN" sz="2400" dirty="0"/>
              <a:t>a</a:t>
            </a:r>
            <a:r>
              <a:rPr lang="en-US" altLang="zh-CN" sz="2400" b="0" dirty="0"/>
              <a:t> |) means (</a:t>
            </a:r>
            <a:r>
              <a:rPr lang="en-US" altLang="zh-CN" sz="2400" dirty="0"/>
              <a:t>a</a:t>
            </a:r>
            <a:r>
              <a:rPr lang="en-US" altLang="zh-CN" sz="2400" b="0" dirty="0"/>
              <a:t> | ∊)</a:t>
            </a:r>
          </a:p>
          <a:p>
            <a:pPr eaLnBrk="1" hangingPunct="1"/>
            <a:endParaRPr lang="en-US" altLang="zh-CN" sz="2400" b="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920B255-8400-9558-D3BB-2F8F8B29F3FD}"/>
              </a:ext>
            </a:extLst>
          </p:cNvPr>
          <p:cNvSpPr txBox="1"/>
          <p:nvPr/>
        </p:nvSpPr>
        <p:spPr>
          <a:xfrm>
            <a:off x="365102" y="561984"/>
            <a:ext cx="72329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notation of </a:t>
            </a:r>
            <a:r>
              <a:rPr lang="en-US" altLang="zh-CN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regular expressions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矩形 61442">
            <a:extLst>
              <a:ext uri="{FF2B5EF4-FFF2-40B4-BE49-F238E27FC236}">
                <a16:creationId xmlns:a16="http://schemas.microsoft.com/office/drawing/2014/main" id="{7E431DA6-D19A-C93A-26ED-69BB64C96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065" y="1369430"/>
            <a:ext cx="7893553" cy="472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0" dirty="0"/>
              <a:t>Introducing some more </a:t>
            </a:r>
            <a:r>
              <a:rPr lang="en-US" altLang="zh-CN" sz="2800" b="0" dirty="0">
                <a:solidFill>
                  <a:srgbClr val="FF3300"/>
                </a:solidFill>
              </a:rPr>
              <a:t>abbreviations</a:t>
            </a:r>
            <a:r>
              <a:rPr lang="en-US" altLang="zh-CN" sz="2800" b="0" dirty="0"/>
              <a:t>: </a:t>
            </a:r>
          </a:p>
          <a:p>
            <a:pPr lvl="1" eaLnBrk="1" hangingPunct="1"/>
            <a:r>
              <a:rPr lang="en-US" altLang="zh-CN" sz="2400" b="0" dirty="0"/>
              <a:t>[</a:t>
            </a:r>
            <a:r>
              <a:rPr lang="en-US" altLang="zh-CN" sz="2400" dirty="0" err="1"/>
              <a:t>abcd</a:t>
            </a:r>
            <a:r>
              <a:rPr lang="en-US" altLang="zh-CN" sz="2400" b="0" dirty="0"/>
              <a:t>] means (</a:t>
            </a:r>
            <a:r>
              <a:rPr lang="en-US" altLang="zh-CN" sz="2400" dirty="0"/>
              <a:t>a</a:t>
            </a:r>
            <a:r>
              <a:rPr lang="en-US" altLang="zh-CN" sz="2400" b="0" dirty="0"/>
              <a:t> | </a:t>
            </a:r>
            <a:r>
              <a:rPr lang="en-US" altLang="zh-CN" sz="2400" dirty="0"/>
              <a:t>b</a:t>
            </a:r>
            <a:r>
              <a:rPr lang="en-US" altLang="zh-CN" sz="2400" b="0" dirty="0"/>
              <a:t> | </a:t>
            </a:r>
            <a:r>
              <a:rPr lang="en-US" altLang="zh-CN" sz="2400" dirty="0"/>
              <a:t>c</a:t>
            </a:r>
            <a:r>
              <a:rPr lang="en-US" altLang="zh-CN" sz="2400" b="0" dirty="0"/>
              <a:t> | </a:t>
            </a:r>
            <a:r>
              <a:rPr lang="en-US" altLang="zh-CN" sz="2400" dirty="0"/>
              <a:t>d</a:t>
            </a:r>
            <a:r>
              <a:rPr lang="en-US" altLang="zh-CN" sz="2400" b="0" dirty="0"/>
              <a:t>), </a:t>
            </a:r>
          </a:p>
          <a:p>
            <a:pPr lvl="1" eaLnBrk="1" hangingPunct="1"/>
            <a:r>
              <a:rPr lang="en-US" altLang="zh-CN" sz="2400" b="0" dirty="0"/>
              <a:t>[</a:t>
            </a:r>
            <a:r>
              <a:rPr lang="en-US" altLang="zh-CN" sz="2400" dirty="0"/>
              <a:t>b</a:t>
            </a:r>
            <a:r>
              <a:rPr lang="en-US" altLang="zh-CN" sz="2400" b="0" dirty="0"/>
              <a:t>-</a:t>
            </a:r>
            <a:r>
              <a:rPr lang="en-US" altLang="zh-CN" sz="2400" dirty="0"/>
              <a:t>g</a:t>
            </a:r>
            <a:r>
              <a:rPr lang="en-US" altLang="zh-CN" sz="2400" b="0" dirty="0"/>
              <a:t>] means [</a:t>
            </a:r>
            <a:r>
              <a:rPr lang="en-US" altLang="zh-CN" sz="2400" dirty="0" err="1"/>
              <a:t>bcdefg</a:t>
            </a:r>
            <a:r>
              <a:rPr lang="en-US" altLang="zh-CN" sz="2400" b="0" dirty="0"/>
              <a:t>], </a:t>
            </a:r>
          </a:p>
          <a:p>
            <a:pPr lvl="1" eaLnBrk="1" hangingPunct="1"/>
            <a:r>
              <a:rPr lang="en-US" altLang="zh-CN" sz="2400" b="0" dirty="0"/>
              <a:t>[</a:t>
            </a:r>
            <a:r>
              <a:rPr lang="en-US" altLang="zh-CN" sz="2400" dirty="0"/>
              <a:t>b</a:t>
            </a:r>
            <a:r>
              <a:rPr lang="en-US" altLang="zh-CN" sz="2400" b="0" dirty="0"/>
              <a:t>-</a:t>
            </a:r>
            <a:r>
              <a:rPr lang="en-US" altLang="zh-CN" sz="2400" dirty="0" err="1"/>
              <a:t>gM</a:t>
            </a:r>
            <a:r>
              <a:rPr lang="en-US" altLang="zh-CN" sz="2400" b="0" dirty="0"/>
              <a:t>-</a:t>
            </a:r>
            <a:r>
              <a:rPr lang="en-US" altLang="zh-CN" sz="2400" dirty="0" err="1"/>
              <a:t>Qkr</a:t>
            </a:r>
            <a:r>
              <a:rPr lang="en-US" altLang="zh-CN" sz="2400" b="0" dirty="0"/>
              <a:t>] means [</a:t>
            </a:r>
            <a:r>
              <a:rPr lang="en-US" altLang="zh-CN" sz="2400" dirty="0" err="1"/>
              <a:t>bcdefgMNOPQkr</a:t>
            </a:r>
            <a:r>
              <a:rPr lang="en-US" altLang="zh-CN" sz="2400" b="0" dirty="0"/>
              <a:t>], </a:t>
            </a:r>
          </a:p>
          <a:p>
            <a:pPr lvl="1" eaLnBrk="1" hangingPunct="1"/>
            <a:r>
              <a:rPr lang="en-US" altLang="zh-CN" sz="2400" b="0" i="1" dirty="0"/>
              <a:t>M</a:t>
            </a:r>
            <a:r>
              <a:rPr lang="en-US" altLang="zh-CN" sz="2400" b="0" dirty="0"/>
              <a:t>? means (</a:t>
            </a:r>
            <a:r>
              <a:rPr lang="en-US" altLang="zh-CN" sz="2400" b="0" i="1" dirty="0"/>
              <a:t>M</a:t>
            </a:r>
            <a:r>
              <a:rPr lang="en-US" altLang="zh-CN" sz="2400" b="0" dirty="0"/>
              <a:t> | ∊), and </a:t>
            </a:r>
            <a:r>
              <a:rPr lang="en-US" altLang="zh-CN" sz="2400" b="0" i="1" dirty="0"/>
              <a:t>M</a:t>
            </a:r>
            <a:r>
              <a:rPr lang="en-US" altLang="zh-CN" sz="2400" b="0" dirty="0"/>
              <a:t>+ means (</a:t>
            </a:r>
            <a:r>
              <a:rPr lang="en-US" altLang="zh-CN" sz="2400" b="0" i="1" dirty="0"/>
              <a:t>M</a:t>
            </a:r>
            <a:r>
              <a:rPr lang="en-US" altLang="zh-CN" sz="2400" b="0" dirty="0"/>
              <a:t>·</a:t>
            </a:r>
            <a:r>
              <a:rPr lang="en-US" altLang="zh-CN" sz="2400" b="0" i="1" dirty="0"/>
              <a:t>M</a:t>
            </a:r>
            <a:r>
              <a:rPr lang="en-US" altLang="zh-CN" sz="2400" b="0" dirty="0"/>
              <a:t>*). </a:t>
            </a:r>
          </a:p>
          <a:p>
            <a:pPr eaLnBrk="1" hangingPunct="1"/>
            <a:endParaRPr lang="en-US" altLang="zh-CN" sz="2400" b="0" dirty="0"/>
          </a:p>
          <a:p>
            <a:pPr eaLnBrk="1" hangingPunct="1"/>
            <a:r>
              <a:rPr lang="en-US" altLang="zh-CN" sz="2400" b="0" dirty="0"/>
              <a:t>These extensions are </a:t>
            </a:r>
            <a:r>
              <a:rPr lang="en-US" altLang="zh-CN" sz="2400" dirty="0"/>
              <a:t>convenient</a:t>
            </a:r>
            <a:endParaRPr lang="en-US" altLang="zh-CN" sz="2400" b="0" dirty="0"/>
          </a:p>
          <a:p>
            <a:pPr eaLnBrk="1" hangingPunct="1"/>
            <a:r>
              <a:rPr lang="en-US" altLang="zh-CN" sz="2400" dirty="0"/>
              <a:t>None extend</a:t>
            </a:r>
            <a:r>
              <a:rPr lang="en-US" altLang="zh-CN" sz="2400" b="0" dirty="0"/>
              <a:t> the </a:t>
            </a:r>
            <a:r>
              <a:rPr lang="en-US" altLang="zh-CN" sz="2400" dirty="0"/>
              <a:t>descriptive power</a:t>
            </a:r>
            <a:r>
              <a:rPr lang="en-US" altLang="zh-CN" sz="2400" b="0" dirty="0"/>
              <a:t> of regular expressions</a:t>
            </a:r>
          </a:p>
          <a:p>
            <a:pPr lvl="1" eaLnBrk="1" hangingPunct="1"/>
            <a:r>
              <a:rPr lang="en-US" altLang="zh-CN" sz="2400" b="0" dirty="0"/>
              <a:t>Any set of strings that can be described with these abbreviations could also be described by just the basic set of operators. 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6658C8E0-F538-B82B-E7E6-EDEB56E856A0}"/>
              </a:ext>
            </a:extLst>
          </p:cNvPr>
          <p:cNvSpPr txBox="1"/>
          <p:nvPr/>
        </p:nvSpPr>
        <p:spPr>
          <a:xfrm>
            <a:off x="365102" y="561984"/>
            <a:ext cx="72329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notation of </a:t>
            </a:r>
            <a:r>
              <a:rPr lang="en-US" altLang="zh-CN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regular expressions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矩形 44045">
            <a:extLst>
              <a:ext uri="{FF2B5EF4-FFF2-40B4-BE49-F238E27FC236}">
                <a16:creationId xmlns:a16="http://schemas.microsoft.com/office/drawing/2014/main" id="{C0E84555-21FF-37D5-D793-5F2687AD4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3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graphicFrame>
        <p:nvGraphicFramePr>
          <p:cNvPr id="44113" name="表格 44112">
            <a:extLst>
              <a:ext uri="{FF2B5EF4-FFF2-40B4-BE49-F238E27FC236}">
                <a16:creationId xmlns:a16="http://schemas.microsoft.com/office/drawing/2014/main" id="{C3DC73D5-3025-0A1D-206B-348955BA60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6032588"/>
              </p:ext>
            </p:extLst>
          </p:nvPr>
        </p:nvGraphicFramePr>
        <p:xfrm>
          <a:off x="927557" y="792162"/>
          <a:ext cx="7467600" cy="5273676"/>
        </p:xfrm>
        <a:graphic>
          <a:graphicData uri="http://schemas.openxmlformats.org/drawingml/2006/table">
            <a:tbl>
              <a:tblPr/>
              <a:tblGrid>
                <a:gridCol w="1571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5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88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b="1"/>
                        <a:t>a</a:t>
                      </a:r>
                      <a:r>
                        <a:rPr lang="en-US" altLang="zh-CN" sz="2000"/>
                        <a:t> </a:t>
                      </a:r>
                      <a:endParaRPr lang="zh-CN" altLang="en-US" sz="2000"/>
                    </a:p>
                  </a:txBody>
                  <a:tcPr marT="45726" marB="45726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/>
                        <a:t>An ordinary character stands for itself.</a:t>
                      </a:r>
                      <a:endParaRPr lang="zh-CN" altLang="en-US" sz="2000"/>
                    </a:p>
                  </a:txBody>
                  <a:tcPr marT="45726" marB="45726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124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dirty="0"/>
                        <a:t>∊ </a:t>
                      </a:r>
                      <a:endParaRPr lang="zh-CN" altLang="en-US" sz="2000" dirty="0"/>
                    </a:p>
                  </a:txBody>
                  <a:tcPr marT="45726" marB="45726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dirty="0"/>
                        <a:t>The empty string.</a:t>
                      </a:r>
                      <a:br>
                        <a:rPr lang="en-US" altLang="zh-CN" sz="2000" dirty="0"/>
                      </a:br>
                      <a:r>
                        <a:rPr lang="en-US" altLang="zh-CN" sz="2000" dirty="0"/>
                        <a:t>Another way to write the empty string.</a:t>
                      </a:r>
                      <a:endParaRPr lang="zh-CN" altLang="en-US" sz="2000" dirty="0"/>
                    </a:p>
                  </a:txBody>
                  <a:tcPr marT="45726" marB="45726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88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i="1"/>
                        <a:t>M</a:t>
                      </a:r>
                      <a:r>
                        <a:rPr lang="en-US" altLang="zh-CN" sz="2000"/>
                        <a:t> | </a:t>
                      </a:r>
                      <a:r>
                        <a:rPr lang="en-US" altLang="zh-CN" sz="2000" i="1"/>
                        <a:t>N</a:t>
                      </a:r>
                      <a:r>
                        <a:rPr lang="en-US" altLang="zh-CN" sz="2000"/>
                        <a:t> </a:t>
                      </a:r>
                      <a:endParaRPr lang="zh-CN" altLang="en-US" sz="2000"/>
                    </a:p>
                  </a:txBody>
                  <a:tcPr marT="45726" marB="45726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dirty="0"/>
                        <a:t>Alternation, choosing from </a:t>
                      </a:r>
                      <a:r>
                        <a:rPr lang="en-US" altLang="zh-CN" sz="2000" i="1" dirty="0"/>
                        <a:t>M</a:t>
                      </a:r>
                      <a:r>
                        <a:rPr lang="en-US" altLang="zh-CN" sz="2000" dirty="0"/>
                        <a:t> or </a:t>
                      </a:r>
                      <a:r>
                        <a:rPr lang="en-US" altLang="zh-CN" sz="2000" i="1" dirty="0"/>
                        <a:t>N</a:t>
                      </a:r>
                      <a:r>
                        <a:rPr lang="en-US" altLang="zh-CN" sz="2000" dirty="0"/>
                        <a:t>.</a:t>
                      </a:r>
                      <a:endParaRPr lang="zh-CN" altLang="en-US" sz="2000" dirty="0"/>
                    </a:p>
                  </a:txBody>
                  <a:tcPr marT="45726" marB="45726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88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i="1"/>
                        <a:t>M</a:t>
                      </a:r>
                      <a:r>
                        <a:rPr lang="en-US" altLang="zh-CN" sz="2000"/>
                        <a:t> · </a:t>
                      </a:r>
                      <a:r>
                        <a:rPr lang="en-US" altLang="zh-CN" sz="2000" i="1"/>
                        <a:t>N</a:t>
                      </a:r>
                      <a:r>
                        <a:rPr lang="en-US" altLang="zh-CN" sz="2000"/>
                        <a:t> </a:t>
                      </a:r>
                      <a:endParaRPr lang="zh-CN" altLang="en-US" sz="2000"/>
                    </a:p>
                  </a:txBody>
                  <a:tcPr marT="45726" marB="45726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/>
                        <a:t>Concatenation, an </a:t>
                      </a:r>
                      <a:r>
                        <a:rPr lang="en-US" altLang="zh-CN" sz="2000" i="1"/>
                        <a:t>M</a:t>
                      </a:r>
                      <a:r>
                        <a:rPr lang="en-US" altLang="zh-CN" sz="2000"/>
                        <a:t> followed by an </a:t>
                      </a:r>
                      <a:r>
                        <a:rPr lang="en-US" altLang="zh-CN" sz="2000" i="1"/>
                        <a:t>N</a:t>
                      </a:r>
                      <a:r>
                        <a:rPr lang="en-US" altLang="zh-CN" sz="2000"/>
                        <a:t>.</a:t>
                      </a:r>
                      <a:endParaRPr lang="zh-CN" altLang="en-US" sz="2000"/>
                    </a:p>
                  </a:txBody>
                  <a:tcPr marT="45726" marB="45726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88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i="1"/>
                        <a:t>MN</a:t>
                      </a:r>
                      <a:r>
                        <a:rPr lang="en-US" altLang="zh-CN" sz="2000"/>
                        <a:t> </a:t>
                      </a:r>
                      <a:endParaRPr lang="zh-CN" altLang="en-US" sz="2000"/>
                    </a:p>
                  </a:txBody>
                  <a:tcPr marT="45726" marB="45726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/>
                        <a:t>Another way to write concatenation.</a:t>
                      </a:r>
                      <a:endParaRPr lang="zh-CN" altLang="en-US" sz="2000"/>
                    </a:p>
                  </a:txBody>
                  <a:tcPr marT="45726" marB="45726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88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i="1"/>
                        <a:t>M</a:t>
                      </a:r>
                      <a:r>
                        <a:rPr lang="en-US" altLang="zh-CN" sz="2000"/>
                        <a:t>*</a:t>
                      </a:r>
                      <a:endParaRPr lang="zh-CN" altLang="en-US" sz="2000"/>
                    </a:p>
                  </a:txBody>
                  <a:tcPr marT="45726" marB="45726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/>
                        <a:t>Repetition (zero or more times).</a:t>
                      </a:r>
                      <a:endParaRPr lang="zh-CN" altLang="en-US" sz="2000"/>
                    </a:p>
                  </a:txBody>
                  <a:tcPr marT="45726" marB="45726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88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i="1"/>
                        <a:t>M</a:t>
                      </a:r>
                      <a:r>
                        <a:rPr lang="en-US" altLang="zh-CN" sz="2000" baseline="30000"/>
                        <a:t>+</a:t>
                      </a:r>
                      <a:r>
                        <a:rPr lang="en-US" altLang="zh-CN" sz="2000"/>
                        <a:t> </a:t>
                      </a:r>
                      <a:endParaRPr lang="zh-CN" altLang="en-US" sz="2000"/>
                    </a:p>
                  </a:txBody>
                  <a:tcPr marT="45726" marB="45726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/>
                        <a:t>Repetition, one or more times.</a:t>
                      </a:r>
                      <a:endParaRPr lang="zh-CN" altLang="en-US" sz="2000"/>
                    </a:p>
                  </a:txBody>
                  <a:tcPr marT="45726" marB="45726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88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i="1"/>
                        <a:t>M</a:t>
                      </a:r>
                      <a:r>
                        <a:rPr lang="en-US" altLang="zh-CN" sz="2000"/>
                        <a:t>?</a:t>
                      </a:r>
                      <a:endParaRPr lang="zh-CN" altLang="en-US" sz="2000"/>
                    </a:p>
                  </a:txBody>
                  <a:tcPr marT="45726" marB="45726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/>
                        <a:t>Optional, zero or one occurrence of </a:t>
                      </a:r>
                      <a:r>
                        <a:rPr lang="en-US" altLang="zh-CN" sz="2000" i="1"/>
                        <a:t>M</a:t>
                      </a:r>
                      <a:r>
                        <a:rPr lang="en-US" altLang="zh-CN" sz="2000"/>
                        <a:t>.</a:t>
                      </a:r>
                      <a:endParaRPr lang="zh-CN" altLang="en-US" sz="2000"/>
                    </a:p>
                  </a:txBody>
                  <a:tcPr marT="45726" marB="45726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88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b="1" dirty="0" err="1"/>
                        <a:t>[a − zA</a:t>
                      </a:r>
                      <a:r>
                        <a:rPr lang="en-US" altLang="zh-CN" sz="2000" b="1"/>
                        <a:t> − Z]</a:t>
                      </a:r>
                      <a:r>
                        <a:rPr lang="en-US" altLang="zh-CN" sz="2000"/>
                        <a:t> </a:t>
                      </a:r>
                      <a:endParaRPr lang="zh-CN" altLang="en-US" sz="2000"/>
                    </a:p>
                  </a:txBody>
                  <a:tcPr marT="45726" marB="45726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dirty="0"/>
                        <a:t>Character set alternation.</a:t>
                      </a:r>
                      <a:endParaRPr lang="zh-CN" altLang="en-US" sz="2000" dirty="0"/>
                    </a:p>
                  </a:txBody>
                  <a:tcPr marT="45726" marB="45726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1124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>
                          <a:latin typeface="Arial Unicode MS" panose="020B0604020202020204" charset="-122"/>
                        </a:rPr>
                        <a:t>.</a:t>
                      </a:r>
                      <a:r>
                        <a:rPr lang="en-US" altLang="zh-CN" sz="2000"/>
                        <a:t> </a:t>
                      </a:r>
                      <a:endParaRPr lang="zh-CN" altLang="en-US" sz="2000"/>
                    </a:p>
                  </a:txBody>
                  <a:tcPr marT="45726" marB="45726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dirty="0"/>
                        <a:t>A period stands for any single character except newline.</a:t>
                      </a:r>
                      <a:endParaRPr lang="zh-CN" altLang="en-US" sz="2000" dirty="0"/>
                    </a:p>
                  </a:txBody>
                  <a:tcPr marT="45726" marB="45726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01124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>
                          <a:latin typeface="Arial Unicode MS" panose="020B0604020202020204" charset="-122"/>
                        </a:rPr>
                        <a:t>"a.+*"</a:t>
                      </a:r>
                      <a:r>
                        <a:rPr lang="en-US" altLang="zh-CN" sz="2000"/>
                        <a:t> </a:t>
                      </a:r>
                      <a:endParaRPr lang="zh-CN" altLang="en-US" sz="2000"/>
                    </a:p>
                  </a:txBody>
                  <a:tcPr marT="45726" marB="45726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dirty="0"/>
                        <a:t>Quotation, a string in quotes stands for itself literally.</a:t>
                      </a:r>
                      <a:endParaRPr lang="zh-CN" altLang="en-US" sz="2000" dirty="0"/>
                    </a:p>
                  </a:txBody>
                  <a:tcPr marT="45726" marB="45726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5626" name="矩形 44107">
            <a:extLst>
              <a:ext uri="{FF2B5EF4-FFF2-40B4-BE49-F238E27FC236}">
                <a16:creationId xmlns:a16="http://schemas.microsoft.com/office/drawing/2014/main" id="{77459D08-C29C-48A4-996F-A7C8410E1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5680" y="6160658"/>
            <a:ext cx="50355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br>
              <a:rPr lang="en-US" altLang="zh-CN" sz="900" b="0" dirty="0"/>
            </a:br>
            <a:r>
              <a:rPr lang="en-US" altLang="zh-CN" sz="2000" b="0" dirty="0"/>
              <a:t>Figure 2.1: </a:t>
            </a:r>
            <a:r>
              <a:rPr lang="en-US" altLang="zh-CN" sz="2000" dirty="0">
                <a:solidFill>
                  <a:srgbClr val="FF3300"/>
                </a:solidFill>
              </a:rPr>
              <a:t>Regular expression notation. </a:t>
            </a:r>
          </a:p>
        </p:txBody>
      </p:sp>
      <p:sp>
        <p:nvSpPr>
          <p:cNvPr id="25627" name="矩形 44036" descr="Start Figure">
            <a:extLst>
              <a:ext uri="{FF2B5EF4-FFF2-40B4-BE49-F238E27FC236}">
                <a16:creationId xmlns:a16="http://schemas.microsoft.com/office/drawing/2014/main" id="{F9BCF05B-CE9C-012E-E5CB-FD3554410D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7000" y="825500"/>
            <a:ext cx="9525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5123">
            <a:extLst>
              <a:ext uri="{FF2B5EF4-FFF2-40B4-BE49-F238E27FC236}">
                <a16:creationId xmlns:a16="http://schemas.microsoft.com/office/drawing/2014/main" id="{A96052D7-3E67-17E7-92DE-7096BF9F0B9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41987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zh-CN" sz="4800" b="1" dirty="0">
                <a:solidFill>
                  <a:schemeClr val="bg1"/>
                </a:solidFill>
              </a:rPr>
              <a:t>2 Lexical Analysis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矩形 45070">
            <a:extLst>
              <a:ext uri="{FF2B5EF4-FFF2-40B4-BE49-F238E27FC236}">
                <a16:creationId xmlns:a16="http://schemas.microsoft.com/office/drawing/2014/main" id="{2FAFD818-E599-0274-3AC4-D1F116914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1" y="1179671"/>
            <a:ext cx="7848599" cy="230832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0" dirty="0">
                <a:latin typeface="Arial Unicode MS" pitchFamily="34" charset="-122"/>
              </a:rPr>
              <a:t>if 					{return IF;}</a:t>
            </a:r>
          </a:p>
          <a:p>
            <a:pPr eaLnBrk="1" hangingPunct="1"/>
            <a:r>
              <a:rPr lang="en-US" altLang="zh-CN" sz="2400" b="0" dirty="0">
                <a:latin typeface="Arial Unicode MS" pitchFamily="34" charset="-122"/>
              </a:rPr>
              <a:t>[a-z][a-z0-9]* 			{return ID;} </a:t>
            </a:r>
          </a:p>
          <a:p>
            <a:pPr eaLnBrk="1" hangingPunct="1"/>
            <a:r>
              <a:rPr lang="en-US" altLang="zh-CN" sz="2400" b="0" dirty="0">
                <a:latin typeface="Arial Unicode MS" pitchFamily="34" charset="-122"/>
              </a:rPr>
              <a:t>[0-9]+ 					{return NUM;} </a:t>
            </a:r>
          </a:p>
          <a:p>
            <a:pPr eaLnBrk="1" hangingPunct="1"/>
            <a:r>
              <a:rPr lang="en-US" altLang="zh-CN" sz="2400" b="0" dirty="0">
                <a:latin typeface="Arial Unicode MS" pitchFamily="34" charset="-122"/>
              </a:rPr>
              <a:t>([0-9]+"."[0-9]*)|([0-9]*"."[0-9]+) 	{return REAL;}</a:t>
            </a:r>
          </a:p>
          <a:p>
            <a:pPr eaLnBrk="1" hangingPunct="1"/>
            <a:r>
              <a:rPr lang="en-US" altLang="zh-CN" sz="2400" b="0" dirty="0">
                <a:latin typeface="Arial Unicode MS" pitchFamily="34" charset="-122"/>
              </a:rPr>
              <a:t> ("--"[a-z]*"\n")|(" "|"\n"|"\t")+ 	{/*do </a:t>
            </a:r>
            <a:r>
              <a:rPr lang="en-US" altLang="zh-CN" sz="2400" b="0" i="1" dirty="0">
                <a:latin typeface="Arial Unicode MS" pitchFamily="34" charset="-122"/>
              </a:rPr>
              <a:t>nothing*/}</a:t>
            </a:r>
          </a:p>
          <a:p>
            <a:pPr eaLnBrk="1" hangingPunct="1"/>
            <a:r>
              <a:rPr lang="en-US" altLang="zh-CN" sz="2400" b="0" i="1" dirty="0">
                <a:latin typeface="Arial Unicode MS" pitchFamily="34" charset="-122"/>
              </a:rPr>
              <a:t>					{</a:t>
            </a:r>
            <a:r>
              <a:rPr lang="en-US" altLang="zh-CN" sz="2400" b="0" dirty="0">
                <a:latin typeface="Arial Unicode MS" pitchFamily="34" charset="-122"/>
              </a:rPr>
              <a:t> </a:t>
            </a:r>
            <a:r>
              <a:rPr lang="en-US" altLang="zh-CN" sz="2400" b="0" i="1" dirty="0">
                <a:latin typeface="Arial Unicode MS" pitchFamily="34" charset="-122"/>
              </a:rPr>
              <a:t>error();}</a:t>
            </a:r>
            <a:r>
              <a:rPr lang="en-US" altLang="zh-CN" sz="2400" b="0" dirty="0">
                <a:latin typeface="Arial Unicode MS" pitchFamily="34" charset="-122"/>
              </a:rPr>
              <a:t> </a:t>
            </a:r>
            <a:endParaRPr lang="en-US" altLang="zh-CN" sz="2400" b="0" dirty="0"/>
          </a:p>
        </p:txBody>
      </p:sp>
      <p:sp>
        <p:nvSpPr>
          <p:cNvPr id="26627" name="矩形 45081">
            <a:extLst>
              <a:ext uri="{FF2B5EF4-FFF2-40B4-BE49-F238E27FC236}">
                <a16:creationId xmlns:a16="http://schemas.microsoft.com/office/drawing/2014/main" id="{54397DC6-D16D-5C32-46E3-4CF970105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205" y="3707531"/>
            <a:ext cx="7857094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en-US" altLang="zh-CN" sz="900" b="0" dirty="0">
                <a:latin typeface="Arial" charset="0"/>
              </a:rPr>
              <a:t>	</a:t>
            </a:r>
            <a:r>
              <a:rPr lang="en-US" altLang="zh-CN" sz="2000" dirty="0">
                <a:latin typeface="Arial" charset="0"/>
              </a:rPr>
              <a:t>Figure 2.2: Regular expressions for some tokens</a:t>
            </a:r>
            <a:endParaRPr lang="en-US" altLang="zh-CN" sz="2000" b="0" dirty="0">
              <a:latin typeface="Arial" charset="0"/>
            </a:endParaRPr>
          </a:p>
          <a:p>
            <a:pPr>
              <a:buFont typeface="Arial" charset="0"/>
              <a:buNone/>
              <a:defRPr/>
            </a:pPr>
            <a:r>
              <a:rPr lang="en-US" altLang="zh-CN" sz="2000" b="0" dirty="0">
                <a:latin typeface="Arial" charset="0"/>
              </a:rPr>
              <a:t> </a:t>
            </a:r>
            <a:endParaRPr lang="en-US" altLang="zh-CN" sz="2400" b="0" dirty="0">
              <a:latin typeface="Arial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en-US" altLang="zh-CN" sz="2400" b="0" dirty="0">
                <a:solidFill>
                  <a:srgbClr val="FF3300"/>
                </a:solidFill>
                <a:latin typeface="Arial" charset="0"/>
              </a:rPr>
              <a:t>The fifth line</a:t>
            </a:r>
            <a:r>
              <a:rPr lang="en-US" altLang="zh-CN" sz="2400" b="0" dirty="0">
                <a:latin typeface="Arial" charset="0"/>
              </a:rPr>
              <a:t> of the description recognizes comments or white space but does not report back to the parser. </a:t>
            </a:r>
            <a:r>
              <a:rPr lang="en-US" altLang="zh-CN" sz="2400" b="0" dirty="0">
                <a:solidFill>
                  <a:srgbClr val="FF3300"/>
                </a:solidFill>
                <a:latin typeface="Arial" charset="0"/>
              </a:rPr>
              <a:t>Instead</a:t>
            </a:r>
            <a:r>
              <a:rPr lang="en-US" altLang="zh-CN" sz="2400" dirty="0">
                <a:solidFill>
                  <a:srgbClr val="FF3300"/>
                </a:solidFill>
                <a:latin typeface="Arial" charset="0"/>
              </a:rPr>
              <a:t>, </a:t>
            </a:r>
            <a:r>
              <a:rPr lang="en-US" altLang="zh-CN" sz="2400" dirty="0">
                <a:latin typeface="Arial" charset="0"/>
              </a:rPr>
              <a:t>t</a:t>
            </a:r>
            <a:r>
              <a:rPr lang="en-US" altLang="zh-CN" sz="2400" b="0" dirty="0">
                <a:latin typeface="Arial" charset="0"/>
              </a:rPr>
              <a:t>he white space is discarded and the </a:t>
            </a:r>
            <a:r>
              <a:rPr lang="en-US" altLang="zh-CN" sz="2400" b="0" dirty="0" err="1">
                <a:latin typeface="Arial" charset="0"/>
              </a:rPr>
              <a:t>lexer</a:t>
            </a:r>
            <a:r>
              <a:rPr lang="en-US" altLang="zh-CN" sz="2400" b="0" dirty="0">
                <a:latin typeface="Arial" charset="0"/>
              </a:rPr>
              <a:t> resumed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en-US" altLang="zh-CN" sz="2400" b="0" dirty="0">
                <a:latin typeface="Arial" charset="0"/>
              </a:rPr>
              <a:t>The </a:t>
            </a:r>
            <a:r>
              <a:rPr lang="en-US" altLang="zh-CN" sz="2400" b="0" dirty="0">
                <a:solidFill>
                  <a:srgbClr val="FF3300"/>
                </a:solidFill>
                <a:latin typeface="Arial" charset="0"/>
              </a:rPr>
              <a:t>comments</a:t>
            </a:r>
            <a:r>
              <a:rPr lang="en-US" altLang="zh-CN" sz="2400" b="0" dirty="0">
                <a:latin typeface="Arial" charset="0"/>
              </a:rPr>
              <a:t> begin with two dashes, contain only alphabetic characters, and end with new-line.</a:t>
            </a:r>
            <a:endParaRPr lang="en-US" altLang="zh-CN" sz="2000" b="0" dirty="0">
              <a:latin typeface="Arial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1B469A2-980F-D9E0-6B87-DD7FDC8B9D94}"/>
              </a:ext>
            </a:extLst>
          </p:cNvPr>
          <p:cNvSpPr txBox="1"/>
          <p:nvPr/>
        </p:nvSpPr>
        <p:spPr>
          <a:xfrm>
            <a:off x="259851" y="456755"/>
            <a:ext cx="78485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Regular expressions for some tokens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矩形 62465">
            <a:extLst>
              <a:ext uri="{FF2B5EF4-FFF2-40B4-BE49-F238E27FC236}">
                <a16:creationId xmlns:a16="http://schemas.microsoft.com/office/drawing/2014/main" id="{EF08E47F-D3E9-45EA-EDE1-39C327853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050925"/>
            <a:ext cx="7474178" cy="1920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0" dirty="0">
                <a:latin typeface="Arial Unicode MS" pitchFamily="34" charset="-122"/>
              </a:rPr>
              <a:t>if 					{return IF;}</a:t>
            </a:r>
          </a:p>
          <a:p>
            <a:pPr eaLnBrk="1" hangingPunct="1"/>
            <a:r>
              <a:rPr lang="en-US" altLang="zh-CN" sz="2000" b="0" dirty="0">
                <a:latin typeface="Arial Unicode MS" pitchFamily="34" charset="-122"/>
              </a:rPr>
              <a:t>[a-z][a-z0-9]* 				{return ID;} </a:t>
            </a:r>
          </a:p>
          <a:p>
            <a:pPr eaLnBrk="1" hangingPunct="1"/>
            <a:r>
              <a:rPr lang="en-US" altLang="zh-CN" sz="2000" b="0" dirty="0">
                <a:latin typeface="Arial Unicode MS" pitchFamily="34" charset="-122"/>
              </a:rPr>
              <a:t>[0-9]+ 					{return NUM;} </a:t>
            </a:r>
          </a:p>
          <a:p>
            <a:pPr eaLnBrk="1" hangingPunct="1"/>
            <a:r>
              <a:rPr lang="en-US" altLang="zh-CN" sz="2000" b="0" dirty="0">
                <a:latin typeface="Arial Unicode MS" pitchFamily="34" charset="-122"/>
              </a:rPr>
              <a:t>([0-9]+"."[0-9]*)|([0-9]*"."[0-9]+) 		{return REAL;}</a:t>
            </a:r>
          </a:p>
          <a:p>
            <a:pPr eaLnBrk="1" hangingPunct="1"/>
            <a:r>
              <a:rPr lang="en-US" altLang="zh-CN" sz="2000" b="0" dirty="0">
                <a:latin typeface="Arial Unicode MS" pitchFamily="34" charset="-122"/>
              </a:rPr>
              <a:t> ("--"[a-z]*"\n")|(" "|"\n"|"\t")+ 		{/*do </a:t>
            </a:r>
            <a:r>
              <a:rPr lang="en-US" altLang="zh-CN" sz="2000" b="0" i="1" dirty="0">
                <a:latin typeface="Arial Unicode MS" pitchFamily="34" charset="-122"/>
              </a:rPr>
              <a:t>nothing*/}</a:t>
            </a:r>
          </a:p>
          <a:p>
            <a:pPr eaLnBrk="1" hangingPunct="1"/>
            <a:r>
              <a:rPr lang="en-US" altLang="zh-CN" sz="2000" b="0" i="1" dirty="0">
                <a:latin typeface="Arial Unicode MS" pitchFamily="34" charset="-122"/>
              </a:rPr>
              <a:t>					</a:t>
            </a:r>
            <a:r>
              <a:rPr lang="en-US" altLang="zh-CN" sz="2000" b="0" i="1" dirty="0">
                <a:solidFill>
                  <a:srgbClr val="C00000"/>
                </a:solidFill>
                <a:latin typeface="Arial Unicode MS" pitchFamily="34" charset="-122"/>
              </a:rPr>
              <a:t>{</a:t>
            </a:r>
            <a:r>
              <a:rPr lang="en-US" altLang="zh-CN" sz="2000" b="0" dirty="0">
                <a:solidFill>
                  <a:srgbClr val="C00000"/>
                </a:solidFill>
                <a:latin typeface="Arial Unicode MS" pitchFamily="34" charset="-122"/>
              </a:rPr>
              <a:t> </a:t>
            </a:r>
            <a:r>
              <a:rPr lang="en-US" altLang="zh-CN" sz="2000" b="0" i="1" dirty="0">
                <a:solidFill>
                  <a:srgbClr val="C00000"/>
                </a:solidFill>
                <a:latin typeface="Arial Unicode MS" pitchFamily="34" charset="-122"/>
              </a:rPr>
              <a:t>error();}</a:t>
            </a:r>
            <a:r>
              <a:rPr lang="en-US" altLang="zh-CN" sz="2000" b="0" dirty="0">
                <a:solidFill>
                  <a:srgbClr val="C00000"/>
                </a:solidFill>
                <a:latin typeface="Arial Unicode MS" pitchFamily="34" charset="-122"/>
              </a:rPr>
              <a:t> </a:t>
            </a:r>
            <a:endParaRPr lang="en-US" altLang="zh-CN" sz="2000" b="0" dirty="0">
              <a:solidFill>
                <a:srgbClr val="C00000"/>
              </a:solidFill>
            </a:endParaRPr>
          </a:p>
        </p:txBody>
      </p:sp>
      <p:sp>
        <p:nvSpPr>
          <p:cNvPr id="27651" name="矩形 62466">
            <a:extLst>
              <a:ext uri="{FF2B5EF4-FFF2-40B4-BE49-F238E27FC236}">
                <a16:creationId xmlns:a16="http://schemas.microsoft.com/office/drawing/2014/main" id="{38E7B090-FC9D-1E5B-5B88-AB83353D5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042750"/>
            <a:ext cx="7772400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buFont typeface="Arial" charset="0"/>
              <a:buNone/>
              <a:defRPr/>
            </a:pPr>
            <a:br>
              <a:rPr lang="en-US" altLang="zh-CN" sz="900" b="0" dirty="0">
                <a:latin typeface="Arial" charset="0"/>
              </a:rPr>
            </a:br>
            <a:r>
              <a:rPr lang="en-US" altLang="zh-CN" sz="2000" b="0" dirty="0">
                <a:latin typeface="Arial" charset="0"/>
              </a:rPr>
              <a:t>Figure 2.2: Regular expressions for some tokens. </a:t>
            </a:r>
          </a:p>
          <a:p>
            <a:pPr algn="ctr">
              <a:buFont typeface="Arial" charset="0"/>
              <a:buNone/>
              <a:defRPr/>
            </a:pPr>
            <a:endParaRPr lang="en-US" altLang="zh-CN" sz="2000" b="0" dirty="0">
              <a:latin typeface="Arial" charset="0"/>
            </a:endParaRPr>
          </a:p>
          <a:p>
            <a:pPr eaLnBrk="0" hangingPunct="0">
              <a:buFont typeface="Arial" charset="0"/>
              <a:buNone/>
              <a:defRPr/>
            </a:pPr>
            <a:r>
              <a:rPr lang="en-US" altLang="zh-CN" sz="2400" b="0" dirty="0">
                <a:latin typeface="Arial" charset="0"/>
              </a:rPr>
              <a:t>A lexical specification should be </a:t>
            </a:r>
            <a:r>
              <a:rPr lang="en-US" altLang="zh-CN" sz="2400" i="1" dirty="0">
                <a:solidFill>
                  <a:srgbClr val="FF3300"/>
                </a:solidFill>
                <a:latin typeface="Arial" charset="0"/>
              </a:rPr>
              <a:t>complete</a:t>
            </a:r>
          </a:p>
          <a:p>
            <a:pPr marL="800100" lvl="1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en-US" altLang="zh-CN" sz="2400" dirty="0">
                <a:latin typeface="Arial" charset="0"/>
              </a:rPr>
              <a:t>A rule that matches any single character</a:t>
            </a:r>
            <a:r>
              <a:rPr lang="en-US" altLang="zh-CN" sz="2400" b="0" dirty="0">
                <a:latin typeface="Arial" charset="0"/>
              </a:rPr>
              <a:t> </a:t>
            </a:r>
          </a:p>
          <a:p>
            <a:pPr lvl="1" eaLnBrk="0" hangingPunct="0">
              <a:buFont typeface="Wingdings" pitchFamily="2" charset="2"/>
              <a:buNone/>
              <a:defRPr/>
            </a:pPr>
            <a:r>
              <a:rPr lang="en-US" altLang="zh-CN" sz="2400" b="0" dirty="0">
                <a:latin typeface="Arial" charset="0"/>
              </a:rPr>
              <a:t>(and in this case, prints an "illegal character" error message and continues).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0310C9C-B8A9-88FB-448F-B572E8B5A0B8}"/>
              </a:ext>
            </a:extLst>
          </p:cNvPr>
          <p:cNvSpPr txBox="1"/>
          <p:nvPr/>
        </p:nvSpPr>
        <p:spPr>
          <a:xfrm>
            <a:off x="259851" y="456755"/>
            <a:ext cx="78485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Regular expressions for some tokens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矩形 46083">
            <a:extLst>
              <a:ext uri="{FF2B5EF4-FFF2-40B4-BE49-F238E27FC236}">
                <a16:creationId xmlns:a16="http://schemas.microsoft.com/office/drawing/2014/main" id="{AE953BD1-0F97-B910-D887-DBF2BBD77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776" y="1454656"/>
            <a:ext cx="82296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dirty="0"/>
              <a:t>These rules are </a:t>
            </a:r>
            <a:r>
              <a:rPr lang="en-US" altLang="zh-CN" sz="2400" dirty="0">
                <a:solidFill>
                  <a:srgbClr val="FF3300"/>
                </a:solidFill>
              </a:rPr>
              <a:t>a bit ambiguous</a:t>
            </a:r>
            <a:r>
              <a:rPr lang="en-US" altLang="zh-CN" sz="2400" dirty="0"/>
              <a:t>.</a:t>
            </a:r>
            <a:r>
              <a:rPr lang="en-US" altLang="zh-CN" sz="2400" b="0" dirty="0"/>
              <a:t> </a:t>
            </a:r>
          </a:p>
          <a:p>
            <a:pPr eaLnBrk="1" hangingPunct="1"/>
            <a:endParaRPr lang="en-US" altLang="zh-CN" sz="2400" b="0" dirty="0"/>
          </a:p>
          <a:p>
            <a:pPr eaLnBrk="1" hangingPunct="1"/>
            <a:r>
              <a:rPr lang="en-US" altLang="zh-CN" sz="2400" dirty="0"/>
              <a:t>For example, 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zh-CN" sz="2400" b="0" dirty="0"/>
              <a:t>Does</a:t>
            </a:r>
            <a:r>
              <a:rPr lang="en-US" altLang="zh-CN" sz="2400" b="0" dirty="0">
                <a:solidFill>
                  <a:srgbClr val="FF3300"/>
                </a:solidFill>
              </a:rPr>
              <a:t> if8</a:t>
            </a:r>
            <a:r>
              <a:rPr lang="en-US" altLang="zh-CN" sz="2400" b="0" dirty="0"/>
              <a:t> match as a </a:t>
            </a:r>
            <a:r>
              <a:rPr lang="en-US" altLang="zh-CN" sz="2400" b="0" dirty="0">
                <a:solidFill>
                  <a:srgbClr val="FF3300"/>
                </a:solidFill>
              </a:rPr>
              <a:t>single identifier</a:t>
            </a:r>
            <a:r>
              <a:rPr lang="en-US" altLang="zh-CN" sz="2400" b="0" dirty="0"/>
              <a:t> or as the </a:t>
            </a:r>
            <a:r>
              <a:rPr lang="en-US" altLang="zh-CN" sz="2400" b="0" dirty="0">
                <a:solidFill>
                  <a:srgbClr val="FF3300"/>
                </a:solidFill>
              </a:rPr>
              <a:t>two tokens</a:t>
            </a:r>
            <a:r>
              <a:rPr lang="en-US" altLang="zh-CN" sz="2400" b="0" dirty="0"/>
              <a:t> if and 8? 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zh-CN" sz="2400" b="0" dirty="0"/>
              <a:t>Does the string if  89 begin with an identifier or a reserved word? </a:t>
            </a:r>
          </a:p>
          <a:p>
            <a:pPr eaLnBrk="1" hangingPunct="1"/>
            <a:endParaRPr lang="en-US" altLang="zh-CN" sz="2400" b="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E359685F-36FA-9DFB-D6AD-1BF298949E8D}"/>
              </a:ext>
            </a:extLst>
          </p:cNvPr>
          <p:cNvSpPr txBox="1"/>
          <p:nvPr/>
        </p:nvSpPr>
        <p:spPr>
          <a:xfrm>
            <a:off x="259851" y="456755"/>
            <a:ext cx="78485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Regular expressions for some tokens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矩形 63489">
            <a:extLst>
              <a:ext uri="{FF2B5EF4-FFF2-40B4-BE49-F238E27FC236}">
                <a16:creationId xmlns:a16="http://schemas.microsoft.com/office/drawing/2014/main" id="{AF9D5CBB-E96C-6AFB-0805-502F3534D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50" y="2105282"/>
            <a:ext cx="7429500" cy="2677656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en-US" altLang="zh-CN" sz="2400" dirty="0">
                <a:solidFill>
                  <a:srgbClr val="FF3300"/>
                </a:solidFill>
                <a:latin typeface="Arial" charset="0"/>
              </a:rPr>
              <a:t>Longest match</a:t>
            </a:r>
            <a:r>
              <a:rPr lang="en-US" altLang="zh-CN" sz="2400" dirty="0">
                <a:latin typeface="Arial" charset="0"/>
              </a:rPr>
              <a:t>:</a:t>
            </a:r>
            <a:r>
              <a:rPr lang="en-US" altLang="zh-CN" sz="2400" b="0" dirty="0">
                <a:latin typeface="Arial" charset="0"/>
              </a:rPr>
              <a:t> </a:t>
            </a:r>
          </a:p>
          <a:p>
            <a:pPr lvl="1">
              <a:buFont typeface="Arial" charset="0"/>
              <a:buNone/>
              <a:defRPr/>
            </a:pPr>
            <a:r>
              <a:rPr lang="en-US" altLang="zh-CN" sz="2000" b="0" dirty="0">
                <a:latin typeface="Arial" charset="0"/>
              </a:rPr>
              <a:t>The longest initial substring of the input that can match any regular expression is taken as the next token.</a:t>
            </a:r>
          </a:p>
          <a:p>
            <a:pPr>
              <a:buFont typeface="Arial" charset="0"/>
              <a:buNone/>
              <a:defRPr/>
            </a:pPr>
            <a:r>
              <a:rPr lang="en-US" altLang="zh-CN" sz="2400" dirty="0">
                <a:solidFill>
                  <a:srgbClr val="FF3300"/>
                </a:solidFill>
                <a:latin typeface="Arial" charset="0"/>
              </a:rPr>
              <a:t>Rule priority</a:t>
            </a:r>
            <a:r>
              <a:rPr lang="en-US" altLang="zh-CN" sz="2400" dirty="0">
                <a:latin typeface="Arial" charset="0"/>
              </a:rPr>
              <a:t>:</a:t>
            </a:r>
          </a:p>
          <a:p>
            <a:pPr marL="792162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2000" b="0" dirty="0">
                <a:latin typeface="Arial" charset="0"/>
              </a:rPr>
              <a:t>For a </a:t>
            </a:r>
            <a:r>
              <a:rPr lang="en-US" altLang="zh-CN" sz="2000" b="0" i="1" dirty="0">
                <a:latin typeface="Arial" charset="0"/>
              </a:rPr>
              <a:t>particular</a:t>
            </a:r>
            <a:r>
              <a:rPr lang="en-US" altLang="zh-CN" sz="2000" b="0" dirty="0">
                <a:latin typeface="Arial" charset="0"/>
              </a:rPr>
              <a:t> longest initial substring, </a:t>
            </a:r>
            <a:r>
              <a:rPr lang="en-US" altLang="zh-CN" sz="2000" b="0" dirty="0">
                <a:solidFill>
                  <a:srgbClr val="FF3300"/>
                </a:solidFill>
                <a:latin typeface="Arial" charset="0"/>
              </a:rPr>
              <a:t>the first regular expression</a:t>
            </a:r>
            <a:r>
              <a:rPr lang="en-US" altLang="zh-CN" sz="2000" b="0" dirty="0">
                <a:latin typeface="Arial" charset="0"/>
              </a:rPr>
              <a:t> that can match determines its token-type. </a:t>
            </a:r>
          </a:p>
          <a:p>
            <a:pPr marL="792162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2000" b="0" dirty="0">
                <a:latin typeface="Arial" charset="0"/>
              </a:rPr>
              <a:t>This means that </a:t>
            </a:r>
            <a:r>
              <a:rPr lang="en-US" altLang="zh-CN" sz="2000" b="0" dirty="0">
                <a:solidFill>
                  <a:srgbClr val="FF3300"/>
                </a:solidFill>
                <a:latin typeface="Arial" charset="0"/>
              </a:rPr>
              <a:t>the order</a:t>
            </a:r>
            <a:r>
              <a:rPr lang="en-US" altLang="zh-CN" sz="2000" b="0" dirty="0">
                <a:latin typeface="Arial" charset="0"/>
              </a:rPr>
              <a:t> of writing down the regular-expression rules </a:t>
            </a:r>
            <a:r>
              <a:rPr lang="en-US" altLang="zh-CN" sz="2000" b="0" dirty="0">
                <a:solidFill>
                  <a:srgbClr val="FF3300"/>
                </a:solidFill>
                <a:latin typeface="Arial" charset="0"/>
              </a:rPr>
              <a:t>has significance</a:t>
            </a:r>
            <a:r>
              <a:rPr lang="en-US" altLang="zh-CN" sz="2000" b="0" dirty="0">
                <a:latin typeface="Arial" charset="0"/>
              </a:rPr>
              <a:t>.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FED18B4-9AC4-807D-9CDD-0A6393EB9610}"/>
              </a:ext>
            </a:extLst>
          </p:cNvPr>
          <p:cNvSpPr txBox="1"/>
          <p:nvPr/>
        </p:nvSpPr>
        <p:spPr>
          <a:xfrm>
            <a:off x="315763" y="522516"/>
            <a:ext cx="66573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Two important disambiguation rules 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D9CE503-72CF-7FB3-551E-9D91F4843649}"/>
              </a:ext>
            </a:extLst>
          </p:cNvPr>
          <p:cNvSpPr txBox="1"/>
          <p:nvPr/>
        </p:nvSpPr>
        <p:spPr>
          <a:xfrm>
            <a:off x="631956" y="1108770"/>
            <a:ext cx="8177212" cy="830997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2400" dirty="0">
                <a:latin typeface="Arial" charset="0"/>
              </a:rPr>
              <a:t>Used by Lex, </a:t>
            </a:r>
            <a:r>
              <a:rPr lang="en-US" altLang="zh-CN" sz="2400" dirty="0" err="1">
                <a:latin typeface="Arial" charset="0"/>
              </a:rPr>
              <a:t>JavaCC</a:t>
            </a:r>
            <a:r>
              <a:rPr lang="en-US" altLang="zh-CN" sz="2400" dirty="0">
                <a:latin typeface="Arial" charset="0"/>
              </a:rPr>
              <a:t>, </a:t>
            </a:r>
            <a:r>
              <a:rPr lang="en-US" altLang="zh-CN" sz="2400" dirty="0" err="1">
                <a:latin typeface="Arial" charset="0"/>
              </a:rPr>
              <a:t>SableCC</a:t>
            </a:r>
            <a:r>
              <a:rPr lang="en-US" altLang="zh-CN" sz="2400" dirty="0">
                <a:latin typeface="Arial" charset="0"/>
              </a:rPr>
              <a:t>, and other similar lexical-analyzer generators: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6EDD8F6-FA5C-E1B5-71A8-4C2B4F600422}"/>
              </a:ext>
            </a:extLst>
          </p:cNvPr>
          <p:cNvSpPr txBox="1"/>
          <p:nvPr/>
        </p:nvSpPr>
        <p:spPr>
          <a:xfrm>
            <a:off x="631956" y="4990315"/>
            <a:ext cx="79324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zh-CN" sz="2400" b="0" dirty="0">
                <a:latin typeface="Arial" charset="0"/>
              </a:rPr>
              <a:t>Thus, </a:t>
            </a:r>
          </a:p>
          <a:p>
            <a:pPr lvl="1">
              <a:buFont typeface="Arial" charset="0"/>
              <a:buNone/>
              <a:defRPr/>
            </a:pPr>
            <a:r>
              <a:rPr lang="en-US" altLang="zh-CN" sz="2400" b="0" dirty="0">
                <a:solidFill>
                  <a:srgbClr val="FF3300"/>
                </a:solidFill>
                <a:latin typeface="Arial" charset="0"/>
              </a:rPr>
              <a:t>if8</a:t>
            </a:r>
            <a:r>
              <a:rPr lang="en-US" altLang="zh-CN" sz="2400" b="0" dirty="0">
                <a:latin typeface="Arial" charset="0"/>
              </a:rPr>
              <a:t> matches as an identifier by the longest-match rule</a:t>
            </a:r>
          </a:p>
          <a:p>
            <a:pPr lvl="1">
              <a:buFont typeface="Arial" charset="0"/>
              <a:buNone/>
              <a:defRPr/>
            </a:pPr>
            <a:r>
              <a:rPr lang="en-US" altLang="zh-CN" sz="2400" b="0" dirty="0">
                <a:solidFill>
                  <a:srgbClr val="FF3300"/>
                </a:solidFill>
                <a:latin typeface="Arial" charset="0"/>
              </a:rPr>
              <a:t>if </a:t>
            </a:r>
            <a:r>
              <a:rPr lang="en-US" altLang="zh-CN" sz="2400" b="0" dirty="0">
                <a:latin typeface="Arial" charset="0"/>
              </a:rPr>
              <a:t>matches as a reserved word by rule-priority.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标题 35843">
            <a:extLst>
              <a:ext uri="{FF2B5EF4-FFF2-40B4-BE49-F238E27FC236}">
                <a16:creationId xmlns:a16="http://schemas.microsoft.com/office/drawing/2014/main" id="{BAD65A32-6831-6372-7D8D-5942906D25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624787"/>
            <a:ext cx="7772400" cy="1092019"/>
          </a:xfrm>
        </p:spPr>
        <p:txBody>
          <a:bodyPr anchor="ctr"/>
          <a:lstStyle/>
          <a:p>
            <a:pPr eaLnBrk="1" hangingPunct="1"/>
            <a:r>
              <a: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end of Chapter 2(1)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9220">
            <a:extLst>
              <a:ext uri="{FF2B5EF4-FFF2-40B4-BE49-F238E27FC236}">
                <a16:creationId xmlns:a16="http://schemas.microsoft.com/office/drawing/2014/main" id="{DB348859-4539-79DB-E908-D97CC4836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328" y="1368306"/>
            <a:ext cx="8122701" cy="4308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marL="361950" indent="-3619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2400" dirty="0"/>
              <a:t>Compil</a:t>
            </a:r>
            <a:r>
              <a:rPr lang="en-US" altLang="zh-CN" sz="2400" dirty="0">
                <a:solidFill>
                  <a:srgbClr val="FF0000"/>
                </a:solidFill>
              </a:rPr>
              <a:t>ing</a:t>
            </a:r>
            <a:r>
              <a:rPr lang="en-US" altLang="zh-CN" sz="2400" dirty="0"/>
              <a:t> Process</a:t>
            </a:r>
            <a:endParaRPr lang="en-US" altLang="zh-CN" sz="2400" b="0" dirty="0"/>
          </a:p>
          <a:p>
            <a:pPr eaLnBrk="1" hangingPunct="1">
              <a:lnSpc>
                <a:spcPct val="150000"/>
              </a:lnSpc>
              <a:buFont typeface="Arial" charset="0"/>
              <a:buNone/>
              <a:defRPr/>
            </a:pPr>
            <a:r>
              <a:rPr lang="en-US" altLang="zh-CN" sz="2400" b="0" dirty="0"/>
              <a:t>    To translate a program from </a:t>
            </a:r>
            <a:r>
              <a:rPr lang="en-US" altLang="zh-CN" sz="2400" b="0" dirty="0">
                <a:solidFill>
                  <a:srgbClr val="FF3300"/>
                </a:solidFill>
              </a:rPr>
              <a:t>one language</a:t>
            </a:r>
            <a:r>
              <a:rPr lang="en-US" altLang="zh-CN" sz="2400" b="0" dirty="0"/>
              <a:t> into </a:t>
            </a:r>
            <a:r>
              <a:rPr lang="en-US" altLang="zh-CN" sz="2400" b="0" dirty="0">
                <a:solidFill>
                  <a:srgbClr val="FF3300"/>
                </a:solidFill>
              </a:rPr>
              <a:t>another</a:t>
            </a:r>
            <a:r>
              <a:rPr lang="en-US" altLang="zh-CN" sz="2400" b="0" dirty="0"/>
              <a:t>, a compiler </a:t>
            </a:r>
            <a:r>
              <a:rPr lang="en-US" altLang="zh-CN" sz="2400" b="0" dirty="0">
                <a:solidFill>
                  <a:srgbClr val="FF3300"/>
                </a:solidFill>
              </a:rPr>
              <a:t>first pull it apart</a:t>
            </a:r>
            <a:r>
              <a:rPr lang="en-US" altLang="zh-CN" sz="2400" b="0" dirty="0"/>
              <a:t> and </a:t>
            </a:r>
            <a:r>
              <a:rPr lang="en-US" altLang="zh-CN" sz="2400" b="0" dirty="0">
                <a:solidFill>
                  <a:srgbClr val="FF3300"/>
                </a:solidFill>
              </a:rPr>
              <a:t>understand its structure and meaning</a:t>
            </a:r>
            <a:r>
              <a:rPr lang="en-US" altLang="zh-CN" sz="2400" b="0" dirty="0"/>
              <a:t>, then </a:t>
            </a:r>
            <a:r>
              <a:rPr lang="en-US" altLang="zh-CN" sz="2400" b="0" dirty="0">
                <a:solidFill>
                  <a:srgbClr val="FF3300"/>
                </a:solidFill>
              </a:rPr>
              <a:t>put it together</a:t>
            </a:r>
            <a:r>
              <a:rPr lang="en-US" altLang="zh-CN" sz="2400" b="0" dirty="0"/>
              <a:t> in a different way. </a:t>
            </a:r>
          </a:p>
          <a:p>
            <a:pPr eaLnBrk="1" hangingPunct="1">
              <a:buFont typeface="Arial" charset="0"/>
              <a:buNone/>
              <a:defRPr/>
            </a:pPr>
            <a:endParaRPr lang="en-US" altLang="zh-CN" sz="2400" b="0" dirty="0"/>
          </a:p>
          <a:p>
            <a:pPr eaLnBrk="1" hangingPunct="1">
              <a:buFont typeface="Arial" charset="0"/>
              <a:buNone/>
              <a:defRPr/>
            </a:pPr>
            <a:endParaRPr lang="en-US" altLang="zh-CN" sz="2400" b="0" dirty="0"/>
          </a:p>
          <a:p>
            <a:pPr marL="361950" indent="-3619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CN" sz="2400" dirty="0"/>
              <a:t>The</a:t>
            </a:r>
            <a:r>
              <a:rPr lang="en-US" altLang="zh-CN" sz="2400" dirty="0">
                <a:solidFill>
                  <a:srgbClr val="FF3300"/>
                </a:solidFill>
              </a:rPr>
              <a:t> front end</a:t>
            </a:r>
            <a:r>
              <a:rPr lang="en-US" altLang="zh-CN" sz="2400" b="0" dirty="0"/>
              <a:t> </a:t>
            </a:r>
            <a:r>
              <a:rPr lang="zh-CN" altLang="en-US" sz="2400" b="0" dirty="0"/>
              <a:t>：</a:t>
            </a:r>
            <a:r>
              <a:rPr lang="en-US" altLang="zh-CN" sz="2400" b="0" dirty="0"/>
              <a:t>performs </a:t>
            </a:r>
            <a:r>
              <a:rPr lang="en-US" altLang="zh-CN" sz="2400" b="0" u="sng" dirty="0">
                <a:solidFill>
                  <a:srgbClr val="FF3300"/>
                </a:solidFill>
              </a:rPr>
              <a:t>analysis</a:t>
            </a:r>
            <a:endParaRPr lang="en-US" altLang="zh-CN" sz="2400" b="0" u="sng" dirty="0"/>
          </a:p>
          <a:p>
            <a:pPr marL="361950" indent="-361950" eaLnBrk="1" hangingPunct="1">
              <a:buFont typeface="Arial" panose="020B0604020202020204" pitchFamily="34" charset="0"/>
              <a:buChar char="•"/>
              <a:defRPr/>
            </a:pPr>
            <a:endParaRPr lang="en-US" altLang="zh-CN" sz="2400" b="0" u="sng" dirty="0"/>
          </a:p>
          <a:p>
            <a:pPr marL="361950" indent="-3619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CN" sz="2400" dirty="0"/>
              <a:t>The </a:t>
            </a:r>
            <a:r>
              <a:rPr lang="en-US" altLang="zh-CN" sz="2400" dirty="0">
                <a:solidFill>
                  <a:srgbClr val="FF3300"/>
                </a:solidFill>
              </a:rPr>
              <a:t>back end</a:t>
            </a:r>
            <a:r>
              <a:rPr lang="en-US" altLang="zh-CN" sz="2400" b="0" dirty="0"/>
              <a:t> </a:t>
            </a:r>
            <a:r>
              <a:rPr lang="zh-CN" altLang="en-US" sz="2400" b="0" dirty="0"/>
              <a:t>：</a:t>
            </a:r>
            <a:r>
              <a:rPr lang="en-US" altLang="zh-CN" sz="2400" b="0" dirty="0"/>
              <a:t>performs </a:t>
            </a:r>
            <a:r>
              <a:rPr lang="en-US" altLang="zh-CN" sz="2400" b="0" u="sng" dirty="0">
                <a:solidFill>
                  <a:srgbClr val="FF3300"/>
                </a:solidFill>
              </a:rPr>
              <a:t>synthesis</a:t>
            </a:r>
            <a:endParaRPr lang="en-US" altLang="zh-CN" sz="2400" b="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22007157-2097-C644-5FB4-AEB525A3D2DB}"/>
              </a:ext>
            </a:extLst>
          </p:cNvPr>
          <p:cNvSpPr txBox="1"/>
          <p:nvPr/>
        </p:nvSpPr>
        <p:spPr>
          <a:xfrm>
            <a:off x="572322" y="468771"/>
            <a:ext cx="3999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文本框 57346">
            <a:extLst>
              <a:ext uri="{FF2B5EF4-FFF2-40B4-BE49-F238E27FC236}">
                <a16:creationId xmlns:a16="http://schemas.microsoft.com/office/drawing/2014/main" id="{561C8A22-9CFC-3DA1-334C-6C68FBF6C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1558422"/>
            <a:ext cx="78486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r>
              <a:rPr lang="en-US" altLang="zh-CN" sz="2400" dirty="0"/>
              <a:t>The analysis is usually broken up into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CN" sz="2400" u="sng" dirty="0">
                <a:solidFill>
                  <a:srgbClr val="FF3300"/>
                </a:solidFill>
              </a:rPr>
              <a:t>Lexical </a:t>
            </a:r>
            <a:r>
              <a:rPr lang="en-US" altLang="zh-CN" sz="2400" u="sng" dirty="0"/>
              <a:t>analysis</a:t>
            </a:r>
            <a:endParaRPr lang="en-US" altLang="zh-CN" sz="2400" dirty="0"/>
          </a:p>
          <a:p>
            <a:pPr eaLnBrk="1" hangingPunct="1">
              <a:buFont typeface="Arial" charset="0"/>
              <a:buNone/>
              <a:defRPr/>
            </a:pPr>
            <a:r>
              <a:rPr lang="en-US" altLang="zh-CN" sz="2800" dirty="0"/>
              <a:t>    </a:t>
            </a:r>
            <a:r>
              <a:rPr lang="en-US" altLang="zh-CN" sz="2800" b="0" dirty="0"/>
              <a:t> </a:t>
            </a:r>
            <a:r>
              <a:rPr lang="en-US" altLang="zh-CN" sz="2400" b="0" dirty="0"/>
              <a:t>Breaking the input into individual words or "tokens";</a:t>
            </a:r>
            <a:endParaRPr lang="en-US" altLang="zh-CN" sz="2400" dirty="0"/>
          </a:p>
          <a:p>
            <a:pPr eaLnBrk="1" hangingPunct="1">
              <a:buFont typeface="Arial" charset="0"/>
              <a:buNone/>
              <a:defRPr/>
            </a:pPr>
            <a:endParaRPr lang="en-US" altLang="zh-CN" sz="2800" dirty="0"/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CN" sz="2400" dirty="0"/>
              <a:t>Syntax analysis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altLang="zh-CN" sz="2400" dirty="0"/>
              <a:t>    </a:t>
            </a:r>
            <a:r>
              <a:rPr lang="en-US" altLang="zh-CN" sz="2400" b="0" dirty="0"/>
              <a:t>  Parsing the phrase structure of the program; </a:t>
            </a:r>
            <a:endParaRPr lang="en-US" altLang="zh-CN" sz="2400" dirty="0"/>
          </a:p>
          <a:p>
            <a:pPr eaLnBrk="1" hangingPunct="1">
              <a:buFont typeface="Arial" charset="0"/>
              <a:buNone/>
              <a:defRPr/>
            </a:pPr>
            <a:endParaRPr lang="en-US" altLang="zh-CN" sz="2400" dirty="0"/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CN" sz="2400" dirty="0"/>
              <a:t>Semantic analysis</a:t>
            </a:r>
            <a:endParaRPr lang="en-US" altLang="zh-CN" sz="2400" b="0" dirty="0"/>
          </a:p>
          <a:p>
            <a:pPr eaLnBrk="1" hangingPunct="1">
              <a:buFont typeface="Arial" charset="0"/>
              <a:buNone/>
              <a:defRPr/>
            </a:pPr>
            <a:r>
              <a:rPr lang="en-US" altLang="zh-CN" sz="2400" b="0" dirty="0"/>
              <a:t>      Calculating the program's meaning.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151C5E89-0F73-403C-AACD-B17D164A1741}"/>
              </a:ext>
            </a:extLst>
          </p:cNvPr>
          <p:cNvSpPr txBox="1"/>
          <p:nvPr/>
        </p:nvSpPr>
        <p:spPr>
          <a:xfrm>
            <a:off x="572322" y="476391"/>
            <a:ext cx="3999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文本框 37890">
            <a:extLst>
              <a:ext uri="{FF2B5EF4-FFF2-40B4-BE49-F238E27FC236}">
                <a16:creationId xmlns:a16="http://schemas.microsoft.com/office/drawing/2014/main" id="{2A72E37C-96C3-2336-4DDE-71EE4382A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436" y="1557705"/>
            <a:ext cx="7772400" cy="223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00100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57300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b="0" dirty="0">
                <a:solidFill>
                  <a:srgbClr val="FF3300"/>
                </a:solidFill>
              </a:rPr>
              <a:t>Taking </a:t>
            </a:r>
            <a:r>
              <a:rPr lang="en-US" altLang="zh-CN" sz="2400" b="0" dirty="0"/>
              <a:t>a stream of characters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b="0" dirty="0">
                <a:solidFill>
                  <a:srgbClr val="FF3300"/>
                </a:solidFill>
              </a:rPr>
              <a:t>Produces</a:t>
            </a:r>
            <a:r>
              <a:rPr lang="en-US" altLang="zh-CN" sz="2400" b="0" dirty="0"/>
              <a:t> a stream of tokens</a:t>
            </a:r>
          </a:p>
          <a:p>
            <a:pPr lvl="2"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2400" b="0" i="1" dirty="0"/>
              <a:t> names</a:t>
            </a:r>
            <a:r>
              <a:rPr lang="en-US" altLang="zh-CN" sz="2400" b="0" dirty="0"/>
              <a:t>, </a:t>
            </a:r>
            <a:r>
              <a:rPr lang="en-US" altLang="zh-CN" sz="2400" b="0" i="1" dirty="0"/>
              <a:t>keywords</a:t>
            </a:r>
            <a:r>
              <a:rPr lang="en-US" altLang="zh-CN" sz="2400" b="0" dirty="0"/>
              <a:t>, and </a:t>
            </a:r>
            <a:r>
              <a:rPr lang="en-US" altLang="zh-CN" sz="2400" b="0" i="1" dirty="0"/>
              <a:t>punctuation marks</a:t>
            </a:r>
            <a:endParaRPr lang="en-US" altLang="zh-CN" sz="2400" b="0" dirty="0"/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b="0" dirty="0">
                <a:solidFill>
                  <a:srgbClr val="FF3300"/>
                </a:solidFill>
              </a:rPr>
              <a:t>Discarding</a:t>
            </a:r>
            <a:r>
              <a:rPr lang="en-US" altLang="zh-CN" sz="2400" b="0" dirty="0"/>
              <a:t> </a:t>
            </a:r>
            <a:r>
              <a:rPr lang="en-US" altLang="zh-CN" sz="2400" b="0" i="1" dirty="0"/>
              <a:t>white space</a:t>
            </a:r>
            <a:r>
              <a:rPr lang="en-US" altLang="zh-CN" sz="2400" b="0" dirty="0"/>
              <a:t> and </a:t>
            </a:r>
            <a:r>
              <a:rPr lang="en-US" altLang="zh-CN" sz="2400" b="0" i="1" dirty="0"/>
              <a:t>comments</a:t>
            </a:r>
            <a:endParaRPr lang="en-US" altLang="zh-CN" sz="2400" b="0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36F3AC8B-0D72-2753-9AA7-9E198F3E98B0}"/>
              </a:ext>
            </a:extLst>
          </p:cNvPr>
          <p:cNvSpPr txBox="1"/>
          <p:nvPr/>
        </p:nvSpPr>
        <p:spPr>
          <a:xfrm>
            <a:off x="575336" y="335829"/>
            <a:ext cx="5537383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2800" b="1" u="sng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of the lexical analyzer 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7A8CACF-6714-F539-EDBA-EEE42E2C5840}"/>
              </a:ext>
            </a:extLst>
          </p:cNvPr>
          <p:cNvSpPr txBox="1"/>
          <p:nvPr/>
        </p:nvSpPr>
        <p:spPr>
          <a:xfrm>
            <a:off x="911110" y="4738528"/>
            <a:ext cx="7321779" cy="114403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Why </a:t>
            </a:r>
            <a:r>
              <a:rPr lang="en-US" altLang="zh-CN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separating lexical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analysis from parsing ?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b="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 unduly complicate the parser</a:t>
            </a:r>
            <a:endParaRPr lang="en-US" altLang="zh-CN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文本框 58370">
            <a:extLst>
              <a:ext uri="{FF2B5EF4-FFF2-40B4-BE49-F238E27FC236}">
                <a16:creationId xmlns:a16="http://schemas.microsoft.com/office/drawing/2014/main" id="{EEDD3578-80EF-E22F-1486-C97AD7EAE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49" y="1764747"/>
            <a:ext cx="8077200" cy="223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9263" indent="-363538" eaLnBrk="0" hangingPunct="0"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marL="428625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2400" b="0" dirty="0"/>
              <a:t>Attacked with high-powered </a:t>
            </a:r>
            <a:r>
              <a:rPr lang="en-US" altLang="zh-CN" sz="2400" b="0" dirty="0">
                <a:solidFill>
                  <a:srgbClr val="FF3300"/>
                </a:solidFill>
              </a:rPr>
              <a:t>formalisms</a:t>
            </a:r>
            <a:r>
              <a:rPr lang="en-US" altLang="zh-CN" sz="2400" b="0" dirty="0"/>
              <a:t> and</a:t>
            </a:r>
            <a:r>
              <a:rPr lang="en-US" altLang="zh-CN" sz="2400" b="0" dirty="0">
                <a:solidFill>
                  <a:srgbClr val="FF3300"/>
                </a:solidFill>
              </a:rPr>
              <a:t> tools</a:t>
            </a:r>
          </a:p>
          <a:p>
            <a:pPr marL="428625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2400" b="0" dirty="0"/>
              <a:t>Similar </a:t>
            </a:r>
            <a:r>
              <a:rPr lang="en-US" altLang="zh-CN" sz="2400" b="0" dirty="0">
                <a:solidFill>
                  <a:srgbClr val="FF3300"/>
                </a:solidFill>
              </a:rPr>
              <a:t>formalisms</a:t>
            </a:r>
            <a:r>
              <a:rPr lang="en-US" altLang="zh-CN" sz="2400" b="0" dirty="0"/>
              <a:t> will be </a:t>
            </a:r>
            <a:r>
              <a:rPr lang="en-US" altLang="zh-CN" sz="2400" b="0" dirty="0">
                <a:solidFill>
                  <a:srgbClr val="FF3300"/>
                </a:solidFill>
              </a:rPr>
              <a:t>useful in the study of parsing</a:t>
            </a:r>
            <a:r>
              <a:rPr lang="en-US" altLang="zh-CN" sz="2400" b="0" dirty="0"/>
              <a:t> </a:t>
            </a:r>
          </a:p>
          <a:p>
            <a:pPr marL="428625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2400" b="0" dirty="0"/>
              <a:t>Similar</a:t>
            </a:r>
            <a:r>
              <a:rPr lang="en-US" altLang="zh-CN" sz="2400" b="0" dirty="0">
                <a:solidFill>
                  <a:srgbClr val="FF3300"/>
                </a:solidFill>
              </a:rPr>
              <a:t> tools</a:t>
            </a:r>
            <a:r>
              <a:rPr lang="en-US" altLang="zh-CN" sz="2400" b="0" dirty="0"/>
              <a:t> have many applications in </a:t>
            </a:r>
            <a:r>
              <a:rPr lang="en-US" altLang="zh-CN" sz="2400" b="0" dirty="0">
                <a:solidFill>
                  <a:srgbClr val="FF3300"/>
                </a:solidFill>
              </a:rPr>
              <a:t>areas other than</a:t>
            </a:r>
            <a:r>
              <a:rPr lang="en-US" altLang="zh-CN" sz="2400" b="0" dirty="0"/>
              <a:t> compilation.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8A40F5D-5623-78C3-5F4A-3E2C2C5E0FF1}"/>
              </a:ext>
            </a:extLst>
          </p:cNvPr>
          <p:cNvSpPr txBox="1"/>
          <p:nvPr/>
        </p:nvSpPr>
        <p:spPr>
          <a:xfrm>
            <a:off x="579449" y="326454"/>
            <a:ext cx="5854243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Font typeface="Arial" charset="0"/>
              <a:buNone/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Why discussing lexical analysis?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8193">
            <a:extLst>
              <a:ext uri="{FF2B5EF4-FFF2-40B4-BE49-F238E27FC236}">
                <a16:creationId xmlns:a16="http://schemas.microsoft.com/office/drawing/2014/main" id="{C9578395-E2EE-125E-145F-AA03ED0C659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400140"/>
            <a:ext cx="7772400" cy="1652165"/>
          </a:xfrm>
        </p:spPr>
        <p:txBody>
          <a:bodyPr anchor="ctr"/>
          <a:lstStyle/>
          <a:p>
            <a:pPr eaLnBrk="1" hangingPunct="1"/>
            <a:r>
              <a: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 Lexical Token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文本框 11268">
            <a:extLst>
              <a:ext uri="{FF2B5EF4-FFF2-40B4-BE49-F238E27FC236}">
                <a16:creationId xmlns:a16="http://schemas.microsoft.com/office/drawing/2014/main" id="{4C667708-9DB0-6CE7-23AE-042B00B8E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0656" y="1914265"/>
            <a:ext cx="674287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FF3300"/>
                </a:solidFill>
              </a:rPr>
              <a:t>A sequence </a:t>
            </a:r>
            <a:r>
              <a:rPr lang="en-US" altLang="zh-CN" sz="2400" dirty="0"/>
              <a:t>of characters 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FF3300"/>
                </a:solidFill>
              </a:rPr>
              <a:t>A unit in the grammar</a:t>
            </a:r>
            <a:r>
              <a:rPr lang="en-US" altLang="zh-CN" sz="2400" dirty="0"/>
              <a:t> of a programming language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D5491748-6AC0-D6DD-9CBD-1245F01AB842}"/>
              </a:ext>
            </a:extLst>
          </p:cNvPr>
          <p:cNvSpPr txBox="1"/>
          <p:nvPr/>
        </p:nvSpPr>
        <p:spPr>
          <a:xfrm>
            <a:off x="608505" y="441818"/>
            <a:ext cx="45983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A lexical token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1803</Words>
  <Application>Microsoft Office PowerPoint</Application>
  <PresentationFormat>全屏显示(4:3)</PresentationFormat>
  <Paragraphs>272</Paragraphs>
  <Slides>34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41" baseType="lpstr">
      <vt:lpstr>Arial Unicode MS</vt:lpstr>
      <vt:lpstr>等线</vt:lpstr>
      <vt:lpstr>等线 Light</vt:lpstr>
      <vt:lpstr>Arial</vt:lpstr>
      <vt:lpstr>Times New Roman</vt:lpstr>
      <vt:lpstr>Wingdings</vt:lpstr>
      <vt:lpstr>Office 主题​​</vt:lpstr>
      <vt:lpstr>Compiler Principle </vt:lpstr>
      <vt:lpstr>Content</vt:lpstr>
      <vt:lpstr>2 Lexical Analysis</vt:lpstr>
      <vt:lpstr>PowerPoint 演示文稿</vt:lpstr>
      <vt:lpstr>PowerPoint 演示文稿</vt:lpstr>
      <vt:lpstr>PowerPoint 演示文稿</vt:lpstr>
      <vt:lpstr>PowerPoint 演示文稿</vt:lpstr>
      <vt:lpstr>2.1 Lexical Token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2.2 Regular Expression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The end of Chapter 2(1)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Lu Dongming</dc:creator>
  <cp:lastModifiedBy>Dongming Lu</cp:lastModifiedBy>
  <cp:revision>13</cp:revision>
  <dcterms:created xsi:type="dcterms:W3CDTF">2023-01-15T08:32:13Z</dcterms:created>
  <dcterms:modified xsi:type="dcterms:W3CDTF">2025-02-10T01:51:25Z</dcterms:modified>
</cp:coreProperties>
</file>