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336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2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A13F6-7A5A-C16C-AD4D-A7D3BED752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55D9327-F894-1051-6CF9-990DD0E09C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0FB1E1-A1CB-1FCA-1FD4-0E704944F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D54894-9C91-30BF-FFBB-1454D9BD2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07919E-B5D7-3AEE-F386-8C1812FFA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1B3216-44A1-FD89-B8EE-52170D6E2CA5}"/>
              </a:ext>
            </a:extLst>
          </p:cNvPr>
          <p:cNvSpPr/>
          <p:nvPr userDrawn="1"/>
        </p:nvSpPr>
        <p:spPr>
          <a:xfrm>
            <a:off x="0" y="7141"/>
            <a:ext cx="9144000" cy="3502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06029ECE-E8E4-270D-3960-58EAA4ADF0FE}"/>
              </a:ext>
            </a:extLst>
          </p:cNvPr>
          <p:cNvCxnSpPr/>
          <p:nvPr userDrawn="1"/>
        </p:nvCxnSpPr>
        <p:spPr>
          <a:xfrm>
            <a:off x="0" y="3543295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EA632087-F3BF-4F8F-CE35-DCD04212DA1C}"/>
              </a:ext>
            </a:extLst>
          </p:cNvPr>
          <p:cNvSpPr/>
          <p:nvPr userDrawn="1"/>
        </p:nvSpPr>
        <p:spPr>
          <a:xfrm flipV="1">
            <a:off x="5410200" y="356790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4F8255-6E42-19B0-297F-60887058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F0E8F1-15BB-1246-52B1-5FCC15B3DC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3D294-E4FA-E256-7C62-8B5D2EF0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F98A1F-3E69-73E5-0E47-C9964E8BD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571AF6-127F-B71A-F3CE-6074BCCC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0601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CD061-6B0A-3489-050F-5CEF03A23C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1C04D09-5A30-DBA0-5FAE-61F3D6E820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584120-6993-29C6-104F-772C5E6A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651E93-35E3-145B-3427-D96B8A3F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D22C14-03DD-1237-C53B-8B4A1546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69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CBC95C-2716-192C-65B7-8C7922100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1D7A9D-8495-B754-2B36-DD6E4BD3B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FF7DB4-C1ED-16E1-D58B-4BA75CAC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0494E23-6576-309E-3FC0-FA5DB077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A6135-CC31-2C7D-7CCD-93B89BDB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A6F2AFF-C565-D242-BC3D-AFFB649FBA96}"/>
              </a:ext>
            </a:extLst>
          </p:cNvPr>
          <p:cNvCxnSpPr/>
          <p:nvPr userDrawn="1"/>
        </p:nvCxnSpPr>
        <p:spPr>
          <a:xfrm>
            <a:off x="0" y="400840"/>
            <a:ext cx="9144000" cy="0"/>
          </a:xfrm>
          <a:prstGeom prst="line">
            <a:avLst/>
          </a:prstGeom>
          <a:ln w="95250">
            <a:solidFill>
              <a:srgbClr val="9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38A67F79-C54B-5DA5-6D5F-EDC1DBB9DCE8}"/>
              </a:ext>
            </a:extLst>
          </p:cNvPr>
          <p:cNvSpPr/>
          <p:nvPr userDrawn="1"/>
        </p:nvSpPr>
        <p:spPr>
          <a:xfrm flipV="1">
            <a:off x="5410200" y="407198"/>
            <a:ext cx="3733800" cy="144462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en-US" altLang="zh-CN" noProof="1">
              <a:solidFill>
                <a:srgbClr val="FFFFFF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16761FF-0F91-44B3-35F7-049EF1C7030E}"/>
              </a:ext>
            </a:extLst>
          </p:cNvPr>
          <p:cNvSpPr/>
          <p:nvPr userDrawn="1"/>
        </p:nvSpPr>
        <p:spPr>
          <a:xfrm>
            <a:off x="0" y="7142"/>
            <a:ext cx="9144000" cy="3579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127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5BE92-2CAD-B8F1-CFD1-9133DB90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8292157-387D-A337-4CA8-491FFAF2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EE043A-474D-07BF-7701-A144F36D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C08D88-F302-72C2-2DE5-8C9D679CA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58CD68-E1BF-C9C7-F745-5033988F9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745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181F37-8A25-1B1B-D1F1-ECAF2FEDA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99FDD0-E6C2-62C9-74EE-7189BB8E3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85F7ED-5DD8-389F-6046-BFAE226E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47A9A6-65B4-700E-7A1A-55221B2C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8769-1056-3246-D4A1-6573C4666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D182FE-63D6-1D73-4289-E3F8B538A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90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90B32-A09A-763D-B3B6-21ED317A7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5FC2A9-9B9C-490F-16E2-841C4BE66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AE958C-5559-FC49-2807-5B882C516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A13A3FE-AD12-9D32-61EE-C2729D3963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6794BA7-14E0-1912-99EC-B69C52D4A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8DA7E1A-2A5C-DAFC-A8A4-F79099E7F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314EAD2-FC00-7159-F586-46CFBE45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A65A23-5E57-AA27-0157-3A560CA27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99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AB664-8FBA-2AF3-3D96-3204E4F56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4BFEB52-5A07-8199-ED54-FBBE6BA7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1CEB59E-39D0-ADF7-39ED-BF934643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F9A429E-B0ED-AD00-565A-2BCCCF69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42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F239647-79CB-9B89-8316-9FC0FDF8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AAEA6A8-3F9D-6A8C-EBEC-89BE257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BF20D7-3923-740D-779F-59E32581C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917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382E5-F79C-44F9-04F3-7D84F06F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31A8D7-F2F2-8948-C250-79243BE1C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236F6C-A3A8-D9A5-F9E8-DF8CE2B0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76AB2F3-31ED-6D88-0BB2-CCCFD0B52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1DE4620-A387-761F-EE57-5738FF91E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4A1768-8F59-76DF-B88C-D2BB5658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24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5A6F7-D8D4-0749-CDF6-6C8776B0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61AEFE6-BC99-C9D4-1FC7-8116218626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DC46E3-2028-7FCB-1287-52A8FC0F9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602FAD-82E0-A293-0908-755381127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C077EA0-5C66-F134-0381-D8412401F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141001-3761-6402-CB28-6B102977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00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512D616-7798-3831-289D-8BFDEC97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12919CE-80FD-9CD4-55E2-D354A42CB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F2ED22-A24F-5DB3-604E-1A9E810C29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A1317-88E4-4CF0-A8F9-E714EBF2CC0A}" type="datetimeFigureOut">
              <a:rPr lang="zh-CN" altLang="en-US" smtClean="0"/>
              <a:t>2025/2/13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B47F8F-01F0-E41B-A762-776433CB0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095B91-EA99-9D1B-D638-E7B55BBE3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383BD-FC80-43D7-A9CA-0FAD235E6B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2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41ABD63-9C50-B5B2-CD25-3CA536644C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463" y="2060576"/>
            <a:ext cx="8964612" cy="14398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Compiler Principle </a:t>
            </a:r>
            <a:br>
              <a:rPr lang="en-US" altLang="zh-CN" sz="4800" b="1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000" b="1" noProof="1">
                <a:solidFill>
                  <a:schemeClr val="bg1"/>
                </a:solidFill>
                <a:latin typeface="+mn-ea"/>
                <a:ea typeface="+mn-ea"/>
                <a:cs typeface="Times New Roman" panose="02020603050405020304" pitchFamily="18" charset="0"/>
              </a:rPr>
              <a:t>（</a:t>
            </a:r>
            <a:r>
              <a:rPr lang="zh-CN" altLang="en-US" sz="4000" b="1" noProof="1">
                <a:solidFill>
                  <a:schemeClr val="bg1"/>
                </a:solidFill>
                <a:latin typeface="+mn-ea"/>
                <a:ea typeface="+mn-ea"/>
                <a:cs typeface="Times New Roman" panose="02020603050405020304" pitchFamily="18" charset="0"/>
              </a:rPr>
              <a:t>编译原理）</a:t>
            </a:r>
            <a:endParaRPr lang="zh-CN" altLang="zh-CN" sz="4000" b="1" noProof="1">
              <a:solidFill>
                <a:schemeClr val="bg1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DA7CFB2-BAA8-62C5-9B35-D8790C0313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9850" y="4043364"/>
            <a:ext cx="7488237" cy="1546225"/>
          </a:xfrm>
        </p:spPr>
        <p:txBody>
          <a:bodyPr/>
          <a:lstStyle/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Dongming LU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ldm@zju.edu.cn</a:t>
            </a:r>
          </a:p>
          <a:p>
            <a:pPr marL="63500"/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（鲁东明教授，计算机学院人工智能研究所）</a:t>
            </a:r>
          </a:p>
          <a:p>
            <a:pPr marL="63500"/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Feb. 17th,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C48F74D5-4E52-AA32-4996-9C1E6E453C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4213" y="1389841"/>
            <a:ext cx="7630906" cy="3188737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  <a:defRPr/>
            </a:pPr>
            <a:r>
              <a:rPr lang="en-US" altLang="zh-CN" dirty="0">
                <a:ea typeface="黑体" panose="02010609060101010101" pitchFamily="49" charset="-122"/>
              </a:rPr>
              <a:t>  </a:t>
            </a:r>
          </a:p>
          <a:p>
            <a:pPr marL="109537" indent="0" algn="ctr">
              <a:lnSpc>
                <a:spcPct val="150000"/>
              </a:lnSpc>
              <a:buNone/>
              <a:defRPr/>
            </a:pPr>
            <a:r>
              <a:rPr lang="en-US" altLang="zh-CN" dirty="0">
                <a:ea typeface="黑体" panose="02010609060101010101" pitchFamily="49" charset="-122"/>
              </a:rPr>
              <a:t>    </a:t>
            </a:r>
            <a:r>
              <a:rPr lang="zh-CN" altLang="zh-CN" sz="1800" b="1" kern="100" dirty="0">
                <a:latin typeface="Times New Roman" panose="02020603050405020304" pitchFamily="18" charset="0"/>
              </a:rPr>
              <a:t>《</a:t>
            </a:r>
            <a:r>
              <a:rPr lang="en-US" altLang="zh-CN" sz="1800" b="1" kern="100" dirty="0">
                <a:latin typeface="Times New Roman" panose="02020603050405020304" pitchFamily="18" charset="0"/>
              </a:rPr>
              <a:t>《Modern Compiler Implementation in C</a:t>
            </a:r>
            <a:r>
              <a:rPr lang="zh-CN" altLang="zh-CN" sz="1800" b="1" kern="100" dirty="0">
                <a:latin typeface="Times New Roman" panose="02020603050405020304" pitchFamily="18" charset="0"/>
              </a:rPr>
              <a:t>》</a:t>
            </a:r>
            <a:endParaRPr lang="en-US" altLang="zh-CN" sz="1800" b="1" kern="100" dirty="0">
              <a:latin typeface="Times New Roman" panose="02020603050405020304" pitchFamily="18" charset="0"/>
            </a:endParaRPr>
          </a:p>
          <a:p>
            <a:pPr marL="109537" indent="0" algn="ctr">
              <a:lnSpc>
                <a:spcPct val="150000"/>
              </a:lnSpc>
              <a:buNone/>
              <a:defRPr/>
            </a:pPr>
            <a:r>
              <a:rPr lang="zh-CN" altLang="zh-CN" sz="1800" b="1" kern="100" dirty="0">
                <a:latin typeface="Times New Roman" panose="02020603050405020304" pitchFamily="18" charset="0"/>
              </a:rPr>
              <a:t>（</a:t>
            </a:r>
            <a:r>
              <a:rPr lang="en-US" altLang="zh-CN" sz="1800" b="1" kern="100" dirty="0">
                <a:latin typeface="Times New Roman" panose="02020603050405020304" pitchFamily="18" charset="0"/>
              </a:rPr>
              <a:t>by  Andrew W. Appel</a:t>
            </a:r>
            <a:r>
              <a:rPr lang="zh-CN" altLang="en-US" sz="1800" b="1" kern="100" dirty="0">
                <a:latin typeface="Times New Roman" panose="02020603050405020304" pitchFamily="18" charset="0"/>
              </a:rPr>
              <a:t>）</a:t>
            </a:r>
            <a:r>
              <a:rPr lang="en-US" altLang="zh-CN" sz="1800" b="1" kern="100" dirty="0">
                <a:latin typeface="Times New Roman" panose="02020603050405020304" pitchFamily="18" charset="0"/>
              </a:rPr>
              <a:t> </a:t>
            </a:r>
          </a:p>
          <a:p>
            <a:pPr marL="109537" indent="0" algn="ctr">
              <a:lnSpc>
                <a:spcPct val="150000"/>
              </a:lnSpc>
              <a:buNone/>
              <a:defRPr/>
            </a:pPr>
            <a:endParaRPr lang="en-US" altLang="zh-CN" sz="1800" b="1" kern="100" dirty="0">
              <a:latin typeface="Times New Roman" panose="02020603050405020304" pitchFamily="18" charset="0"/>
            </a:endParaRPr>
          </a:p>
          <a:p>
            <a:pPr marL="109537" indent="0" algn="ctr">
              <a:lnSpc>
                <a:spcPct val="150000"/>
              </a:lnSpc>
              <a:buNone/>
              <a:defRPr/>
            </a:pPr>
            <a:r>
              <a:rPr lang="zh-CN" altLang="zh-CN" sz="1800" b="1" kern="100" dirty="0">
                <a:latin typeface="Times New Roman" panose="02020603050405020304" pitchFamily="18" charset="0"/>
              </a:rPr>
              <a:t>出版社：人民邮电出版社</a:t>
            </a:r>
            <a:r>
              <a:rPr lang="en-US" altLang="zh-CN" sz="1800" b="1" kern="100" dirty="0">
                <a:latin typeface="Times New Roman" panose="02020603050405020304" pitchFamily="18" charset="0"/>
              </a:rPr>
              <a:t> </a:t>
            </a:r>
            <a:endParaRPr lang="zh-CN" altLang="zh-CN" sz="1800" b="1" kern="100" dirty="0">
              <a:latin typeface="Times New Roman" panose="02020603050405020304" pitchFamily="18" charset="0"/>
            </a:endParaRPr>
          </a:p>
          <a:p>
            <a:pPr marL="609600" indent="-609600" algn="ctr">
              <a:buNone/>
              <a:defRPr/>
            </a:pPr>
            <a:endParaRPr lang="en-US" altLang="zh-CN" b="1" dirty="0"/>
          </a:p>
          <a:p>
            <a:pPr marL="609600" indent="-609600">
              <a:buNone/>
              <a:defRPr/>
            </a:pPr>
            <a:r>
              <a:rPr lang="en-US" altLang="zh-CN" sz="2000" b="1" dirty="0">
                <a:solidFill>
                  <a:srgbClr val="FF0000"/>
                </a:solidFill>
              </a:rPr>
              <a:t>Website</a:t>
            </a:r>
            <a:r>
              <a:rPr lang="zh-CN" altLang="en-US" sz="2000" dirty="0">
                <a:solidFill>
                  <a:srgbClr val="FF0000"/>
                </a:solidFill>
              </a:rPr>
              <a:t>：</a:t>
            </a:r>
            <a:r>
              <a:rPr lang="en-US" altLang="zh-CN" sz="2000" b="1" dirty="0"/>
              <a:t>http://netmedia.zju.edu.cn/compiler</a:t>
            </a:r>
          </a:p>
          <a:p>
            <a:pPr marL="609600" indent="-609600">
              <a:buNone/>
              <a:defRPr/>
            </a:pPr>
            <a:endParaRPr lang="en-US" altLang="zh-CN" sz="2000" b="1" dirty="0"/>
          </a:p>
        </p:txBody>
      </p:sp>
      <p:sp>
        <p:nvSpPr>
          <p:cNvPr id="15363" name="矩形 1">
            <a:extLst>
              <a:ext uri="{FF2B5EF4-FFF2-40B4-BE49-F238E27FC236}">
                <a16:creationId xmlns:a16="http://schemas.microsoft.com/office/drawing/2014/main" id="{69F19417-31CC-151D-48DD-7B6D2E372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70703"/>
            <a:ext cx="371633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09600" indent="-609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buFont typeface="Georgia" panose="02040502050405020303" pitchFamily="18" charset="0"/>
              <a:buNone/>
            </a:pP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Main </a:t>
            </a:r>
            <a:r>
              <a:rPr lang="en-US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Reference Book:</a:t>
            </a:r>
            <a:r>
              <a:rPr lang="en-US" altLang="zh-CN" sz="28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56639A9A-A2CF-E78E-B792-F44CB36DA18D}"/>
              </a:ext>
            </a:extLst>
          </p:cNvPr>
          <p:cNvCxnSpPr/>
          <p:nvPr/>
        </p:nvCxnSpPr>
        <p:spPr>
          <a:xfrm>
            <a:off x="611188" y="1173940"/>
            <a:ext cx="230505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5" name="图片 2">
            <a:extLst>
              <a:ext uri="{FF2B5EF4-FFF2-40B4-BE49-F238E27FC236}">
                <a16:creationId xmlns:a16="http://schemas.microsoft.com/office/drawing/2014/main" id="{13BA825A-7FF8-A1FF-5C0A-53779E582B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1" y="1607328"/>
            <a:ext cx="22320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DE79EA1-A03D-DEB9-5369-497EA3601C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7918" y="607872"/>
            <a:ext cx="8064500" cy="3951288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  <a:defRPr/>
            </a:pPr>
            <a:r>
              <a:rPr lang="en-US" altLang="zh-CN" b="1" noProof="1">
                <a:solidFill>
                  <a:srgbClr val="FF0000"/>
                </a:solidFill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Other</a:t>
            </a:r>
            <a:r>
              <a:rPr lang="en-US" altLang="zh-CN" b="1" noProof="1"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Reference Books:</a:t>
            </a:r>
            <a:r>
              <a:rPr lang="en-US" altLang="zh-CN" noProof="1">
                <a:latin typeface="Times New Roman" panose="02020603050405020304" pitchFamily="18" charset="0"/>
                <a:ea typeface="黑体" pitchFamily="49" charset="-122"/>
                <a:cs typeface="Times New Roman" panose="02020603050405020304" pitchFamily="18" charset="0"/>
              </a:rPr>
              <a:t> </a:t>
            </a:r>
          </a:p>
          <a:p>
            <a:pPr marL="804863" indent="-804863" algn="just">
              <a:lnSpc>
                <a:spcPct val="150000"/>
              </a:lnSpc>
              <a:buNone/>
              <a:defRPr/>
            </a:pPr>
            <a:r>
              <a:rPr lang="en-US" altLang="zh-CN" sz="2000" b="1" noProof="1">
                <a:latin typeface="+mn-ea"/>
              </a:rPr>
              <a:t>   1.</a:t>
            </a:r>
            <a:r>
              <a:rPr lang="zh-CN" altLang="zh-CN" sz="1800" kern="100" dirty="0">
                <a:latin typeface="Times New Roman" panose="02020603050405020304" pitchFamily="18" charset="0"/>
              </a:rPr>
              <a:t>《</a:t>
            </a:r>
            <a:r>
              <a:rPr lang="en-US" altLang="zh-CN" sz="1800" kern="100" dirty="0">
                <a:latin typeface="Times New Roman" panose="02020603050405020304" pitchFamily="18" charset="0"/>
              </a:rPr>
              <a:t>Compiler Construction Principles and Practice</a:t>
            </a:r>
            <a:r>
              <a:rPr lang="zh-CN" altLang="zh-CN" sz="1800" kern="100" dirty="0">
                <a:latin typeface="Times New Roman" panose="02020603050405020304" pitchFamily="18" charset="0"/>
              </a:rPr>
              <a:t>》，</a:t>
            </a:r>
            <a:r>
              <a:rPr lang="en-US" altLang="zh-CN" sz="1800" kern="100" dirty="0">
                <a:latin typeface="Times New Roman" panose="02020603050405020304" pitchFamily="18" charset="0"/>
              </a:rPr>
              <a:t>Kenneth C. Louden</a:t>
            </a:r>
            <a:r>
              <a:rPr lang="zh-CN" altLang="en-US" sz="1800" kern="100" dirty="0">
                <a:latin typeface="Times New Roman" panose="02020603050405020304" pitchFamily="18" charset="0"/>
              </a:rPr>
              <a:t>著</a:t>
            </a:r>
            <a:r>
              <a:rPr lang="zh-CN" altLang="zh-CN" sz="1800" kern="100" dirty="0">
                <a:latin typeface="Times New Roman" panose="02020603050405020304" pitchFamily="18" charset="0"/>
              </a:rPr>
              <a:t>，出版社：权机械工业出版社</a:t>
            </a:r>
            <a:endParaRPr lang="en-US" sz="2000" b="1" noProof="1">
              <a:latin typeface="+mn-ea"/>
            </a:endParaRPr>
          </a:p>
          <a:p>
            <a:pPr marL="804863" indent="-804863" algn="just">
              <a:lnSpc>
                <a:spcPct val="150000"/>
              </a:lnSpc>
              <a:buNone/>
              <a:defRPr/>
            </a:pPr>
            <a:r>
              <a:rPr lang="en-US" altLang="zh-CN" sz="2000" b="1" noProof="1">
                <a:latin typeface="+mn-ea"/>
              </a:rPr>
              <a:t>   2. Compilers -- Principles, Techniques and Tools, (</a:t>
            </a:r>
            <a:r>
              <a:rPr lang="en-US" altLang="zh-CN" sz="2000" b="1" noProof="1">
                <a:solidFill>
                  <a:srgbClr val="FF0000"/>
                </a:solidFill>
                <a:latin typeface="+mn-ea"/>
              </a:rPr>
              <a:t>Dragon Book</a:t>
            </a:r>
            <a:r>
              <a:rPr lang="en-US" altLang="zh-CN" sz="2000" b="1" noProof="1">
                <a:latin typeface="+mn-ea"/>
              </a:rPr>
              <a:t>), by Aho, Sethi and Ullman</a:t>
            </a:r>
          </a:p>
          <a:p>
            <a:pPr marL="804863" indent="-804863" algn="just">
              <a:lnSpc>
                <a:spcPct val="150000"/>
              </a:lnSpc>
              <a:buNone/>
              <a:defRPr/>
            </a:pPr>
            <a:r>
              <a:rPr lang="en-US" altLang="zh-CN" sz="2000" b="1" noProof="1">
                <a:latin typeface="+mn-ea"/>
              </a:rPr>
              <a:t>   3. Compiler Design in C, Prentice Hall, Allen I. Holub</a:t>
            </a:r>
          </a:p>
          <a:p>
            <a:pPr marL="804863" indent="-804863" algn="just">
              <a:lnSpc>
                <a:spcPct val="150000"/>
              </a:lnSpc>
              <a:buNone/>
              <a:defRPr/>
            </a:pPr>
            <a:r>
              <a:rPr lang="en-US" altLang="zh-CN" sz="2000" b="1" noProof="1">
                <a:latin typeface="+mn-ea"/>
              </a:rPr>
              <a:t>   4. </a:t>
            </a:r>
            <a:r>
              <a:rPr lang="zh-CN" altLang="en-US" sz="2000" b="1" noProof="1">
                <a:latin typeface="+mn-ea"/>
              </a:rPr>
              <a:t>程序设计语言编译原理（第3版），国防工业出版社,陈火旺等</a:t>
            </a:r>
            <a:endParaRPr lang="en-US" altLang="zh-CN" sz="2000" b="1" noProof="1">
              <a:latin typeface="+mn-ea"/>
            </a:endParaRP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en-US" altLang="en-US" sz="2000" b="1" noProof="1">
                <a:latin typeface="+mn-ea"/>
              </a:rPr>
              <a:t>   </a:t>
            </a:r>
            <a:r>
              <a:rPr lang="en-US" altLang="zh-CN" sz="2000" b="1" noProof="1">
                <a:latin typeface="+mn-ea"/>
              </a:rPr>
              <a:t>5. </a:t>
            </a:r>
            <a:r>
              <a:rPr lang="zh-CN" altLang="en-US" sz="2000" b="1" noProof="1">
                <a:latin typeface="+mn-ea"/>
              </a:rPr>
              <a:t>编译原理与技术</a:t>
            </a:r>
            <a:r>
              <a:rPr lang="zh-CN" altLang="zh-CN" sz="2000" b="1" noProof="1">
                <a:latin typeface="+mn-ea"/>
              </a:rPr>
              <a:t>,</a:t>
            </a:r>
            <a:r>
              <a:rPr lang="zh-CN" altLang="en-US" sz="2000" b="1" noProof="1">
                <a:latin typeface="+mn-ea"/>
              </a:rPr>
              <a:t>浙江大学出版社</a:t>
            </a:r>
            <a:r>
              <a:rPr lang="zh-CN" altLang="zh-CN" sz="2000" b="1" noProof="1">
                <a:latin typeface="+mn-ea"/>
              </a:rPr>
              <a:t>,</a:t>
            </a:r>
            <a:r>
              <a:rPr lang="zh-CN" altLang="en-US" sz="2000" b="1" noProof="1">
                <a:latin typeface="+mn-ea"/>
              </a:rPr>
              <a:t>冯雁等编著</a:t>
            </a:r>
            <a:endParaRPr lang="zh-CN" altLang="zh-CN" sz="2000" b="1" noProof="1">
              <a:latin typeface="+mn-ea"/>
            </a:endParaRPr>
          </a:p>
          <a:p>
            <a:pPr marL="609600" indent="-609600">
              <a:buNone/>
              <a:defRPr/>
            </a:pPr>
            <a:endParaRPr lang="zh-CN" altLang="zh-CN" sz="2000" b="1" noProof="1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0A85461F-DD57-73B9-4602-D55EF6B37CB8}"/>
              </a:ext>
            </a:extLst>
          </p:cNvPr>
          <p:cNvCxnSpPr/>
          <p:nvPr/>
        </p:nvCxnSpPr>
        <p:spPr>
          <a:xfrm>
            <a:off x="499356" y="1101585"/>
            <a:ext cx="230505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B5E3D951-1E8C-D9FC-9B41-4E9CB7F63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012" y="644385"/>
            <a:ext cx="8181975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1" lang="en-US" altLang="zh-CN" sz="2800" b="1" dirty="0">
                <a:latin typeface="Times New Roman" panose="02020603050405020304" pitchFamily="18" charset="0"/>
                <a:ea typeface="楷体_GB2312" charset="-122"/>
                <a:sym typeface="Webdings" panose="05030102010509060703" pitchFamily="18" charset="2"/>
              </a:rPr>
              <a:t> </a:t>
            </a:r>
            <a:r>
              <a:rPr kumimoji="1"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 charset="-122"/>
                <a:cs typeface="Times New Roman" panose="02020603050405020304" pitchFamily="18" charset="0"/>
                <a:sym typeface="Webdings" panose="05030102010509060703" pitchFamily="18" charset="2"/>
              </a:rPr>
              <a:t>课程评分方法 </a:t>
            </a:r>
            <a:r>
              <a:rPr kumimoji="1" lang="en-US" altLang="zh-CN" sz="2800" b="1" dirty="0">
                <a:latin typeface="Times New Roman" panose="02020603050405020304" pitchFamily="18" charset="0"/>
                <a:ea typeface="楷体_GB2312" charset="-122"/>
                <a:cs typeface="Times New Roman" panose="02020603050405020304" pitchFamily="18" charset="0"/>
                <a:sym typeface="Webdings" panose="05030102010509060703" pitchFamily="18" charset="2"/>
              </a:rPr>
              <a:t>(Grading Policies)</a:t>
            </a:r>
          </a:p>
          <a:p>
            <a:pPr>
              <a:spcBef>
                <a:spcPts val="600"/>
              </a:spcBef>
            </a:pPr>
            <a:r>
              <a:rPr kumimoji="1" lang="en-US" altLang="zh-CN" sz="2400" b="1" dirty="0">
                <a:latin typeface="Times New Roman" panose="02020603050405020304" pitchFamily="18" charset="0"/>
                <a:ea typeface="楷体_GB2312" charset="-122"/>
                <a:sym typeface="Webdings" panose="05030102010509060703" pitchFamily="18" charset="2"/>
              </a:rPr>
              <a:t>  </a:t>
            </a:r>
            <a:r>
              <a:rPr kumimoji="1" lang="en-US" altLang="zh-CN" sz="2400" b="1" dirty="0">
                <a:latin typeface="Times New Roman" panose="02020603050405020304" pitchFamily="18" charset="0"/>
                <a:ea typeface="楷体_GB2312" charset="-122"/>
                <a:sym typeface="Wingdings" panose="05000000000000000000" pitchFamily="2" charset="2"/>
              </a:rPr>
              <a:t>Lecture Grade (75%) = Homework Exercises (10%)</a:t>
            </a:r>
          </a:p>
          <a:p>
            <a:pPr>
              <a:spcBef>
                <a:spcPts val="600"/>
              </a:spcBef>
            </a:pPr>
            <a:r>
              <a:rPr kumimoji="1" lang="en-US" altLang="zh-CN" sz="2400" b="1" dirty="0">
                <a:latin typeface="Times New Roman" panose="02020603050405020304" pitchFamily="18" charset="0"/>
                <a:ea typeface="楷体_GB2312" charset="-122"/>
                <a:sym typeface="Wingdings" panose="05000000000000000000" pitchFamily="2" charset="2"/>
              </a:rPr>
              <a:t>                                        + Quizzes (10%)</a:t>
            </a:r>
          </a:p>
          <a:p>
            <a:pPr>
              <a:spcBef>
                <a:spcPts val="600"/>
              </a:spcBef>
            </a:pPr>
            <a:r>
              <a:rPr kumimoji="1" lang="en-US" altLang="zh-CN" sz="2400" b="1" dirty="0">
                <a:latin typeface="Times New Roman" panose="02020603050405020304" pitchFamily="18" charset="0"/>
                <a:ea typeface="楷体_GB2312" charset="-122"/>
                <a:sym typeface="Wingdings" panose="05000000000000000000" pitchFamily="2" charset="2"/>
              </a:rPr>
              <a:t>                                        + Mid-Term Exam (15%)</a:t>
            </a:r>
          </a:p>
          <a:p>
            <a:pPr>
              <a:spcBef>
                <a:spcPts val="600"/>
              </a:spcBef>
            </a:pPr>
            <a:r>
              <a:rPr kumimoji="1" lang="en-US" altLang="zh-CN" sz="2400" b="1" dirty="0">
                <a:latin typeface="Times New Roman" panose="02020603050405020304" pitchFamily="18" charset="0"/>
                <a:ea typeface="楷体_GB2312" charset="-122"/>
                <a:sym typeface="Wingdings" panose="05000000000000000000" pitchFamily="2" charset="2"/>
              </a:rPr>
              <a:t>                                        + Final Exam (40%)</a:t>
            </a:r>
          </a:p>
          <a:p>
            <a:pPr>
              <a:spcBef>
                <a:spcPts val="60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楷体_GB2312" charset="-122"/>
                <a:sym typeface="Wingdings" pitchFamily="2" charset="2"/>
              </a:rPr>
              <a:t>Laboratory </a:t>
            </a:r>
            <a:r>
              <a:rPr kumimoji="1" lang="en-US" altLang="zh-CN" sz="2400" b="1" dirty="0">
                <a:latin typeface="Times New Roman" panose="02020603050405020304" pitchFamily="18" charset="0"/>
                <a:ea typeface="楷体_GB2312" charset="-122"/>
                <a:sym typeface="Wingdings" panose="05000000000000000000" pitchFamily="2" charset="2"/>
              </a:rPr>
              <a:t>Grade (25%)</a:t>
            </a:r>
          </a:p>
        </p:txBody>
      </p:sp>
      <p:sp>
        <p:nvSpPr>
          <p:cNvPr id="17411" name="矩形 1">
            <a:extLst>
              <a:ext uri="{FF2B5EF4-FFF2-40B4-BE49-F238E27FC236}">
                <a16:creationId xmlns:a16="http://schemas.microsoft.com/office/drawing/2014/main" id="{2EA1C27E-E76B-49D9-C348-4A9BCD330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04" y="3597135"/>
            <a:ext cx="7997825" cy="830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kumimoji="1" lang="zh-CN" altLang="en-US" sz="2400" b="1">
                <a:latin typeface="Times New Roman" panose="02020603050405020304" pitchFamily="18" charset="0"/>
                <a:ea typeface="楷体_GB2312" charset="-122"/>
              </a:rPr>
              <a:t>若期末卷面成绩低于</a:t>
            </a:r>
            <a:r>
              <a:rPr kumimoji="1" lang="en-US" altLang="zh-CN" sz="2400" b="1">
                <a:latin typeface="Times New Roman" panose="02020603050405020304" pitchFamily="18" charset="0"/>
                <a:ea typeface="楷体_GB2312" charset="-122"/>
              </a:rPr>
              <a:t>40</a:t>
            </a:r>
            <a:r>
              <a:rPr kumimoji="1" lang="zh-CN" altLang="en-US" sz="2400" b="1">
                <a:latin typeface="Times New Roman" panose="02020603050405020304" pitchFamily="18" charset="0"/>
                <a:ea typeface="楷体_GB2312" charset="-122"/>
              </a:rPr>
              <a:t>，总评分低于</a:t>
            </a:r>
            <a:r>
              <a:rPr kumimoji="1" lang="en-US" altLang="zh-CN" sz="2400" b="1">
                <a:latin typeface="Times New Roman" panose="02020603050405020304" pitchFamily="18" charset="0"/>
                <a:ea typeface="楷体_GB2312" charset="-122"/>
              </a:rPr>
              <a:t>60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kumimoji="1" lang="en-US" altLang="zh-CN" sz="2400" b="1">
                <a:latin typeface="Times New Roman" panose="02020603050405020304" pitchFamily="18" charset="0"/>
                <a:ea typeface="楷体_GB2312" charset="-122"/>
              </a:rPr>
              <a:t> (Final Exam &lt; 40/100 </a:t>
            </a:r>
            <a:r>
              <a:rPr kumimoji="1" lang="en-US" altLang="zh-CN" sz="2400" b="1">
                <a:latin typeface="Times New Roman" panose="02020603050405020304" pitchFamily="18" charset="0"/>
                <a:ea typeface="楷体_GB2312" charset="-122"/>
                <a:sym typeface="Wingdings" panose="05000000000000000000" pitchFamily="2" charset="2"/>
              </a:rPr>
              <a:t></a:t>
            </a:r>
            <a:r>
              <a:rPr kumimoji="1" lang="en-US" altLang="zh-CN" sz="2400" b="1">
                <a:latin typeface="Times New Roman" panose="02020603050405020304" pitchFamily="18" charset="0"/>
                <a:ea typeface="楷体_GB2312" charset="-122"/>
              </a:rPr>
              <a:t> Final Grade &lt; 60/100)</a:t>
            </a:r>
            <a:endParaRPr kumimoji="1" lang="zh-CN" altLang="zh-CN" sz="2400" b="1">
              <a:latin typeface="Times New Roman" panose="02020603050405020304" pitchFamily="18" charset="0"/>
              <a:ea typeface="楷体_GB2312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33D3DCFE-8B84-C6AC-388B-8BD334615F9F}"/>
              </a:ext>
            </a:extLst>
          </p:cNvPr>
          <p:cNvCxnSpPr/>
          <p:nvPr/>
        </p:nvCxnSpPr>
        <p:spPr>
          <a:xfrm>
            <a:off x="459886" y="1147622"/>
            <a:ext cx="230505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233</Words>
  <Application>Microsoft Office PowerPoint</Application>
  <PresentationFormat>全屏显示(4:3)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等线</vt:lpstr>
      <vt:lpstr>等线 Light</vt:lpstr>
      <vt:lpstr>黑体</vt:lpstr>
      <vt:lpstr>Arial</vt:lpstr>
      <vt:lpstr>Georgia</vt:lpstr>
      <vt:lpstr>Times New Roman</vt:lpstr>
      <vt:lpstr>Office 主题​​</vt:lpstr>
      <vt:lpstr>Compiler Principle  （编译原理）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Lu Dongming</dc:creator>
  <cp:lastModifiedBy>Dongming Lu</cp:lastModifiedBy>
  <cp:revision>7</cp:revision>
  <dcterms:created xsi:type="dcterms:W3CDTF">2023-01-15T08:32:13Z</dcterms:created>
  <dcterms:modified xsi:type="dcterms:W3CDTF">2025-02-13T07:44:01Z</dcterms:modified>
</cp:coreProperties>
</file>